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8" r:id="rId5"/>
  </p:sldMasterIdLst>
  <p:notesMasterIdLst>
    <p:notesMasterId r:id="rId125"/>
  </p:notesMasterIdLst>
  <p:sldIdLst>
    <p:sldId id="279" r:id="rId6"/>
    <p:sldId id="281" r:id="rId7"/>
    <p:sldId id="283" r:id="rId8"/>
    <p:sldId id="282" r:id="rId9"/>
    <p:sldId id="284" r:id="rId10"/>
    <p:sldId id="285" r:id="rId11"/>
    <p:sldId id="286" r:id="rId12"/>
    <p:sldId id="280" r:id="rId13"/>
    <p:sldId id="287" r:id="rId14"/>
    <p:sldId id="288" r:id="rId15"/>
    <p:sldId id="289" r:id="rId16"/>
    <p:sldId id="290" r:id="rId17"/>
    <p:sldId id="291" r:id="rId18"/>
    <p:sldId id="292" r:id="rId19"/>
    <p:sldId id="293" r:id="rId20"/>
    <p:sldId id="307" r:id="rId21"/>
    <p:sldId id="308" r:id="rId22"/>
    <p:sldId id="298" r:id="rId23"/>
    <p:sldId id="299" r:id="rId24"/>
    <p:sldId id="300" r:id="rId25"/>
    <p:sldId id="301" r:id="rId26"/>
    <p:sldId id="302" r:id="rId27"/>
    <p:sldId id="303" r:id="rId28"/>
    <p:sldId id="304" r:id="rId29"/>
    <p:sldId id="305" r:id="rId30"/>
    <p:sldId id="306" r:id="rId31"/>
    <p:sldId id="294" r:id="rId32"/>
    <p:sldId id="295" r:id="rId33"/>
    <p:sldId id="296" r:id="rId34"/>
    <p:sldId id="297" r:id="rId35"/>
    <p:sldId id="327" r:id="rId36"/>
    <p:sldId id="329" r:id="rId37"/>
    <p:sldId id="309" r:id="rId38"/>
    <p:sldId id="310" r:id="rId39"/>
    <p:sldId id="311" r:id="rId40"/>
    <p:sldId id="312" r:id="rId41"/>
    <p:sldId id="313" r:id="rId42"/>
    <p:sldId id="314" r:id="rId43"/>
    <p:sldId id="315" r:id="rId44"/>
    <p:sldId id="326" r:id="rId45"/>
    <p:sldId id="317" r:id="rId46"/>
    <p:sldId id="318" r:id="rId47"/>
    <p:sldId id="319" r:id="rId48"/>
    <p:sldId id="320" r:id="rId49"/>
    <p:sldId id="316" r:id="rId50"/>
    <p:sldId id="321" r:id="rId51"/>
    <p:sldId id="322" r:id="rId52"/>
    <p:sldId id="323" r:id="rId53"/>
    <p:sldId id="324" r:id="rId54"/>
    <p:sldId id="325" r:id="rId55"/>
    <p:sldId id="344" r:id="rId56"/>
    <p:sldId id="330" r:id="rId57"/>
    <p:sldId id="332" r:id="rId58"/>
    <p:sldId id="333" r:id="rId59"/>
    <p:sldId id="334" r:id="rId60"/>
    <p:sldId id="335" r:id="rId61"/>
    <p:sldId id="336" r:id="rId62"/>
    <p:sldId id="337" r:id="rId63"/>
    <p:sldId id="338" r:id="rId64"/>
    <p:sldId id="339" r:id="rId65"/>
    <p:sldId id="331" r:id="rId66"/>
    <p:sldId id="340" r:id="rId67"/>
    <p:sldId id="341" r:id="rId68"/>
    <p:sldId id="342" r:id="rId69"/>
    <p:sldId id="343" r:id="rId70"/>
    <p:sldId id="362" r:id="rId71"/>
    <p:sldId id="348" r:id="rId72"/>
    <p:sldId id="345" r:id="rId73"/>
    <p:sldId id="346" r:id="rId74"/>
    <p:sldId id="349" r:id="rId75"/>
    <p:sldId id="347" r:id="rId76"/>
    <p:sldId id="350" r:id="rId77"/>
    <p:sldId id="351" r:id="rId78"/>
    <p:sldId id="352" r:id="rId79"/>
    <p:sldId id="353" r:id="rId80"/>
    <p:sldId id="354" r:id="rId81"/>
    <p:sldId id="355" r:id="rId82"/>
    <p:sldId id="357" r:id="rId83"/>
    <p:sldId id="356" r:id="rId84"/>
    <p:sldId id="358" r:id="rId85"/>
    <p:sldId id="359" r:id="rId86"/>
    <p:sldId id="360" r:id="rId87"/>
    <p:sldId id="361" r:id="rId88"/>
    <p:sldId id="367" r:id="rId89"/>
    <p:sldId id="368" r:id="rId90"/>
    <p:sldId id="369" r:id="rId91"/>
    <p:sldId id="363" r:id="rId92"/>
    <p:sldId id="364" r:id="rId93"/>
    <p:sldId id="365" r:id="rId94"/>
    <p:sldId id="370" r:id="rId95"/>
    <p:sldId id="371" r:id="rId96"/>
    <p:sldId id="372" r:id="rId97"/>
    <p:sldId id="373" r:id="rId98"/>
    <p:sldId id="374" r:id="rId99"/>
    <p:sldId id="375" r:id="rId100"/>
    <p:sldId id="376" r:id="rId101"/>
    <p:sldId id="377" r:id="rId102"/>
    <p:sldId id="378" r:id="rId103"/>
    <p:sldId id="395" r:id="rId104"/>
    <p:sldId id="396" r:id="rId105"/>
    <p:sldId id="397" r:id="rId106"/>
    <p:sldId id="398" r:id="rId107"/>
    <p:sldId id="399" r:id="rId108"/>
    <p:sldId id="400" r:id="rId109"/>
    <p:sldId id="379" r:id="rId110"/>
    <p:sldId id="380" r:id="rId111"/>
    <p:sldId id="381" r:id="rId112"/>
    <p:sldId id="382" r:id="rId113"/>
    <p:sldId id="383" r:id="rId114"/>
    <p:sldId id="384" r:id="rId115"/>
    <p:sldId id="385" r:id="rId116"/>
    <p:sldId id="386" r:id="rId117"/>
    <p:sldId id="387" r:id="rId118"/>
    <p:sldId id="388" r:id="rId119"/>
    <p:sldId id="389" r:id="rId120"/>
    <p:sldId id="390" r:id="rId121"/>
    <p:sldId id="394" r:id="rId122"/>
    <p:sldId id="391" r:id="rId123"/>
    <p:sldId id="392"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6" d="100"/>
          <a:sy n="86" d="100"/>
        </p:scale>
        <p:origin x="138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12/13/2023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8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773490"/>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547807"/>
            <a:ext cx="7606349" cy="3816806"/>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247728"/>
            <a:ext cx="776532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742950" y="88479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7878537" y="29282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768112"/>
            <a:ext cx="2475738"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768112"/>
            <a:ext cx="2475738"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768111"/>
            <a:ext cx="2475738"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818215"/>
            <a:ext cx="2504979"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818215"/>
            <a:ext cx="2504979"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572443"/>
            <a:ext cx="2475738"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6" y="4572442"/>
            <a:ext cx="2475738"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572442"/>
            <a:ext cx="2475738"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325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090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3357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060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002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65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96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8363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8812DA-F765-4142-A6A3-A8ED7235E082}" type="datetime1">
              <a:rPr lang="en-US" smtClean="0"/>
              <a:t>12/13/2023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0500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E0277FD-7DE6-41D4-930D-AC99F5AFE54E}" type="datetime1">
              <a:rPr lang="en-US" smtClean="0"/>
              <a:t>12/13/2023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1725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12/13/2023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731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93985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ED0CC-082F-4160-86E5-0D6041F12778}"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8059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763439"/>
            <a:ext cx="7192913"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0"/>
            <a:ext cx="776532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76450"/>
            <a:ext cx="364263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8037" y="2076451"/>
            <a:ext cx="364263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34507"/>
            <a:ext cx="37719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768" y="1734507"/>
            <a:ext cx="3771900" cy="4099959"/>
          </a:xfrm>
          <a:prstGeom prst="rect">
            <a:avLst/>
          </a:prstGeom>
        </p:spPr>
      </p:pic>
      <p:sp>
        <p:nvSpPr>
          <p:cNvPr id="2" name="Title 1"/>
          <p:cNvSpPr>
            <a:spLocks noGrp="1"/>
          </p:cNvSpPr>
          <p:nvPr>
            <p:ph type="title"/>
          </p:nvPr>
        </p:nvSpPr>
        <p:spPr>
          <a:xfrm>
            <a:off x="685346" y="609600"/>
            <a:ext cx="776532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84510" y="1855153"/>
            <a:ext cx="3573573"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84510" y="2702104"/>
            <a:ext cx="3573573"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2374" y="1855153"/>
            <a:ext cx="3584687"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2376" y="2702104"/>
            <a:ext cx="3584686"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3641725" y="609601"/>
            <a:ext cx="4808943"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673351"/>
            <a:ext cx="2780167"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609600"/>
            <a:ext cx="2688125" cy="5204832"/>
          </a:xfrm>
          <a:prstGeom prst="rect">
            <a:avLst/>
          </a:prstGeom>
        </p:spPr>
      </p:pic>
      <p:sp>
        <p:nvSpPr>
          <p:cNvPr id="2" name="Title 1"/>
          <p:cNvSpPr>
            <a:spLocks noGrp="1"/>
          </p:cNvSpPr>
          <p:nvPr>
            <p:ph type="title"/>
          </p:nvPr>
        </p:nvSpPr>
        <p:spPr>
          <a:xfrm>
            <a:off x="685347" y="763702"/>
            <a:ext cx="4280924"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763702"/>
            <a:ext cx="2456813"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05273" y="2679700"/>
            <a:ext cx="3441071"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12/13/2023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76450"/>
            <a:ext cx="776532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6000750"/>
            <a:ext cx="20574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12/13/2023</a:t>
            </a:fld>
            <a:endParaRPr lang="en-US" dirty="0"/>
          </a:p>
        </p:txBody>
      </p:sp>
      <p:sp>
        <p:nvSpPr>
          <p:cNvPr id="5" name="Footer Placeholder 4"/>
          <p:cNvSpPr>
            <a:spLocks noGrp="1"/>
          </p:cNvSpPr>
          <p:nvPr>
            <p:ph type="ftr" sz="quarter" idx="3"/>
          </p:nvPr>
        </p:nvSpPr>
        <p:spPr>
          <a:xfrm>
            <a:off x="685347" y="6000750"/>
            <a:ext cx="5004649"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6000750"/>
            <a:ext cx="56515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73ED0CC-082F-4160-86E5-0D6041F12778}" type="datetime1">
              <a:rPr lang="en-US" smtClean="0"/>
              <a:t>12/13/2023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2816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2.xml"/><Relationship Id="rId1" Type="http://schemas.openxmlformats.org/officeDocument/2006/relationships/video" Target="https://www.youtube.com/embed/MnfRdTCUIsc?feature=oembed"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2.xml"/><Relationship Id="rId1" Type="http://schemas.openxmlformats.org/officeDocument/2006/relationships/video" Target="https://www.youtube.com/embed/qyx1c8_qUGI?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2.xml"/><Relationship Id="rId1" Type="http://schemas.openxmlformats.org/officeDocument/2006/relationships/video" Target="https://www.youtube.com/embed/gcHt5n3NGK0?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2.xml"/><Relationship Id="rId5" Type="http://schemas.openxmlformats.org/officeDocument/2006/relationships/image" Target="../media/image45.jpe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2.xml"/><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2.xml"/><Relationship Id="rId5" Type="http://schemas.openxmlformats.org/officeDocument/2006/relationships/image" Target="../media/image71.png"/><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 Id="rId5" Type="http://schemas.openxmlformats.org/officeDocument/2006/relationships/image" Target="../media/image75.png"/><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Goudy Old Style"/>
            </a:endParaRPr>
          </a:p>
        </p:txBody>
      </p:sp>
      <p:pic>
        <p:nvPicPr>
          <p:cNvPr id="3" name="Pictur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1532622" y="10"/>
            <a:ext cx="6096000" cy="6857990"/>
          </a:xfrm>
          <a:prstGeom prst="rect">
            <a:avLst/>
          </a:prstGeom>
        </p:spPr>
      </p:pic>
      <p:pic>
        <p:nvPicPr>
          <p:cNvPr id="57" name="Picture 5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4733027" y="1"/>
            <a:ext cx="5934973" cy="6858000"/>
          </a:xfrm>
          <a:prstGeom prst="rect">
            <a:avLst/>
          </a:prstGeom>
        </p:spPr>
      </p:pic>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4733027" y="381001"/>
            <a:ext cx="4538124" cy="970450"/>
          </a:xfrm>
        </p:spPr>
        <p:txBody>
          <a:bodyPr anchor="b">
            <a:normAutofit/>
          </a:bodyPr>
          <a:lstStyle/>
          <a:p>
            <a:pPr algn="l"/>
            <a:r>
              <a:rPr lang="en-US" sz="4000" dirty="0"/>
              <a:t>Design Thinking	</a:t>
            </a:r>
          </a:p>
        </p:txBody>
      </p:sp>
      <p:sp>
        <p:nvSpPr>
          <p:cNvPr id="24" name="Content Placeholder 2">
            <a:extLst>
              <a:ext uri="{FF2B5EF4-FFF2-40B4-BE49-F238E27FC236}">
                <a16:creationId xmlns:a16="http://schemas.microsoft.com/office/drawing/2014/main" id="{F260476B-CCA6-412B-A9C5-399C34AE6F05}"/>
              </a:ext>
            </a:extLst>
          </p:cNvPr>
          <p:cNvSpPr>
            <a:spLocks noGrp="1"/>
          </p:cNvSpPr>
          <p:nvPr>
            <p:ph idx="1"/>
          </p:nvPr>
        </p:nvSpPr>
        <p:spPr>
          <a:xfrm>
            <a:off x="4800291" y="1351451"/>
            <a:ext cx="3171858" cy="4058751"/>
          </a:xfrm>
        </p:spPr>
        <p:txBody>
          <a:bodyPr anchor="t">
            <a:normAutofit fontScale="92500" lnSpcReduction="20000"/>
          </a:bodyPr>
          <a:lstStyle/>
          <a:p>
            <a:pPr marL="36900" indent="0" algn="just">
              <a:buNone/>
            </a:pPr>
            <a:r>
              <a:rPr lang="en-US" sz="3500" i="1" dirty="0"/>
              <a:t>-Understand your customers</a:t>
            </a:r>
          </a:p>
          <a:p>
            <a:pPr marL="36900" indent="0" algn="just">
              <a:buNone/>
            </a:pPr>
            <a:r>
              <a:rPr lang="en-US" sz="3500" i="1" dirty="0"/>
              <a:t>-Human centric</a:t>
            </a:r>
          </a:p>
          <a:p>
            <a:pPr marL="36900" indent="0" algn="just">
              <a:buNone/>
            </a:pPr>
            <a:r>
              <a:rPr lang="en-US" sz="3500" i="1" dirty="0"/>
              <a:t>- Questioning</a:t>
            </a:r>
          </a:p>
          <a:p>
            <a:pPr marL="36900" indent="0" algn="just">
              <a:buNone/>
            </a:pPr>
            <a:r>
              <a:rPr lang="en-US" sz="3500" i="1" dirty="0"/>
              <a:t>-Prototyping </a:t>
            </a:r>
          </a:p>
          <a:p>
            <a:pPr marL="36900" indent="0" algn="just">
              <a:buNone/>
            </a:pPr>
            <a:r>
              <a:rPr lang="en-US" sz="3500" i="1" dirty="0"/>
              <a:t>-Suitable for ill-defined problems</a:t>
            </a:r>
          </a:p>
          <a:p>
            <a:endParaRPr lang="en-US" sz="2400" dirty="0"/>
          </a:p>
        </p:txBody>
      </p:sp>
    </p:spTree>
    <p:extLst>
      <p:ext uri="{BB962C8B-B14F-4D97-AF65-F5344CB8AC3E}">
        <p14:creationId xmlns:p14="http://schemas.microsoft.com/office/powerpoint/2010/main" val="3220235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09759-5C12-E949-E7DF-E1CF6BEF1F00}"/>
              </a:ext>
            </a:extLst>
          </p:cNvPr>
          <p:cNvPicPr>
            <a:picLocks noChangeAspect="1"/>
          </p:cNvPicPr>
          <p:nvPr/>
        </p:nvPicPr>
        <p:blipFill>
          <a:blip r:embed="rId2"/>
          <a:stretch>
            <a:fillRect/>
          </a:stretch>
        </p:blipFill>
        <p:spPr>
          <a:xfrm>
            <a:off x="421689" y="761881"/>
            <a:ext cx="8300621" cy="4981971"/>
          </a:xfrm>
          <a:prstGeom prst="rect">
            <a:avLst/>
          </a:prstGeom>
        </p:spPr>
      </p:pic>
      <p:sp>
        <p:nvSpPr>
          <p:cNvPr id="3" name="TextBox 2">
            <a:extLst>
              <a:ext uri="{FF2B5EF4-FFF2-40B4-BE49-F238E27FC236}">
                <a16:creationId xmlns:a16="http://schemas.microsoft.com/office/drawing/2014/main" id="{2BB9328A-3365-2F83-6B80-D680D36A3D9E}"/>
              </a:ext>
            </a:extLst>
          </p:cNvPr>
          <p:cNvSpPr txBox="1"/>
          <p:nvPr/>
        </p:nvSpPr>
        <p:spPr>
          <a:xfrm>
            <a:off x="175132" y="115550"/>
            <a:ext cx="5711820" cy="646331"/>
          </a:xfrm>
          <a:prstGeom prst="rect">
            <a:avLst/>
          </a:prstGeom>
          <a:noFill/>
        </p:spPr>
        <p:txBody>
          <a:bodyPr wrap="none" rtlCol="0">
            <a:spAutoFit/>
          </a:bodyPr>
          <a:lstStyle/>
          <a:p>
            <a:r>
              <a:rPr lang="en-US" sz="3600" b="1" dirty="0">
                <a:solidFill>
                  <a:srgbClr val="FF0000"/>
                </a:solidFill>
                <a:latin typeface="Book Antiqua" panose="02040602050305030304" pitchFamily="18" charset="0"/>
              </a:rPr>
              <a:t>NARRATIVE SKETCHES</a:t>
            </a:r>
            <a:endParaRPr lang="en-IN" sz="3600" b="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347547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racell Bunny - Wikipedia">
            <a:extLst>
              <a:ext uri="{FF2B5EF4-FFF2-40B4-BE49-F238E27FC236}">
                <a16:creationId xmlns:a16="http://schemas.microsoft.com/office/drawing/2014/main" id="{620C88B5-D078-DB44-3E10-8C9D5A519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08" y="412951"/>
            <a:ext cx="2614519" cy="3842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3ACF78-1F5F-F567-168C-CC43CA1F22C3}"/>
              </a:ext>
            </a:extLst>
          </p:cNvPr>
          <p:cNvPicPr>
            <a:picLocks noChangeAspect="1"/>
          </p:cNvPicPr>
          <p:nvPr/>
        </p:nvPicPr>
        <p:blipFill>
          <a:blip r:embed="rId3"/>
          <a:stretch>
            <a:fillRect/>
          </a:stretch>
        </p:blipFill>
        <p:spPr>
          <a:xfrm>
            <a:off x="4119655" y="883299"/>
            <a:ext cx="3462344" cy="3164918"/>
          </a:xfrm>
          <a:prstGeom prst="rect">
            <a:avLst/>
          </a:prstGeom>
        </p:spPr>
      </p:pic>
    </p:spTree>
    <p:extLst>
      <p:ext uri="{BB962C8B-B14F-4D97-AF65-F5344CB8AC3E}">
        <p14:creationId xmlns:p14="http://schemas.microsoft.com/office/powerpoint/2010/main" val="2035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5BF67-2E0A-9071-E69F-5E49484F970A}"/>
              </a:ext>
            </a:extLst>
          </p:cNvPr>
          <p:cNvPicPr>
            <a:picLocks noChangeAspect="1"/>
          </p:cNvPicPr>
          <p:nvPr/>
        </p:nvPicPr>
        <p:blipFill>
          <a:blip r:embed="rId2"/>
          <a:stretch>
            <a:fillRect/>
          </a:stretch>
        </p:blipFill>
        <p:spPr>
          <a:xfrm>
            <a:off x="432324" y="685800"/>
            <a:ext cx="2952750" cy="1828800"/>
          </a:xfrm>
          <a:prstGeom prst="rect">
            <a:avLst/>
          </a:prstGeom>
        </p:spPr>
      </p:pic>
      <p:pic>
        <p:nvPicPr>
          <p:cNvPr id="5" name="Picture 4">
            <a:extLst>
              <a:ext uri="{FF2B5EF4-FFF2-40B4-BE49-F238E27FC236}">
                <a16:creationId xmlns:a16="http://schemas.microsoft.com/office/drawing/2014/main" id="{A6FDBEE9-145A-7206-35D4-FBFBF8474F5D}"/>
              </a:ext>
            </a:extLst>
          </p:cNvPr>
          <p:cNvPicPr>
            <a:picLocks noChangeAspect="1"/>
          </p:cNvPicPr>
          <p:nvPr/>
        </p:nvPicPr>
        <p:blipFill>
          <a:blip r:embed="rId3"/>
          <a:stretch>
            <a:fillRect/>
          </a:stretch>
        </p:blipFill>
        <p:spPr>
          <a:xfrm>
            <a:off x="322185" y="2514600"/>
            <a:ext cx="3581400" cy="1666875"/>
          </a:xfrm>
          <a:prstGeom prst="rect">
            <a:avLst/>
          </a:prstGeom>
        </p:spPr>
      </p:pic>
      <p:pic>
        <p:nvPicPr>
          <p:cNvPr id="7" name="Picture 6">
            <a:extLst>
              <a:ext uri="{FF2B5EF4-FFF2-40B4-BE49-F238E27FC236}">
                <a16:creationId xmlns:a16="http://schemas.microsoft.com/office/drawing/2014/main" id="{59EF6E98-AB0C-ED5C-BAE5-3BFC61FE87D3}"/>
              </a:ext>
            </a:extLst>
          </p:cNvPr>
          <p:cNvPicPr>
            <a:picLocks noChangeAspect="1"/>
          </p:cNvPicPr>
          <p:nvPr/>
        </p:nvPicPr>
        <p:blipFill>
          <a:blip r:embed="rId4"/>
          <a:stretch>
            <a:fillRect/>
          </a:stretch>
        </p:blipFill>
        <p:spPr>
          <a:xfrm>
            <a:off x="4421079" y="428053"/>
            <a:ext cx="3328267" cy="3469244"/>
          </a:xfrm>
          <a:prstGeom prst="rect">
            <a:avLst/>
          </a:prstGeom>
        </p:spPr>
      </p:pic>
      <p:sp>
        <p:nvSpPr>
          <p:cNvPr id="8" name="TextBox 7">
            <a:extLst>
              <a:ext uri="{FF2B5EF4-FFF2-40B4-BE49-F238E27FC236}">
                <a16:creationId xmlns:a16="http://schemas.microsoft.com/office/drawing/2014/main" id="{3E4CEBAD-DD9E-C072-9714-1606CA1A1D4E}"/>
              </a:ext>
            </a:extLst>
          </p:cNvPr>
          <p:cNvSpPr txBox="1"/>
          <p:nvPr/>
        </p:nvSpPr>
        <p:spPr>
          <a:xfrm>
            <a:off x="4190260" y="3904476"/>
            <a:ext cx="4416594" cy="553998"/>
          </a:xfrm>
          <a:prstGeom prst="rect">
            <a:avLst/>
          </a:prstGeom>
          <a:noFill/>
        </p:spPr>
        <p:txBody>
          <a:bodyPr wrap="none" rtlCol="0">
            <a:spAutoFit/>
          </a:bodyPr>
          <a:lstStyle/>
          <a:p>
            <a:r>
              <a:rPr lang="en-US" sz="3000" b="1" dirty="0">
                <a:solidFill>
                  <a:srgbClr val="C00000"/>
                </a:solidFill>
                <a:latin typeface="Book Antiqua" panose="02040602050305030304" pitchFamily="18" charset="0"/>
              </a:rPr>
              <a:t>Nirma Washing powder</a:t>
            </a:r>
            <a:endParaRPr lang="en-IN" sz="3000" b="1" dirty="0">
              <a:solidFill>
                <a:srgbClr val="C00000"/>
              </a:solidFill>
              <a:latin typeface="Book Antiqua" panose="02040602050305030304" pitchFamily="18" charset="0"/>
            </a:endParaRPr>
          </a:p>
        </p:txBody>
      </p:sp>
    </p:spTree>
    <p:extLst>
      <p:ext uri="{BB962C8B-B14F-4D97-AF65-F5344CB8AC3E}">
        <p14:creationId xmlns:p14="http://schemas.microsoft.com/office/powerpoint/2010/main" val="29907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751BE-56AF-E8D0-9A0D-90CB8EA84E8C}"/>
              </a:ext>
            </a:extLst>
          </p:cNvPr>
          <p:cNvPicPr>
            <a:picLocks noChangeAspect="1"/>
          </p:cNvPicPr>
          <p:nvPr/>
        </p:nvPicPr>
        <p:blipFill>
          <a:blip r:embed="rId2"/>
          <a:stretch>
            <a:fillRect/>
          </a:stretch>
        </p:blipFill>
        <p:spPr>
          <a:xfrm>
            <a:off x="1020978" y="141718"/>
            <a:ext cx="6722804" cy="5193761"/>
          </a:xfrm>
          <a:prstGeom prst="rect">
            <a:avLst/>
          </a:prstGeom>
        </p:spPr>
      </p:pic>
      <p:sp>
        <p:nvSpPr>
          <p:cNvPr id="4" name="TextBox 3">
            <a:extLst>
              <a:ext uri="{FF2B5EF4-FFF2-40B4-BE49-F238E27FC236}">
                <a16:creationId xmlns:a16="http://schemas.microsoft.com/office/drawing/2014/main" id="{6D99189E-1E52-E1E9-8AD9-7FDA40442BAB}"/>
              </a:ext>
            </a:extLst>
          </p:cNvPr>
          <p:cNvSpPr txBox="1"/>
          <p:nvPr/>
        </p:nvSpPr>
        <p:spPr>
          <a:xfrm>
            <a:off x="3061850" y="5335479"/>
            <a:ext cx="2400016" cy="553998"/>
          </a:xfrm>
          <a:prstGeom prst="rect">
            <a:avLst/>
          </a:prstGeom>
          <a:noFill/>
        </p:spPr>
        <p:txBody>
          <a:bodyPr wrap="none" rtlCol="0">
            <a:spAutoFit/>
          </a:bodyPr>
          <a:lstStyle/>
          <a:p>
            <a:r>
              <a:rPr lang="en-US" sz="3000" b="1" dirty="0">
                <a:solidFill>
                  <a:srgbClr val="C00000"/>
                </a:solidFill>
                <a:latin typeface="Book Antiqua" panose="02040602050305030304" pitchFamily="18" charset="0"/>
              </a:rPr>
              <a:t>Asian Paints</a:t>
            </a:r>
            <a:endParaRPr lang="en-IN" sz="3000" b="1" dirty="0">
              <a:solidFill>
                <a:srgbClr val="C00000"/>
              </a:solidFill>
              <a:latin typeface="Book Antiqua" panose="02040602050305030304" pitchFamily="18" charset="0"/>
            </a:endParaRPr>
          </a:p>
        </p:txBody>
      </p:sp>
    </p:spTree>
    <p:extLst>
      <p:ext uri="{BB962C8B-B14F-4D97-AF65-F5344CB8AC3E}">
        <p14:creationId xmlns:p14="http://schemas.microsoft.com/office/powerpoint/2010/main" val="198450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4B1D-32E1-BAC8-B24D-CFDC4FCFBA95}"/>
              </a:ext>
            </a:extLst>
          </p:cNvPr>
          <p:cNvPicPr>
            <a:picLocks noChangeAspect="1"/>
          </p:cNvPicPr>
          <p:nvPr/>
        </p:nvPicPr>
        <p:blipFill>
          <a:blip r:embed="rId2"/>
          <a:stretch>
            <a:fillRect/>
          </a:stretch>
        </p:blipFill>
        <p:spPr>
          <a:xfrm>
            <a:off x="1267797" y="223375"/>
            <a:ext cx="6162814" cy="5066507"/>
          </a:xfrm>
          <a:prstGeom prst="rect">
            <a:avLst/>
          </a:prstGeom>
        </p:spPr>
      </p:pic>
      <p:sp>
        <p:nvSpPr>
          <p:cNvPr id="6" name="TextBox 5">
            <a:extLst>
              <a:ext uri="{FF2B5EF4-FFF2-40B4-BE49-F238E27FC236}">
                <a16:creationId xmlns:a16="http://schemas.microsoft.com/office/drawing/2014/main" id="{B1E6F5E5-EB3B-6B7F-A0E2-E8EEB84C5C22}"/>
              </a:ext>
            </a:extLst>
          </p:cNvPr>
          <p:cNvSpPr txBox="1"/>
          <p:nvPr/>
        </p:nvSpPr>
        <p:spPr>
          <a:xfrm>
            <a:off x="3061850" y="5335479"/>
            <a:ext cx="3421129" cy="553998"/>
          </a:xfrm>
          <a:prstGeom prst="rect">
            <a:avLst/>
          </a:prstGeom>
          <a:noFill/>
        </p:spPr>
        <p:txBody>
          <a:bodyPr wrap="none" rtlCol="0">
            <a:spAutoFit/>
          </a:bodyPr>
          <a:lstStyle/>
          <a:p>
            <a:r>
              <a:rPr lang="en-US" sz="3000" b="1" dirty="0">
                <a:solidFill>
                  <a:srgbClr val="C00000"/>
                </a:solidFill>
                <a:latin typeface="Book Antiqua" panose="02040602050305030304" pitchFamily="18" charset="0"/>
              </a:rPr>
              <a:t>Vodafone </a:t>
            </a:r>
            <a:r>
              <a:rPr lang="en-US" sz="3000" b="1" dirty="0" err="1">
                <a:solidFill>
                  <a:srgbClr val="C00000"/>
                </a:solidFill>
                <a:latin typeface="Book Antiqua" panose="02040602050305030304" pitchFamily="18" charset="0"/>
              </a:rPr>
              <a:t>zoozoos</a:t>
            </a:r>
            <a:endParaRPr lang="en-IN" sz="3000" b="1" dirty="0">
              <a:solidFill>
                <a:srgbClr val="C00000"/>
              </a:solidFill>
              <a:latin typeface="Book Antiqua" panose="02040602050305030304" pitchFamily="18" charset="0"/>
            </a:endParaRPr>
          </a:p>
        </p:txBody>
      </p:sp>
    </p:spTree>
    <p:extLst>
      <p:ext uri="{BB962C8B-B14F-4D97-AF65-F5344CB8AC3E}">
        <p14:creationId xmlns:p14="http://schemas.microsoft.com/office/powerpoint/2010/main" val="135056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BA5A2-89B1-EF2A-24A7-373D6C61ACCA}"/>
              </a:ext>
            </a:extLst>
          </p:cNvPr>
          <p:cNvPicPr>
            <a:picLocks noChangeAspect="1"/>
          </p:cNvPicPr>
          <p:nvPr/>
        </p:nvPicPr>
        <p:blipFill>
          <a:blip r:embed="rId2"/>
          <a:stretch>
            <a:fillRect/>
          </a:stretch>
        </p:blipFill>
        <p:spPr>
          <a:xfrm>
            <a:off x="727887" y="554253"/>
            <a:ext cx="3781969" cy="2237155"/>
          </a:xfrm>
          <a:prstGeom prst="rect">
            <a:avLst/>
          </a:prstGeom>
        </p:spPr>
      </p:pic>
      <p:sp>
        <p:nvSpPr>
          <p:cNvPr id="4" name="TextBox 3">
            <a:extLst>
              <a:ext uri="{FF2B5EF4-FFF2-40B4-BE49-F238E27FC236}">
                <a16:creationId xmlns:a16="http://schemas.microsoft.com/office/drawing/2014/main" id="{924B8C82-6D27-82B8-C8AC-CF8EA1FE73A2}"/>
              </a:ext>
            </a:extLst>
          </p:cNvPr>
          <p:cNvSpPr txBox="1"/>
          <p:nvPr/>
        </p:nvSpPr>
        <p:spPr>
          <a:xfrm>
            <a:off x="566765" y="2791408"/>
            <a:ext cx="6865982" cy="830997"/>
          </a:xfrm>
          <a:prstGeom prst="rect">
            <a:avLst/>
          </a:prstGeom>
          <a:noFill/>
        </p:spPr>
        <p:txBody>
          <a:bodyPr wrap="none" rtlCol="0">
            <a:spAutoFit/>
          </a:bodyPr>
          <a:lstStyle/>
          <a:p>
            <a:r>
              <a:rPr lang="en-US" sz="4800" b="1" i="1" dirty="0">
                <a:solidFill>
                  <a:srgbClr val="002060"/>
                </a:solidFill>
                <a:latin typeface="Book Antiqua" panose="02040602050305030304" pitchFamily="18" charset="0"/>
              </a:rPr>
              <a:t>NEXT WEEK ACTIVITY</a:t>
            </a:r>
            <a:endParaRPr lang="en-IN" sz="4800" b="1" i="1" dirty="0">
              <a:solidFill>
                <a:srgbClr val="002060"/>
              </a:solidFill>
              <a:latin typeface="Book Antiqua" panose="02040602050305030304" pitchFamily="18" charset="0"/>
            </a:endParaRPr>
          </a:p>
        </p:txBody>
      </p:sp>
      <p:sp>
        <p:nvSpPr>
          <p:cNvPr id="5" name="TextBox 4">
            <a:extLst>
              <a:ext uri="{FF2B5EF4-FFF2-40B4-BE49-F238E27FC236}">
                <a16:creationId xmlns:a16="http://schemas.microsoft.com/office/drawing/2014/main" id="{6232DDDC-A26C-8D37-ED86-63F963575964}"/>
              </a:ext>
            </a:extLst>
          </p:cNvPr>
          <p:cNvSpPr txBox="1"/>
          <p:nvPr/>
        </p:nvSpPr>
        <p:spPr>
          <a:xfrm>
            <a:off x="1020932" y="3558247"/>
            <a:ext cx="7670308" cy="1015663"/>
          </a:xfrm>
          <a:prstGeom prst="rect">
            <a:avLst/>
          </a:prstGeom>
          <a:noFill/>
        </p:spPr>
        <p:txBody>
          <a:bodyPr wrap="square" rtlCol="0">
            <a:spAutoFit/>
          </a:bodyPr>
          <a:lstStyle/>
          <a:p>
            <a:r>
              <a:rPr lang="en-US" sz="3000" b="1" i="1" dirty="0">
                <a:solidFill>
                  <a:srgbClr val="C00000"/>
                </a:solidFill>
                <a:latin typeface="Book Antiqua" panose="02040602050305030304" pitchFamily="18" charset="0"/>
              </a:rPr>
              <a:t>Prepare a creative mascot for topic that will be allotted to you</a:t>
            </a:r>
            <a:endParaRPr lang="en-IN" sz="3000" b="1" i="1" dirty="0">
              <a:solidFill>
                <a:srgbClr val="C00000"/>
              </a:solidFill>
              <a:latin typeface="Book Antiqua" panose="02040602050305030304" pitchFamily="18" charset="0"/>
            </a:endParaRPr>
          </a:p>
        </p:txBody>
      </p:sp>
    </p:spTree>
    <p:extLst>
      <p:ext uri="{BB962C8B-B14F-4D97-AF65-F5344CB8AC3E}">
        <p14:creationId xmlns:p14="http://schemas.microsoft.com/office/powerpoint/2010/main" val="402785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E0DBB-9AC5-A350-52C8-79F9CD4010FD}"/>
              </a:ext>
            </a:extLst>
          </p:cNvPr>
          <p:cNvSpPr txBox="1"/>
          <p:nvPr/>
        </p:nvSpPr>
        <p:spPr>
          <a:xfrm>
            <a:off x="344824" y="172765"/>
            <a:ext cx="3068469" cy="830997"/>
          </a:xfrm>
          <a:prstGeom prst="rect">
            <a:avLst/>
          </a:prstGeom>
          <a:noFill/>
        </p:spPr>
        <p:txBody>
          <a:bodyPr wrap="none" rtlCol="0">
            <a:spAutoFit/>
          </a:bodyPr>
          <a:lstStyle/>
          <a:p>
            <a:r>
              <a:rPr lang="en-US" sz="4800" b="1" i="1" dirty="0">
                <a:solidFill>
                  <a:srgbClr val="002060"/>
                </a:solidFill>
                <a:latin typeface="Book Antiqua" panose="02040602050305030304" pitchFamily="18" charset="0"/>
              </a:rPr>
              <a:t>ACTIVITY</a:t>
            </a:r>
            <a:endParaRPr lang="en-IN" sz="4800" b="1" i="1" dirty="0">
              <a:solidFill>
                <a:srgbClr val="002060"/>
              </a:solidFill>
              <a:latin typeface="Book Antiqua" panose="02040602050305030304" pitchFamily="18" charset="0"/>
            </a:endParaRPr>
          </a:p>
        </p:txBody>
      </p:sp>
      <p:pic>
        <p:nvPicPr>
          <p:cNvPr id="3" name="Picture 2">
            <a:extLst>
              <a:ext uri="{FF2B5EF4-FFF2-40B4-BE49-F238E27FC236}">
                <a16:creationId xmlns:a16="http://schemas.microsoft.com/office/drawing/2014/main" id="{8D3C58C3-2A3F-9F50-9B0F-E8E5421A442A}"/>
              </a:ext>
            </a:extLst>
          </p:cNvPr>
          <p:cNvPicPr>
            <a:picLocks noChangeAspect="1"/>
          </p:cNvPicPr>
          <p:nvPr/>
        </p:nvPicPr>
        <p:blipFill>
          <a:blip r:embed="rId2"/>
          <a:stretch>
            <a:fillRect/>
          </a:stretch>
        </p:blipFill>
        <p:spPr>
          <a:xfrm>
            <a:off x="424446" y="1003762"/>
            <a:ext cx="7077263" cy="4713457"/>
          </a:xfrm>
          <a:prstGeom prst="rect">
            <a:avLst/>
          </a:prstGeom>
        </p:spPr>
      </p:pic>
      <p:pic>
        <p:nvPicPr>
          <p:cNvPr id="5" name="Picture 4">
            <a:extLst>
              <a:ext uri="{FF2B5EF4-FFF2-40B4-BE49-F238E27FC236}">
                <a16:creationId xmlns:a16="http://schemas.microsoft.com/office/drawing/2014/main" id="{269D1793-CE3D-20AF-EB04-8D86D301C253}"/>
              </a:ext>
            </a:extLst>
          </p:cNvPr>
          <p:cNvPicPr>
            <a:picLocks noChangeAspect="1"/>
          </p:cNvPicPr>
          <p:nvPr/>
        </p:nvPicPr>
        <p:blipFill>
          <a:blip r:embed="rId3"/>
          <a:stretch>
            <a:fillRect/>
          </a:stretch>
        </p:blipFill>
        <p:spPr>
          <a:xfrm>
            <a:off x="5730709" y="412011"/>
            <a:ext cx="2518301" cy="1905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4465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A98F550-7F5C-BC87-4CE3-D19B64F09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590" y="117629"/>
            <a:ext cx="4895296" cy="611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2576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9052621-F1B0-B9C7-1D8D-EC3CFB16E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493" y="199007"/>
            <a:ext cx="6420932" cy="55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979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ADA8484-EED3-538D-F221-6CFC34E17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066" y="88777"/>
            <a:ext cx="5583314" cy="606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8588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3E600F-4E08-8257-DC76-73FFEB1F0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492" y="120588"/>
            <a:ext cx="5405515" cy="598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29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Develop a Conceptual Framework – with REAL Example | Scribbr 🎓">
            <a:hlinkClick r:id="" action="ppaction://media"/>
            <a:extLst>
              <a:ext uri="{FF2B5EF4-FFF2-40B4-BE49-F238E27FC236}">
                <a16:creationId xmlns:a16="http://schemas.microsoft.com/office/drawing/2014/main" id="{1C3DE94B-FAA8-B4EB-47E3-3A9DC82C01F9}"/>
              </a:ext>
            </a:extLst>
          </p:cNvPr>
          <p:cNvPicPr>
            <a:picLocks noRot="1" noChangeAspect="1"/>
          </p:cNvPicPr>
          <p:nvPr>
            <a:videoFile r:link="rId1"/>
          </p:nvPr>
        </p:nvPicPr>
        <p:blipFill>
          <a:blip r:embed="rId3"/>
          <a:stretch>
            <a:fillRect/>
          </a:stretch>
        </p:blipFill>
        <p:spPr>
          <a:xfrm>
            <a:off x="992834" y="1148980"/>
            <a:ext cx="7158331" cy="4044457"/>
          </a:xfrm>
          <a:prstGeom prst="rect">
            <a:avLst/>
          </a:prstGeom>
        </p:spPr>
      </p:pic>
    </p:spTree>
    <p:extLst>
      <p:ext uri="{BB962C8B-B14F-4D97-AF65-F5344CB8AC3E}">
        <p14:creationId xmlns:p14="http://schemas.microsoft.com/office/powerpoint/2010/main" val="3876315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3101B4F-CAC3-8D89-638D-423F42318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013" y="296662"/>
            <a:ext cx="4758456" cy="59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333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EB5CDFB-DE35-3D64-9E9F-AE433E2CB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100" y="196788"/>
            <a:ext cx="5173323" cy="604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3679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86C7234-989C-4CE8-8C12-7BA9D1A4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432" y="0"/>
            <a:ext cx="5000268" cy="629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4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4FCC5C-CCEF-2219-60D0-87BB902BB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145" y="243397"/>
            <a:ext cx="5588008" cy="575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9302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AAC5C4-9361-435C-B34B-DB17CA793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12" y="69542"/>
            <a:ext cx="5124634" cy="631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5670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64E9DC-2D75-890B-72B5-605D8BC7B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703" y="0"/>
            <a:ext cx="5188218" cy="609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0373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braingle.com/images/illusions/26745.gif">
            <a:extLst>
              <a:ext uri="{FF2B5EF4-FFF2-40B4-BE49-F238E27FC236}">
                <a16:creationId xmlns:a16="http://schemas.microsoft.com/office/drawing/2014/main" id="{8BF55A2C-35D6-C35C-137C-F128E354C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095" y="133164"/>
            <a:ext cx="5237668" cy="593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8718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te Assignment Excuses | How to Submit Homework Late">
            <a:extLst>
              <a:ext uri="{FF2B5EF4-FFF2-40B4-BE49-F238E27FC236}">
                <a16:creationId xmlns:a16="http://schemas.microsoft.com/office/drawing/2014/main" id="{39C90673-9A08-5A3B-AB48-66D4D15D6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4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5295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pples and Friends">
            <a:extLst>
              <a:ext uri="{FF2B5EF4-FFF2-40B4-BE49-F238E27FC236}">
                <a16:creationId xmlns:a16="http://schemas.microsoft.com/office/drawing/2014/main" id="{CF7A1844-425E-D181-3E1D-53A7E7C4F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57" y="161278"/>
            <a:ext cx="1651986" cy="165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F67EDD9B-2FC1-735F-2927-9B0D479FC60F}"/>
              </a:ext>
            </a:extLst>
          </p:cNvPr>
          <p:cNvSpPr>
            <a:spLocks noChangeArrowheads="1"/>
          </p:cNvSpPr>
          <p:nvPr/>
        </p:nvSpPr>
        <p:spPr bwMode="auto">
          <a:xfrm>
            <a:off x="900343" y="1813264"/>
            <a:ext cx="775538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t>You have a basket containing ten apples. You have ten friends, who each desire an apple. You give each of your friends one apple.  Now all your friends have one apple each, yet there is an apple remaining in the basket.</a:t>
            </a:r>
          </a:p>
        </p:txBody>
      </p:sp>
    </p:spTree>
    <p:extLst>
      <p:ext uri="{BB962C8B-B14F-4D97-AF65-F5344CB8AC3E}">
        <p14:creationId xmlns:p14="http://schemas.microsoft.com/office/powerpoint/2010/main" val="13086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C84FB-E3EA-309D-9AF5-440D8DFBDBEB}"/>
              </a:ext>
            </a:extLst>
          </p:cNvPr>
          <p:cNvPicPr>
            <a:picLocks noChangeAspect="1"/>
          </p:cNvPicPr>
          <p:nvPr/>
        </p:nvPicPr>
        <p:blipFill>
          <a:blip r:embed="rId2"/>
          <a:stretch>
            <a:fillRect/>
          </a:stretch>
        </p:blipFill>
        <p:spPr>
          <a:xfrm>
            <a:off x="558231" y="223190"/>
            <a:ext cx="3974164" cy="2883994"/>
          </a:xfrm>
          <a:prstGeom prst="rect">
            <a:avLst/>
          </a:prstGeom>
        </p:spPr>
      </p:pic>
      <p:pic>
        <p:nvPicPr>
          <p:cNvPr id="6" name="Picture 5">
            <a:extLst>
              <a:ext uri="{FF2B5EF4-FFF2-40B4-BE49-F238E27FC236}">
                <a16:creationId xmlns:a16="http://schemas.microsoft.com/office/drawing/2014/main" id="{22909259-A8C4-19D3-3353-186FED098330}"/>
              </a:ext>
            </a:extLst>
          </p:cNvPr>
          <p:cNvPicPr>
            <a:picLocks noChangeAspect="1"/>
          </p:cNvPicPr>
          <p:nvPr/>
        </p:nvPicPr>
        <p:blipFill>
          <a:blip r:embed="rId3"/>
          <a:stretch>
            <a:fillRect/>
          </a:stretch>
        </p:blipFill>
        <p:spPr>
          <a:xfrm>
            <a:off x="4963033" y="1771002"/>
            <a:ext cx="3514725" cy="1504950"/>
          </a:xfrm>
          <a:prstGeom prst="rect">
            <a:avLst/>
          </a:prstGeom>
        </p:spPr>
      </p:pic>
      <p:pic>
        <p:nvPicPr>
          <p:cNvPr id="8" name="Picture 7">
            <a:extLst>
              <a:ext uri="{FF2B5EF4-FFF2-40B4-BE49-F238E27FC236}">
                <a16:creationId xmlns:a16="http://schemas.microsoft.com/office/drawing/2014/main" id="{979A703C-033D-BE62-6D5A-E93B4EEE1A22}"/>
              </a:ext>
            </a:extLst>
          </p:cNvPr>
          <p:cNvPicPr>
            <a:picLocks noChangeAspect="1"/>
          </p:cNvPicPr>
          <p:nvPr/>
        </p:nvPicPr>
        <p:blipFill>
          <a:blip r:embed="rId4"/>
          <a:stretch>
            <a:fillRect/>
          </a:stretch>
        </p:blipFill>
        <p:spPr>
          <a:xfrm>
            <a:off x="375739" y="3275952"/>
            <a:ext cx="4371975" cy="1933575"/>
          </a:xfrm>
          <a:prstGeom prst="rect">
            <a:avLst/>
          </a:prstGeom>
        </p:spPr>
      </p:pic>
    </p:spTree>
    <p:extLst>
      <p:ext uri="{BB962C8B-B14F-4D97-AF65-F5344CB8AC3E}">
        <p14:creationId xmlns:p14="http://schemas.microsoft.com/office/powerpoint/2010/main" val="11034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9ABEE-6DC2-07F1-AC38-C9F23782A87E}"/>
              </a:ext>
            </a:extLst>
          </p:cNvPr>
          <p:cNvPicPr>
            <a:picLocks noChangeAspect="1"/>
          </p:cNvPicPr>
          <p:nvPr/>
        </p:nvPicPr>
        <p:blipFill>
          <a:blip r:embed="rId2"/>
          <a:stretch>
            <a:fillRect/>
          </a:stretch>
        </p:blipFill>
        <p:spPr>
          <a:xfrm>
            <a:off x="697450" y="213064"/>
            <a:ext cx="4842216" cy="5982810"/>
          </a:xfrm>
          <a:prstGeom prst="rect">
            <a:avLst/>
          </a:prstGeom>
        </p:spPr>
      </p:pic>
      <p:sp>
        <p:nvSpPr>
          <p:cNvPr id="3" name="TextBox 2">
            <a:extLst>
              <a:ext uri="{FF2B5EF4-FFF2-40B4-BE49-F238E27FC236}">
                <a16:creationId xmlns:a16="http://schemas.microsoft.com/office/drawing/2014/main" id="{C0D63331-11EA-2A55-7F6F-AE8C4EB02530}"/>
              </a:ext>
            </a:extLst>
          </p:cNvPr>
          <p:cNvSpPr txBox="1"/>
          <p:nvPr/>
        </p:nvSpPr>
        <p:spPr>
          <a:xfrm>
            <a:off x="5057850" y="1740164"/>
            <a:ext cx="3873085" cy="1200329"/>
          </a:xfrm>
          <a:prstGeom prst="rect">
            <a:avLst/>
          </a:prstGeom>
          <a:noFill/>
        </p:spPr>
        <p:txBody>
          <a:bodyPr wrap="square" rtlCol="0">
            <a:spAutoFit/>
          </a:bodyPr>
          <a:lstStyle/>
          <a:p>
            <a:pPr algn="ctr"/>
            <a:r>
              <a:rPr lang="en-US" sz="3600" b="1" dirty="0">
                <a:solidFill>
                  <a:srgbClr val="FF0000"/>
                </a:solidFill>
                <a:latin typeface="Book Antiqua" panose="02040602050305030304" pitchFamily="18" charset="0"/>
              </a:rPr>
              <a:t>PHYSICAL MODEL</a:t>
            </a:r>
            <a:endParaRPr lang="en-IN" sz="3600" b="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19505374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CCDDF-3272-FEFB-B603-33972E5EBA6D}"/>
              </a:ext>
            </a:extLst>
          </p:cNvPr>
          <p:cNvPicPr>
            <a:picLocks noChangeAspect="1"/>
          </p:cNvPicPr>
          <p:nvPr/>
        </p:nvPicPr>
        <p:blipFill>
          <a:blip r:embed="rId2"/>
          <a:stretch>
            <a:fillRect/>
          </a:stretch>
        </p:blipFill>
        <p:spPr>
          <a:xfrm>
            <a:off x="774022" y="855585"/>
            <a:ext cx="6826374" cy="4550916"/>
          </a:xfrm>
          <a:prstGeom prst="rect">
            <a:avLst/>
          </a:prstGeom>
        </p:spPr>
      </p:pic>
      <p:sp>
        <p:nvSpPr>
          <p:cNvPr id="4" name="TextBox 3">
            <a:extLst>
              <a:ext uri="{FF2B5EF4-FFF2-40B4-BE49-F238E27FC236}">
                <a16:creationId xmlns:a16="http://schemas.microsoft.com/office/drawing/2014/main" id="{B81357E8-9623-23DA-E408-71113EFA315F}"/>
              </a:ext>
            </a:extLst>
          </p:cNvPr>
          <p:cNvSpPr txBox="1"/>
          <p:nvPr/>
        </p:nvSpPr>
        <p:spPr>
          <a:xfrm>
            <a:off x="3727311" y="855585"/>
            <a:ext cx="3873085" cy="646331"/>
          </a:xfrm>
          <a:prstGeom prst="rect">
            <a:avLst/>
          </a:prstGeom>
          <a:noFill/>
        </p:spPr>
        <p:txBody>
          <a:bodyPr wrap="square" rtlCol="0">
            <a:spAutoFit/>
          </a:bodyPr>
          <a:lstStyle/>
          <a:p>
            <a:pPr algn="ctr"/>
            <a:r>
              <a:rPr lang="en-US" sz="3600" b="1" dirty="0">
                <a:solidFill>
                  <a:srgbClr val="002060"/>
                </a:solidFill>
                <a:latin typeface="Book Antiqua" panose="02040602050305030304" pitchFamily="18" charset="0"/>
              </a:rPr>
              <a:t>PHOTOGRAPH</a:t>
            </a:r>
            <a:endParaRPr lang="en-IN" sz="36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8632670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7CF47-D15B-F531-F7D6-240F66F17ED2}"/>
              </a:ext>
            </a:extLst>
          </p:cNvPr>
          <p:cNvPicPr>
            <a:picLocks noChangeAspect="1"/>
          </p:cNvPicPr>
          <p:nvPr/>
        </p:nvPicPr>
        <p:blipFill>
          <a:blip r:embed="rId2"/>
          <a:stretch>
            <a:fillRect/>
          </a:stretch>
        </p:blipFill>
        <p:spPr>
          <a:xfrm>
            <a:off x="860949" y="986023"/>
            <a:ext cx="2095500" cy="2790825"/>
          </a:xfrm>
          <a:prstGeom prst="rect">
            <a:avLst/>
          </a:prstGeom>
        </p:spPr>
      </p:pic>
      <p:pic>
        <p:nvPicPr>
          <p:cNvPr id="6" name="Picture 5">
            <a:extLst>
              <a:ext uri="{FF2B5EF4-FFF2-40B4-BE49-F238E27FC236}">
                <a16:creationId xmlns:a16="http://schemas.microsoft.com/office/drawing/2014/main" id="{D3F2D0AE-F626-AC7C-A37C-7378996AF59E}"/>
              </a:ext>
            </a:extLst>
          </p:cNvPr>
          <p:cNvPicPr>
            <a:picLocks noChangeAspect="1"/>
          </p:cNvPicPr>
          <p:nvPr/>
        </p:nvPicPr>
        <p:blipFill>
          <a:blip r:embed="rId3"/>
          <a:stretch>
            <a:fillRect/>
          </a:stretch>
        </p:blipFill>
        <p:spPr>
          <a:xfrm>
            <a:off x="3298055" y="2381435"/>
            <a:ext cx="4572000" cy="2590800"/>
          </a:xfrm>
          <a:prstGeom prst="rect">
            <a:avLst/>
          </a:prstGeom>
        </p:spPr>
      </p:pic>
      <p:sp>
        <p:nvSpPr>
          <p:cNvPr id="7" name="TextBox 6">
            <a:extLst>
              <a:ext uri="{FF2B5EF4-FFF2-40B4-BE49-F238E27FC236}">
                <a16:creationId xmlns:a16="http://schemas.microsoft.com/office/drawing/2014/main" id="{36957644-9071-CB0D-AB64-BC8DC038DB69}"/>
              </a:ext>
            </a:extLst>
          </p:cNvPr>
          <p:cNvSpPr txBox="1"/>
          <p:nvPr/>
        </p:nvSpPr>
        <p:spPr>
          <a:xfrm>
            <a:off x="3140273" y="986023"/>
            <a:ext cx="5142778" cy="646331"/>
          </a:xfrm>
          <a:prstGeom prst="rect">
            <a:avLst/>
          </a:prstGeom>
          <a:noFill/>
        </p:spPr>
        <p:txBody>
          <a:bodyPr wrap="square" rtlCol="0">
            <a:spAutoFit/>
          </a:bodyPr>
          <a:lstStyle/>
          <a:p>
            <a:pPr algn="ctr"/>
            <a:r>
              <a:rPr lang="en-US" sz="3600" b="1" dirty="0">
                <a:solidFill>
                  <a:srgbClr val="FF0000"/>
                </a:solidFill>
                <a:latin typeface="Book Antiqua" panose="02040602050305030304" pitchFamily="18" charset="0"/>
              </a:rPr>
              <a:t>ENACTMENT</a:t>
            </a:r>
            <a:endParaRPr lang="en-IN" sz="3600" b="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1766565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p 20 3D CAD Models to Try Out (Part 2) | Scan2CAD">
            <a:extLst>
              <a:ext uri="{FF2B5EF4-FFF2-40B4-BE49-F238E27FC236}">
                <a16:creationId xmlns:a16="http://schemas.microsoft.com/office/drawing/2014/main" id="{BD7250B7-3338-CB75-D690-B2DA49A2E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16" y="761538"/>
            <a:ext cx="762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7F0C7C-57F0-AA29-65B1-D2F07E03B7BE}"/>
              </a:ext>
            </a:extLst>
          </p:cNvPr>
          <p:cNvSpPr txBox="1"/>
          <p:nvPr/>
        </p:nvSpPr>
        <p:spPr>
          <a:xfrm>
            <a:off x="1284840" y="115207"/>
            <a:ext cx="5142778" cy="646331"/>
          </a:xfrm>
          <a:prstGeom prst="rect">
            <a:avLst/>
          </a:prstGeom>
          <a:noFill/>
        </p:spPr>
        <p:txBody>
          <a:bodyPr wrap="square" rtlCol="0">
            <a:spAutoFit/>
          </a:bodyPr>
          <a:lstStyle/>
          <a:p>
            <a:pPr algn="ctr"/>
            <a:r>
              <a:rPr lang="en-US" sz="3600" b="1" dirty="0">
                <a:solidFill>
                  <a:srgbClr val="FF0000"/>
                </a:solidFill>
                <a:latin typeface="Book Antiqua" panose="02040602050305030304" pitchFamily="18" charset="0"/>
              </a:rPr>
              <a:t>CAD MODELS</a:t>
            </a:r>
            <a:endParaRPr lang="en-IN" sz="3600" b="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3327748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843A60-E54E-1FEF-DCA2-D42E2FFBC501}"/>
              </a:ext>
            </a:extLst>
          </p:cNvPr>
          <p:cNvPicPr>
            <a:picLocks noChangeAspect="1"/>
          </p:cNvPicPr>
          <p:nvPr/>
        </p:nvPicPr>
        <p:blipFill>
          <a:blip r:embed="rId2"/>
          <a:stretch>
            <a:fillRect/>
          </a:stretch>
        </p:blipFill>
        <p:spPr>
          <a:xfrm>
            <a:off x="0" y="857250"/>
            <a:ext cx="9144000" cy="5143500"/>
          </a:xfrm>
          <a:prstGeom prst="rect">
            <a:avLst/>
          </a:prstGeom>
        </p:spPr>
      </p:pic>
      <p:sp>
        <p:nvSpPr>
          <p:cNvPr id="5" name="Cloud 4">
            <a:extLst>
              <a:ext uri="{FF2B5EF4-FFF2-40B4-BE49-F238E27FC236}">
                <a16:creationId xmlns:a16="http://schemas.microsoft.com/office/drawing/2014/main" id="{0A179A5A-4D09-B4D5-A9C6-2D56037E111C}"/>
              </a:ext>
            </a:extLst>
          </p:cNvPr>
          <p:cNvSpPr/>
          <p:nvPr/>
        </p:nvSpPr>
        <p:spPr>
          <a:xfrm>
            <a:off x="79900" y="129281"/>
            <a:ext cx="2805344" cy="145593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dirty="0"/>
              <a:t>MIND MAPS</a:t>
            </a:r>
            <a:endParaRPr lang="en-IN" sz="3000" dirty="0"/>
          </a:p>
        </p:txBody>
      </p:sp>
    </p:spTree>
    <p:extLst>
      <p:ext uri="{BB962C8B-B14F-4D97-AF65-F5344CB8AC3E}">
        <p14:creationId xmlns:p14="http://schemas.microsoft.com/office/powerpoint/2010/main" val="131745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26523-BF72-DF4F-D873-71AB14265D6D}"/>
              </a:ext>
            </a:extLst>
          </p:cNvPr>
          <p:cNvSpPr txBox="1"/>
          <p:nvPr/>
        </p:nvSpPr>
        <p:spPr>
          <a:xfrm>
            <a:off x="359544" y="176632"/>
            <a:ext cx="8189651" cy="4401205"/>
          </a:xfrm>
          <a:prstGeom prst="rect">
            <a:avLst/>
          </a:prstGeom>
          <a:noFill/>
        </p:spPr>
        <p:txBody>
          <a:bodyPr wrap="square">
            <a:spAutoFit/>
          </a:bodyPr>
          <a:lstStyle/>
          <a:p>
            <a:pPr algn="just"/>
            <a:r>
              <a:rPr lang="en-US" sz="2800" b="1" i="1" dirty="0">
                <a:solidFill>
                  <a:schemeClr val="accent3">
                    <a:lumMod val="50000"/>
                  </a:schemeClr>
                </a:solidFill>
                <a:effectLst/>
                <a:latin typeface="Book Antiqua" panose="02040602050305030304" pitchFamily="18" charset="0"/>
              </a:rPr>
              <a:t>A mind map is a tool for the brain that captures the thinking that goes on inside your head. Mind mapping helps you think, collect knowledge, remember and create ideas.</a:t>
            </a:r>
          </a:p>
          <a:p>
            <a:pPr marL="457200" indent="-457200" algn="just">
              <a:buFont typeface="Wingdings" panose="05000000000000000000" pitchFamily="2" charset="2"/>
              <a:buChar char="v"/>
            </a:pPr>
            <a:r>
              <a:rPr lang="en-US" sz="2800" b="1" i="1" dirty="0">
                <a:solidFill>
                  <a:srgbClr val="C00000"/>
                </a:solidFill>
                <a:latin typeface="Book Antiqua" panose="02040602050305030304" pitchFamily="18" charset="0"/>
              </a:rPr>
              <a:t>.Central theme</a:t>
            </a:r>
          </a:p>
          <a:p>
            <a:pPr marL="457200" indent="-457200" algn="just">
              <a:buFont typeface="Wingdings" panose="05000000000000000000" pitchFamily="2" charset="2"/>
              <a:buChar char="v"/>
            </a:pPr>
            <a:r>
              <a:rPr lang="en-US" sz="2800" b="1" i="1" dirty="0">
                <a:solidFill>
                  <a:srgbClr val="C00000"/>
                </a:solidFill>
                <a:latin typeface="Book Antiqua" panose="02040602050305030304" pitchFamily="18" charset="0"/>
              </a:rPr>
              <a:t>Associations</a:t>
            </a:r>
          </a:p>
          <a:p>
            <a:pPr marL="457200" indent="-457200" algn="just">
              <a:buFont typeface="Wingdings" panose="05000000000000000000" pitchFamily="2" charset="2"/>
              <a:buChar char="v"/>
            </a:pPr>
            <a:r>
              <a:rPr lang="en-US" sz="2800" b="1" i="1" dirty="0">
                <a:solidFill>
                  <a:srgbClr val="C00000"/>
                </a:solidFill>
                <a:latin typeface="Book Antiqua" panose="02040602050305030304" pitchFamily="18" charset="0"/>
              </a:rPr>
              <a:t>Curved lines</a:t>
            </a:r>
          </a:p>
          <a:p>
            <a:pPr marL="457200" indent="-457200" algn="just">
              <a:buFont typeface="Wingdings" panose="05000000000000000000" pitchFamily="2" charset="2"/>
              <a:buChar char="v"/>
            </a:pPr>
            <a:r>
              <a:rPr lang="en-US" sz="2800" b="1" i="1" dirty="0">
                <a:solidFill>
                  <a:srgbClr val="C00000"/>
                </a:solidFill>
                <a:latin typeface="Book Antiqua" panose="02040602050305030304" pitchFamily="18" charset="0"/>
              </a:rPr>
              <a:t>Keywords</a:t>
            </a:r>
          </a:p>
          <a:p>
            <a:pPr marL="457200" indent="-457200" algn="just">
              <a:buFont typeface="Wingdings" panose="05000000000000000000" pitchFamily="2" charset="2"/>
              <a:buChar char="v"/>
            </a:pPr>
            <a:r>
              <a:rPr lang="en-US" sz="2800" b="1" i="1" dirty="0">
                <a:solidFill>
                  <a:srgbClr val="C00000"/>
                </a:solidFill>
                <a:latin typeface="Book Antiqua" panose="02040602050305030304" pitchFamily="18" charset="0"/>
              </a:rPr>
              <a:t>Proximity</a:t>
            </a:r>
          </a:p>
          <a:p>
            <a:pPr marL="457200" indent="-457200" algn="just">
              <a:buFont typeface="Wingdings" panose="05000000000000000000" pitchFamily="2" charset="2"/>
              <a:buChar char="v"/>
            </a:pPr>
            <a:r>
              <a:rPr lang="en-US" sz="2800" b="1" i="1" dirty="0">
                <a:solidFill>
                  <a:srgbClr val="C00000"/>
                </a:solidFill>
                <a:latin typeface="Book Antiqua" panose="02040602050305030304" pitchFamily="18" charset="0"/>
              </a:rPr>
              <a:t>Colors and images</a:t>
            </a:r>
            <a:endParaRPr lang="en-IN" sz="2800" b="1" i="1" dirty="0">
              <a:solidFill>
                <a:srgbClr val="C00000"/>
              </a:solidFill>
              <a:latin typeface="Book Antiqua" panose="02040602050305030304" pitchFamily="18" charset="0"/>
            </a:endParaRPr>
          </a:p>
        </p:txBody>
      </p:sp>
      <p:sp>
        <p:nvSpPr>
          <p:cNvPr id="3" name="Rectangle: Rounded Corners 2">
            <a:extLst>
              <a:ext uri="{FF2B5EF4-FFF2-40B4-BE49-F238E27FC236}">
                <a16:creationId xmlns:a16="http://schemas.microsoft.com/office/drawing/2014/main" id="{AE212CE8-2F57-2DBE-41DD-33D7B3A5083A}"/>
              </a:ext>
            </a:extLst>
          </p:cNvPr>
          <p:cNvSpPr/>
          <p:nvPr/>
        </p:nvSpPr>
        <p:spPr>
          <a:xfrm>
            <a:off x="221942" y="4696287"/>
            <a:ext cx="8189651" cy="87889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a:latin typeface="Book Antiqua" panose="02040602050305030304" pitchFamily="18" charset="0"/>
              </a:rPr>
              <a:t>Create a </a:t>
            </a:r>
            <a:r>
              <a:rPr lang="en-US" sz="2800" i="1" dirty="0" err="1">
                <a:latin typeface="Book Antiqua" panose="02040602050305030304" pitchFamily="18" charset="0"/>
              </a:rPr>
              <a:t>mindmap</a:t>
            </a:r>
            <a:r>
              <a:rPr lang="en-US" sz="2800" i="1" dirty="0">
                <a:latin typeface="Book Antiqua" panose="02040602050305030304" pitchFamily="18" charset="0"/>
              </a:rPr>
              <a:t> for organizing </a:t>
            </a:r>
            <a:r>
              <a:rPr lang="en-US" sz="2800" i="1" dirty="0" err="1">
                <a:latin typeface="Book Antiqua" panose="02040602050305030304" pitchFamily="18" charset="0"/>
              </a:rPr>
              <a:t>Antakshari</a:t>
            </a:r>
            <a:r>
              <a:rPr lang="en-US" sz="2800" i="1" dirty="0">
                <a:latin typeface="Book Antiqua" panose="02040602050305030304" pitchFamily="18" charset="0"/>
              </a:rPr>
              <a:t> Event in the department</a:t>
            </a:r>
            <a:endParaRPr lang="en-IN" sz="2800" i="1" dirty="0">
              <a:latin typeface="Book Antiqua" panose="02040602050305030304" pitchFamily="18" charset="0"/>
            </a:endParaRPr>
          </a:p>
        </p:txBody>
      </p:sp>
    </p:spTree>
    <p:extLst>
      <p:ext uri="{BB962C8B-B14F-4D97-AF65-F5344CB8AC3E}">
        <p14:creationId xmlns:p14="http://schemas.microsoft.com/office/powerpoint/2010/main" val="38882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32208-289A-9F48-F822-DBF99D2F238D}"/>
              </a:ext>
            </a:extLst>
          </p:cNvPr>
          <p:cNvSpPr txBox="1"/>
          <p:nvPr/>
        </p:nvSpPr>
        <p:spPr>
          <a:xfrm>
            <a:off x="461639" y="648069"/>
            <a:ext cx="5253361" cy="584775"/>
          </a:xfrm>
          <a:prstGeom prst="rect">
            <a:avLst/>
          </a:prstGeom>
          <a:noFill/>
        </p:spPr>
        <p:txBody>
          <a:bodyPr wrap="none" rtlCol="0">
            <a:spAutoFit/>
          </a:bodyPr>
          <a:lstStyle/>
          <a:p>
            <a:r>
              <a:rPr lang="en-US" sz="3200" b="1" dirty="0">
                <a:solidFill>
                  <a:srgbClr val="7030A0"/>
                </a:solidFill>
                <a:latin typeface="Book Antiqua" panose="02040602050305030304" pitchFamily="18" charset="0"/>
              </a:rPr>
              <a:t>1. To empathize, one has to</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D0A71AFE-241E-7A39-2750-F9473A41136E}"/>
              </a:ext>
            </a:extLst>
          </p:cNvPr>
          <p:cNvSpPr txBox="1"/>
          <p:nvPr/>
        </p:nvSpPr>
        <p:spPr>
          <a:xfrm>
            <a:off x="1660125" y="1376038"/>
            <a:ext cx="2058577" cy="553998"/>
          </a:xfrm>
          <a:prstGeom prst="rect">
            <a:avLst/>
          </a:prstGeom>
          <a:noFill/>
        </p:spPr>
        <p:txBody>
          <a:bodyPr wrap="none" rtlCol="0">
            <a:spAutoFit/>
          </a:bodyPr>
          <a:lstStyle/>
          <a:p>
            <a:r>
              <a:rPr lang="en-US" sz="3000" b="1" i="1" dirty="0">
                <a:latin typeface="Book Antiqua" panose="02040602050305030304" pitchFamily="18" charset="0"/>
              </a:rPr>
              <a:t>A. Observe</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690C05E8-2352-FFCB-C0FA-5652DF1A7D2E}"/>
              </a:ext>
            </a:extLst>
          </p:cNvPr>
          <p:cNvSpPr txBox="1"/>
          <p:nvPr/>
        </p:nvSpPr>
        <p:spPr>
          <a:xfrm>
            <a:off x="4422560" y="1376038"/>
            <a:ext cx="1851789" cy="553998"/>
          </a:xfrm>
          <a:prstGeom prst="rect">
            <a:avLst/>
          </a:prstGeom>
          <a:noFill/>
        </p:spPr>
        <p:txBody>
          <a:bodyPr wrap="none" rtlCol="0">
            <a:spAutoFit/>
          </a:bodyPr>
          <a:lstStyle/>
          <a:p>
            <a:r>
              <a:rPr lang="en-US" sz="3000" b="1" i="1" dirty="0">
                <a:latin typeface="Book Antiqua" panose="02040602050305030304" pitchFamily="18" charset="0"/>
              </a:rPr>
              <a:t>B. Engage</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0A28E6EC-3E6A-9971-F818-54ED89CA2470}"/>
              </a:ext>
            </a:extLst>
          </p:cNvPr>
          <p:cNvSpPr txBox="1"/>
          <p:nvPr/>
        </p:nvSpPr>
        <p:spPr>
          <a:xfrm>
            <a:off x="1605749" y="2000418"/>
            <a:ext cx="1709122" cy="553998"/>
          </a:xfrm>
          <a:prstGeom prst="rect">
            <a:avLst/>
          </a:prstGeom>
          <a:noFill/>
        </p:spPr>
        <p:txBody>
          <a:bodyPr wrap="none" rtlCol="0">
            <a:spAutoFit/>
          </a:bodyPr>
          <a:lstStyle/>
          <a:p>
            <a:r>
              <a:rPr lang="en-US" sz="3000" b="1" i="1" dirty="0">
                <a:latin typeface="Book Antiqua" panose="02040602050305030304" pitchFamily="18" charset="0"/>
              </a:rPr>
              <a:t>C. Listen</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01CD7CB2-CDF0-55D3-29C0-C78745EE7EDF}"/>
              </a:ext>
            </a:extLst>
          </p:cNvPr>
          <p:cNvSpPr txBox="1"/>
          <p:nvPr/>
        </p:nvSpPr>
        <p:spPr>
          <a:xfrm>
            <a:off x="4368184" y="2000418"/>
            <a:ext cx="2621230" cy="553998"/>
          </a:xfrm>
          <a:prstGeom prst="rect">
            <a:avLst/>
          </a:prstGeom>
          <a:noFill/>
        </p:spPr>
        <p:txBody>
          <a:bodyPr wrap="none" rtlCol="0">
            <a:spAutoFit/>
          </a:bodyPr>
          <a:lstStyle/>
          <a:p>
            <a:r>
              <a:rPr lang="en-US" sz="3000" b="1" i="1" dirty="0">
                <a:latin typeface="Book Antiqua" panose="02040602050305030304" pitchFamily="18" charset="0"/>
              </a:rPr>
              <a:t>D. All of these</a:t>
            </a:r>
            <a:endParaRPr lang="en-IN" sz="3000" b="1" i="1" dirty="0">
              <a:latin typeface="Book Antiqua" panose="02040602050305030304" pitchFamily="18" charset="0"/>
            </a:endParaRPr>
          </a:p>
        </p:txBody>
      </p:sp>
      <p:sp>
        <p:nvSpPr>
          <p:cNvPr id="7" name="TextBox 6">
            <a:extLst>
              <a:ext uri="{FF2B5EF4-FFF2-40B4-BE49-F238E27FC236}">
                <a16:creationId xmlns:a16="http://schemas.microsoft.com/office/drawing/2014/main" id="{DFD0D1B6-4820-D807-A05F-4D34B2988C66}"/>
              </a:ext>
            </a:extLst>
          </p:cNvPr>
          <p:cNvSpPr txBox="1"/>
          <p:nvPr/>
        </p:nvSpPr>
        <p:spPr>
          <a:xfrm>
            <a:off x="614039" y="2762434"/>
            <a:ext cx="8529961" cy="1077218"/>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2. ______ story telling is most compelling type of story</a:t>
            </a:r>
            <a:endParaRPr lang="en-IN" sz="3200" b="1" dirty="0">
              <a:solidFill>
                <a:srgbClr val="7030A0"/>
              </a:solidFill>
              <a:latin typeface="Book Antiqua" panose="02040602050305030304" pitchFamily="18" charset="0"/>
            </a:endParaRPr>
          </a:p>
        </p:txBody>
      </p:sp>
      <p:sp>
        <p:nvSpPr>
          <p:cNvPr id="8" name="TextBox 7">
            <a:extLst>
              <a:ext uri="{FF2B5EF4-FFF2-40B4-BE49-F238E27FC236}">
                <a16:creationId xmlns:a16="http://schemas.microsoft.com/office/drawing/2014/main" id="{131B71B3-9AB9-637E-9ADB-45EB79F3B325}"/>
              </a:ext>
            </a:extLst>
          </p:cNvPr>
          <p:cNvSpPr txBox="1"/>
          <p:nvPr/>
        </p:nvSpPr>
        <p:spPr>
          <a:xfrm>
            <a:off x="1839158" y="3960920"/>
            <a:ext cx="1635384" cy="553998"/>
          </a:xfrm>
          <a:prstGeom prst="rect">
            <a:avLst/>
          </a:prstGeom>
          <a:noFill/>
        </p:spPr>
        <p:txBody>
          <a:bodyPr wrap="none" rtlCol="0">
            <a:spAutoFit/>
          </a:bodyPr>
          <a:lstStyle/>
          <a:p>
            <a:r>
              <a:rPr lang="en-US" sz="3000" b="1" i="1" dirty="0">
                <a:latin typeface="Book Antiqua" panose="02040602050305030304" pitchFamily="18" charset="0"/>
              </a:rPr>
              <a:t>A. Aural</a:t>
            </a:r>
            <a:endParaRPr lang="en-IN" sz="3000" b="1" i="1" dirty="0">
              <a:latin typeface="Book Antiqua" panose="02040602050305030304" pitchFamily="18" charset="0"/>
            </a:endParaRPr>
          </a:p>
        </p:txBody>
      </p:sp>
      <p:sp>
        <p:nvSpPr>
          <p:cNvPr id="9" name="TextBox 8">
            <a:extLst>
              <a:ext uri="{FF2B5EF4-FFF2-40B4-BE49-F238E27FC236}">
                <a16:creationId xmlns:a16="http://schemas.microsoft.com/office/drawing/2014/main" id="{0F54C11A-A73B-68EC-B636-84DD43ABCF82}"/>
              </a:ext>
            </a:extLst>
          </p:cNvPr>
          <p:cNvSpPr txBox="1"/>
          <p:nvPr/>
        </p:nvSpPr>
        <p:spPr>
          <a:xfrm>
            <a:off x="4601593" y="3960920"/>
            <a:ext cx="1744388" cy="553998"/>
          </a:xfrm>
          <a:prstGeom prst="rect">
            <a:avLst/>
          </a:prstGeom>
          <a:noFill/>
        </p:spPr>
        <p:txBody>
          <a:bodyPr wrap="none" rtlCol="0">
            <a:spAutoFit/>
          </a:bodyPr>
          <a:lstStyle/>
          <a:p>
            <a:r>
              <a:rPr lang="en-US" sz="3000" b="1" i="1" dirty="0">
                <a:latin typeface="Book Antiqua" panose="02040602050305030304" pitchFamily="18" charset="0"/>
              </a:rPr>
              <a:t>B. Visual</a:t>
            </a:r>
            <a:endParaRPr lang="en-IN" sz="3000" b="1" i="1" dirty="0">
              <a:latin typeface="Book Antiqua" panose="02040602050305030304" pitchFamily="18" charset="0"/>
            </a:endParaRPr>
          </a:p>
        </p:txBody>
      </p:sp>
      <p:sp>
        <p:nvSpPr>
          <p:cNvPr id="10" name="TextBox 9">
            <a:extLst>
              <a:ext uri="{FF2B5EF4-FFF2-40B4-BE49-F238E27FC236}">
                <a16:creationId xmlns:a16="http://schemas.microsoft.com/office/drawing/2014/main" id="{E05A9FE1-3435-3264-BC2F-D7969C1A5B15}"/>
              </a:ext>
            </a:extLst>
          </p:cNvPr>
          <p:cNvSpPr txBox="1"/>
          <p:nvPr/>
        </p:nvSpPr>
        <p:spPr>
          <a:xfrm>
            <a:off x="1784782" y="4585300"/>
            <a:ext cx="1943161" cy="553998"/>
          </a:xfrm>
          <a:prstGeom prst="rect">
            <a:avLst/>
          </a:prstGeom>
          <a:noFill/>
        </p:spPr>
        <p:txBody>
          <a:bodyPr wrap="none" rtlCol="0">
            <a:spAutoFit/>
          </a:bodyPr>
          <a:lstStyle/>
          <a:p>
            <a:r>
              <a:rPr lang="en-US" sz="3000" b="1" i="1" dirty="0">
                <a:latin typeface="Book Antiqua" panose="02040602050305030304" pitchFamily="18" charset="0"/>
              </a:rPr>
              <a:t>C. Textual</a:t>
            </a:r>
            <a:endParaRPr lang="en-IN" sz="3000" b="1" i="1" dirty="0">
              <a:latin typeface="Book Antiqua" panose="02040602050305030304" pitchFamily="18" charset="0"/>
            </a:endParaRPr>
          </a:p>
        </p:txBody>
      </p:sp>
      <p:sp>
        <p:nvSpPr>
          <p:cNvPr id="11" name="TextBox 10">
            <a:extLst>
              <a:ext uri="{FF2B5EF4-FFF2-40B4-BE49-F238E27FC236}">
                <a16:creationId xmlns:a16="http://schemas.microsoft.com/office/drawing/2014/main" id="{9D1C5619-069A-7256-76EF-D9F517E53EE4}"/>
              </a:ext>
            </a:extLst>
          </p:cNvPr>
          <p:cNvSpPr txBox="1"/>
          <p:nvPr/>
        </p:nvSpPr>
        <p:spPr>
          <a:xfrm>
            <a:off x="4547217" y="4585300"/>
            <a:ext cx="2621230" cy="553998"/>
          </a:xfrm>
          <a:prstGeom prst="rect">
            <a:avLst/>
          </a:prstGeom>
          <a:noFill/>
        </p:spPr>
        <p:txBody>
          <a:bodyPr wrap="none" rtlCol="0">
            <a:spAutoFit/>
          </a:bodyPr>
          <a:lstStyle/>
          <a:p>
            <a:r>
              <a:rPr lang="en-US" sz="3000" b="1" i="1" dirty="0">
                <a:latin typeface="Book Antiqua" panose="02040602050305030304" pitchFamily="18" charset="0"/>
              </a:rPr>
              <a:t>D. All of these</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5581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46440-3F84-E530-E1E9-22AFA4748E1A}"/>
              </a:ext>
            </a:extLst>
          </p:cNvPr>
          <p:cNvSpPr txBox="1"/>
          <p:nvPr/>
        </p:nvSpPr>
        <p:spPr>
          <a:xfrm>
            <a:off x="461639" y="648069"/>
            <a:ext cx="8682361" cy="1077218"/>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3. Which of the following principles are not considered for design thinking</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59C04A9F-9E62-40C0-E3E8-A79A4DAA617E}"/>
              </a:ext>
            </a:extLst>
          </p:cNvPr>
          <p:cNvSpPr txBox="1"/>
          <p:nvPr/>
        </p:nvSpPr>
        <p:spPr>
          <a:xfrm>
            <a:off x="1605261" y="2134990"/>
            <a:ext cx="5016117" cy="553998"/>
          </a:xfrm>
          <a:prstGeom prst="rect">
            <a:avLst/>
          </a:prstGeom>
          <a:noFill/>
        </p:spPr>
        <p:txBody>
          <a:bodyPr wrap="none" rtlCol="0">
            <a:spAutoFit/>
          </a:bodyPr>
          <a:lstStyle/>
          <a:p>
            <a:r>
              <a:rPr lang="en-US" sz="3000" b="1" i="1" dirty="0">
                <a:latin typeface="Book Antiqua" panose="02040602050305030304" pitchFamily="18" charset="0"/>
              </a:rPr>
              <a:t>A. Embrace experimentation</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5D07DE6C-41B0-5DA7-7684-B57A6EEE4F62}"/>
              </a:ext>
            </a:extLst>
          </p:cNvPr>
          <p:cNvSpPr txBox="1"/>
          <p:nvPr/>
        </p:nvSpPr>
        <p:spPr>
          <a:xfrm>
            <a:off x="1605261" y="3532337"/>
            <a:ext cx="4330032" cy="553998"/>
          </a:xfrm>
          <a:prstGeom prst="rect">
            <a:avLst/>
          </a:prstGeom>
          <a:noFill/>
        </p:spPr>
        <p:txBody>
          <a:bodyPr wrap="none" rtlCol="0">
            <a:spAutoFit/>
          </a:bodyPr>
          <a:lstStyle/>
          <a:p>
            <a:r>
              <a:rPr lang="en-US" sz="3000" b="1" i="1" dirty="0">
                <a:latin typeface="Book Antiqua" panose="02040602050305030304" pitchFamily="18" charset="0"/>
              </a:rPr>
              <a:t>C. Human centric design</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EBDA483C-315A-3550-E1E3-9E7058037265}"/>
              </a:ext>
            </a:extLst>
          </p:cNvPr>
          <p:cNvSpPr txBox="1"/>
          <p:nvPr/>
        </p:nvSpPr>
        <p:spPr>
          <a:xfrm>
            <a:off x="1605261" y="2802005"/>
            <a:ext cx="2914580" cy="553998"/>
          </a:xfrm>
          <a:prstGeom prst="rect">
            <a:avLst/>
          </a:prstGeom>
          <a:noFill/>
        </p:spPr>
        <p:txBody>
          <a:bodyPr wrap="none" rtlCol="0">
            <a:spAutoFit/>
          </a:bodyPr>
          <a:lstStyle/>
          <a:p>
            <a:r>
              <a:rPr lang="en-US" sz="3000" b="1" i="1" dirty="0">
                <a:latin typeface="Book Antiqua" panose="02040602050305030304" pitchFamily="18" charset="0"/>
              </a:rPr>
              <a:t>B. Profit centric</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1118745E-EA9B-7880-A767-CF5588BE12E2}"/>
              </a:ext>
            </a:extLst>
          </p:cNvPr>
          <p:cNvSpPr txBox="1"/>
          <p:nvPr/>
        </p:nvSpPr>
        <p:spPr>
          <a:xfrm>
            <a:off x="1559229" y="4199352"/>
            <a:ext cx="6487179" cy="1015663"/>
          </a:xfrm>
          <a:prstGeom prst="rect">
            <a:avLst/>
          </a:prstGeom>
          <a:noFill/>
        </p:spPr>
        <p:txBody>
          <a:bodyPr wrap="square" rtlCol="0">
            <a:spAutoFit/>
          </a:bodyPr>
          <a:lstStyle/>
          <a:p>
            <a:r>
              <a:rPr lang="en-US" sz="3000" b="1" i="1" dirty="0">
                <a:latin typeface="Book Antiqua" panose="02040602050305030304" pitchFamily="18" charset="0"/>
              </a:rPr>
              <a:t>D. Pattern Identification for problem solving</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27844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urdy Thick Stick - Zelda Dungeon Wiki, a The Legend of Zelda wiki">
            <a:extLst>
              <a:ext uri="{FF2B5EF4-FFF2-40B4-BE49-F238E27FC236}">
                <a16:creationId xmlns:a16="http://schemas.microsoft.com/office/drawing/2014/main" id="{E58A248F-984D-FDEF-28F6-FF1C24EF9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877" y="639191"/>
            <a:ext cx="4332304" cy="433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6383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91640-43A4-11F2-2A59-0833E0C9472E}"/>
              </a:ext>
            </a:extLst>
          </p:cNvPr>
          <p:cNvSpPr txBox="1"/>
          <p:nvPr/>
        </p:nvSpPr>
        <p:spPr>
          <a:xfrm>
            <a:off x="461639" y="648069"/>
            <a:ext cx="8682361" cy="1077218"/>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4. Which of the following are not tools of visualization</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04E0E484-4750-E17D-C1C5-B750AA438495}"/>
              </a:ext>
            </a:extLst>
          </p:cNvPr>
          <p:cNvSpPr txBox="1"/>
          <p:nvPr/>
        </p:nvSpPr>
        <p:spPr>
          <a:xfrm>
            <a:off x="1543117" y="3183122"/>
            <a:ext cx="1601721" cy="553998"/>
          </a:xfrm>
          <a:prstGeom prst="rect">
            <a:avLst/>
          </a:prstGeom>
          <a:noFill/>
        </p:spPr>
        <p:txBody>
          <a:bodyPr wrap="none" rtlCol="0">
            <a:spAutoFit/>
          </a:bodyPr>
          <a:lstStyle/>
          <a:p>
            <a:r>
              <a:rPr lang="en-US" sz="3000" b="1" i="1" dirty="0">
                <a:latin typeface="Book Antiqua" panose="02040602050305030304" pitchFamily="18" charset="0"/>
              </a:rPr>
              <a:t>C. Maps</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DF6046FC-737A-A948-823D-2331BF0B29ED}"/>
              </a:ext>
            </a:extLst>
          </p:cNvPr>
          <p:cNvSpPr txBox="1"/>
          <p:nvPr/>
        </p:nvSpPr>
        <p:spPr>
          <a:xfrm>
            <a:off x="1543117" y="2475095"/>
            <a:ext cx="1851789" cy="553998"/>
          </a:xfrm>
          <a:prstGeom prst="rect">
            <a:avLst/>
          </a:prstGeom>
          <a:noFill/>
        </p:spPr>
        <p:txBody>
          <a:bodyPr wrap="none" rtlCol="0">
            <a:spAutoFit/>
          </a:bodyPr>
          <a:lstStyle/>
          <a:p>
            <a:r>
              <a:rPr lang="en-US" sz="3000" b="1" i="1" dirty="0">
                <a:latin typeface="Book Antiqua" panose="02040602050305030304" pitchFamily="18" charset="0"/>
              </a:rPr>
              <a:t>B. Images</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B79E771B-5411-7306-A870-37E75FCED75C}"/>
              </a:ext>
            </a:extLst>
          </p:cNvPr>
          <p:cNvSpPr txBox="1"/>
          <p:nvPr/>
        </p:nvSpPr>
        <p:spPr>
          <a:xfrm>
            <a:off x="1559147" y="1844083"/>
            <a:ext cx="1835759" cy="553998"/>
          </a:xfrm>
          <a:prstGeom prst="rect">
            <a:avLst/>
          </a:prstGeom>
          <a:noFill/>
        </p:spPr>
        <p:txBody>
          <a:bodyPr wrap="none" rtlCol="0">
            <a:spAutoFit/>
          </a:bodyPr>
          <a:lstStyle/>
          <a:p>
            <a:r>
              <a:rPr lang="en-US" sz="3000" b="1" i="1" dirty="0">
                <a:latin typeface="Book Antiqua" panose="02040602050305030304" pitchFamily="18" charset="0"/>
              </a:rPr>
              <a:t>A. Stories</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3DE440FA-37E6-6DF0-478F-2236E8A26EB9}"/>
              </a:ext>
            </a:extLst>
          </p:cNvPr>
          <p:cNvSpPr txBox="1"/>
          <p:nvPr/>
        </p:nvSpPr>
        <p:spPr>
          <a:xfrm>
            <a:off x="1543117" y="4023019"/>
            <a:ext cx="6487179" cy="553998"/>
          </a:xfrm>
          <a:prstGeom prst="rect">
            <a:avLst/>
          </a:prstGeom>
          <a:noFill/>
        </p:spPr>
        <p:txBody>
          <a:bodyPr wrap="square" rtlCol="0">
            <a:spAutoFit/>
          </a:bodyPr>
          <a:lstStyle/>
          <a:p>
            <a:r>
              <a:rPr lang="en-US" sz="3000" b="1" i="1" dirty="0">
                <a:latin typeface="Book Antiqua" panose="02040602050305030304" pitchFamily="18" charset="0"/>
              </a:rPr>
              <a:t>D. Videos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89761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4A29AC-209E-0CB7-BBE2-B14EBA2CCD9D}"/>
              </a:ext>
            </a:extLst>
          </p:cNvPr>
          <p:cNvSpPr txBox="1"/>
          <p:nvPr/>
        </p:nvSpPr>
        <p:spPr>
          <a:xfrm>
            <a:off x="461639" y="648069"/>
            <a:ext cx="8682361" cy="584775"/>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5. What is the second step of Design thinking</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D7FDAE71-762E-73D8-3EFE-6A182CFCE6F3}"/>
              </a:ext>
            </a:extLst>
          </p:cNvPr>
          <p:cNvSpPr txBox="1"/>
          <p:nvPr/>
        </p:nvSpPr>
        <p:spPr>
          <a:xfrm>
            <a:off x="1401075" y="1336000"/>
            <a:ext cx="2491388" cy="553998"/>
          </a:xfrm>
          <a:prstGeom prst="rect">
            <a:avLst/>
          </a:prstGeom>
          <a:noFill/>
        </p:spPr>
        <p:txBody>
          <a:bodyPr wrap="none" rtlCol="0">
            <a:spAutoFit/>
          </a:bodyPr>
          <a:lstStyle/>
          <a:p>
            <a:r>
              <a:rPr lang="en-US" sz="3000" b="1" i="1" dirty="0">
                <a:latin typeface="Book Antiqua" panose="02040602050305030304" pitchFamily="18" charset="0"/>
              </a:rPr>
              <a:t>A. Empathize</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86423C49-7A2E-4379-ED2D-841ABD8F8034}"/>
              </a:ext>
            </a:extLst>
          </p:cNvPr>
          <p:cNvSpPr txBox="1"/>
          <p:nvPr/>
        </p:nvSpPr>
        <p:spPr>
          <a:xfrm>
            <a:off x="1401075" y="2085808"/>
            <a:ext cx="1701107" cy="553998"/>
          </a:xfrm>
          <a:prstGeom prst="rect">
            <a:avLst/>
          </a:prstGeom>
          <a:noFill/>
        </p:spPr>
        <p:txBody>
          <a:bodyPr wrap="none" rtlCol="0">
            <a:spAutoFit/>
          </a:bodyPr>
          <a:lstStyle/>
          <a:p>
            <a:r>
              <a:rPr lang="en-US" sz="3000" b="1" i="1" dirty="0">
                <a:latin typeface="Book Antiqua" panose="02040602050305030304" pitchFamily="18" charset="0"/>
              </a:rPr>
              <a:t>B. Ideate</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A40497A3-E20E-DFEE-688D-934B272BB0C9}"/>
              </a:ext>
            </a:extLst>
          </p:cNvPr>
          <p:cNvSpPr txBox="1"/>
          <p:nvPr/>
        </p:nvSpPr>
        <p:spPr>
          <a:xfrm>
            <a:off x="1401075" y="2816025"/>
            <a:ext cx="2367956" cy="553998"/>
          </a:xfrm>
          <a:prstGeom prst="rect">
            <a:avLst/>
          </a:prstGeom>
          <a:noFill/>
        </p:spPr>
        <p:txBody>
          <a:bodyPr wrap="none" rtlCol="0">
            <a:spAutoFit/>
          </a:bodyPr>
          <a:lstStyle/>
          <a:p>
            <a:r>
              <a:rPr lang="en-US" sz="3000" b="1" i="1" dirty="0">
                <a:latin typeface="Book Antiqua" panose="02040602050305030304" pitchFamily="18" charset="0"/>
              </a:rPr>
              <a:t>C. Prototype</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9FA3B597-DFD6-DE78-B198-5831BBD31455}"/>
              </a:ext>
            </a:extLst>
          </p:cNvPr>
          <p:cNvSpPr txBox="1"/>
          <p:nvPr/>
        </p:nvSpPr>
        <p:spPr>
          <a:xfrm>
            <a:off x="1401075" y="3633732"/>
            <a:ext cx="6487179" cy="553998"/>
          </a:xfrm>
          <a:prstGeom prst="rect">
            <a:avLst/>
          </a:prstGeom>
          <a:noFill/>
        </p:spPr>
        <p:txBody>
          <a:bodyPr wrap="square" rtlCol="0">
            <a:spAutoFit/>
          </a:bodyPr>
          <a:lstStyle/>
          <a:p>
            <a:r>
              <a:rPr lang="en-US" sz="3000" b="1" i="1" dirty="0">
                <a:latin typeface="Book Antiqua" panose="02040602050305030304" pitchFamily="18" charset="0"/>
              </a:rPr>
              <a:t>D. Define</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20556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65BA0-DF03-7227-2542-EBB0B2E24433}"/>
              </a:ext>
            </a:extLst>
          </p:cNvPr>
          <p:cNvSpPr txBox="1"/>
          <p:nvPr/>
        </p:nvSpPr>
        <p:spPr>
          <a:xfrm>
            <a:off x="461639" y="648069"/>
            <a:ext cx="8682361" cy="584775"/>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6. What happens during test stage</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B61130C4-61D5-F4E3-AC74-79395EDB3389}"/>
              </a:ext>
            </a:extLst>
          </p:cNvPr>
          <p:cNvSpPr txBox="1"/>
          <p:nvPr/>
        </p:nvSpPr>
        <p:spPr>
          <a:xfrm>
            <a:off x="966069" y="1327122"/>
            <a:ext cx="6779420" cy="553998"/>
          </a:xfrm>
          <a:prstGeom prst="rect">
            <a:avLst/>
          </a:prstGeom>
          <a:noFill/>
        </p:spPr>
        <p:txBody>
          <a:bodyPr wrap="none" rtlCol="0">
            <a:spAutoFit/>
          </a:bodyPr>
          <a:lstStyle/>
          <a:p>
            <a:r>
              <a:rPr lang="en-US" sz="3000" b="1" i="1" dirty="0">
                <a:latin typeface="Book Antiqua" panose="02040602050305030304" pitchFamily="18" charset="0"/>
              </a:rPr>
              <a:t>A. Conduct written test of design team</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100C53A4-620C-DC58-67AC-8C67FA424589}"/>
              </a:ext>
            </a:extLst>
          </p:cNvPr>
          <p:cNvSpPr txBox="1"/>
          <p:nvPr/>
        </p:nvSpPr>
        <p:spPr>
          <a:xfrm>
            <a:off x="966069" y="2076930"/>
            <a:ext cx="6207148" cy="553998"/>
          </a:xfrm>
          <a:prstGeom prst="rect">
            <a:avLst/>
          </a:prstGeom>
          <a:noFill/>
        </p:spPr>
        <p:txBody>
          <a:bodyPr wrap="none" rtlCol="0">
            <a:spAutoFit/>
          </a:bodyPr>
          <a:lstStyle/>
          <a:p>
            <a:r>
              <a:rPr lang="en-US" sz="3000" b="1" i="1" dirty="0">
                <a:latin typeface="Book Antiqua" panose="02040602050305030304" pitchFamily="18" charset="0"/>
              </a:rPr>
              <a:t>B. Allow consumers to test product</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44E9FE82-A678-F55E-A37B-8579D27A754A}"/>
              </a:ext>
            </a:extLst>
          </p:cNvPr>
          <p:cNvSpPr txBox="1"/>
          <p:nvPr/>
        </p:nvSpPr>
        <p:spPr>
          <a:xfrm>
            <a:off x="966069" y="2807147"/>
            <a:ext cx="7806945" cy="553998"/>
          </a:xfrm>
          <a:prstGeom prst="rect">
            <a:avLst/>
          </a:prstGeom>
          <a:noFill/>
        </p:spPr>
        <p:txBody>
          <a:bodyPr wrap="none" rtlCol="0">
            <a:spAutoFit/>
          </a:bodyPr>
          <a:lstStyle/>
          <a:p>
            <a:r>
              <a:rPr lang="en-US" sz="3000" b="1" i="1" dirty="0">
                <a:latin typeface="Book Antiqua" panose="02040602050305030304" pitchFamily="18" charset="0"/>
              </a:rPr>
              <a:t>C. Engage in internal testing with employees</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29217567-BDAD-2569-7E99-ECFF70330FB9}"/>
              </a:ext>
            </a:extLst>
          </p:cNvPr>
          <p:cNvSpPr txBox="1"/>
          <p:nvPr/>
        </p:nvSpPr>
        <p:spPr>
          <a:xfrm>
            <a:off x="966069" y="3624854"/>
            <a:ext cx="7307919" cy="553998"/>
          </a:xfrm>
          <a:prstGeom prst="rect">
            <a:avLst/>
          </a:prstGeom>
          <a:noFill/>
        </p:spPr>
        <p:txBody>
          <a:bodyPr wrap="square" rtlCol="0">
            <a:spAutoFit/>
          </a:bodyPr>
          <a:lstStyle/>
          <a:p>
            <a:r>
              <a:rPr lang="en-US" sz="3000" b="1" i="1" dirty="0">
                <a:latin typeface="Book Antiqua" panose="02040602050305030304" pitchFamily="18" charset="0"/>
              </a:rPr>
              <a:t>D. Test product design by competitors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395746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0F836-9E73-3183-0468-3B363E07B45A}"/>
              </a:ext>
            </a:extLst>
          </p:cNvPr>
          <p:cNvSpPr txBox="1"/>
          <p:nvPr/>
        </p:nvSpPr>
        <p:spPr>
          <a:xfrm>
            <a:off x="461639" y="346228"/>
            <a:ext cx="8682361" cy="1077218"/>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7. Collecting _____ is an important portion of testing a prototype</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BFF1CE11-F701-6BA5-0EC1-FB7C779EFF4F}"/>
              </a:ext>
            </a:extLst>
          </p:cNvPr>
          <p:cNvSpPr txBox="1"/>
          <p:nvPr/>
        </p:nvSpPr>
        <p:spPr>
          <a:xfrm>
            <a:off x="770760" y="2890181"/>
            <a:ext cx="2064989" cy="553998"/>
          </a:xfrm>
          <a:prstGeom prst="rect">
            <a:avLst/>
          </a:prstGeom>
          <a:noFill/>
        </p:spPr>
        <p:txBody>
          <a:bodyPr wrap="none" rtlCol="0">
            <a:spAutoFit/>
          </a:bodyPr>
          <a:lstStyle/>
          <a:p>
            <a:r>
              <a:rPr lang="en-US" sz="3000" b="1" i="1" dirty="0">
                <a:latin typeface="Book Antiqua" panose="02040602050305030304" pitchFamily="18" charset="0"/>
              </a:rPr>
              <a:t>C. Pictures</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078E216D-B142-FFD6-E8F6-3FDAC9D6F1D2}"/>
              </a:ext>
            </a:extLst>
          </p:cNvPr>
          <p:cNvSpPr txBox="1"/>
          <p:nvPr/>
        </p:nvSpPr>
        <p:spPr>
          <a:xfrm>
            <a:off x="770760" y="2173254"/>
            <a:ext cx="1808508" cy="553998"/>
          </a:xfrm>
          <a:prstGeom prst="rect">
            <a:avLst/>
          </a:prstGeom>
          <a:noFill/>
        </p:spPr>
        <p:txBody>
          <a:bodyPr wrap="none" rtlCol="0">
            <a:spAutoFit/>
          </a:bodyPr>
          <a:lstStyle/>
          <a:p>
            <a:r>
              <a:rPr lang="en-US" sz="3000" b="1" i="1" dirty="0">
                <a:latin typeface="Book Antiqua" panose="02040602050305030304" pitchFamily="18" charset="0"/>
              </a:rPr>
              <a:t>B. Money</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5210CA41-52D8-FFCF-25EA-4E226374BB92}"/>
              </a:ext>
            </a:extLst>
          </p:cNvPr>
          <p:cNvSpPr txBox="1"/>
          <p:nvPr/>
        </p:nvSpPr>
        <p:spPr>
          <a:xfrm>
            <a:off x="766626" y="1557466"/>
            <a:ext cx="2214068" cy="553998"/>
          </a:xfrm>
          <a:prstGeom prst="rect">
            <a:avLst/>
          </a:prstGeom>
          <a:noFill/>
        </p:spPr>
        <p:txBody>
          <a:bodyPr wrap="none" rtlCol="0">
            <a:spAutoFit/>
          </a:bodyPr>
          <a:lstStyle/>
          <a:p>
            <a:r>
              <a:rPr lang="en-US" sz="3000" b="1" i="1" dirty="0">
                <a:latin typeface="Book Antiqua" panose="02040602050305030304" pitchFamily="18" charset="0"/>
              </a:rPr>
              <a:t>A. Feedback</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E93CBDC1-4A11-E0E1-F836-C409A1CC2DE4}"/>
              </a:ext>
            </a:extLst>
          </p:cNvPr>
          <p:cNvSpPr txBox="1"/>
          <p:nvPr/>
        </p:nvSpPr>
        <p:spPr>
          <a:xfrm>
            <a:off x="770760" y="3721178"/>
            <a:ext cx="7307919" cy="553998"/>
          </a:xfrm>
          <a:prstGeom prst="rect">
            <a:avLst/>
          </a:prstGeom>
          <a:noFill/>
        </p:spPr>
        <p:txBody>
          <a:bodyPr wrap="square" rtlCol="0">
            <a:spAutoFit/>
          </a:bodyPr>
          <a:lstStyle/>
          <a:p>
            <a:r>
              <a:rPr lang="en-US" sz="3000" b="1" i="1" dirty="0">
                <a:latin typeface="Book Antiqua" panose="02040602050305030304" pitchFamily="18" charset="0"/>
              </a:rPr>
              <a:t>D. Emails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33818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ACF610-FEF1-AB64-2226-DE1C4E9D94E7}"/>
              </a:ext>
            </a:extLst>
          </p:cNvPr>
          <p:cNvSpPr txBox="1"/>
          <p:nvPr/>
        </p:nvSpPr>
        <p:spPr>
          <a:xfrm>
            <a:off x="461639" y="346228"/>
            <a:ext cx="8682361" cy="584775"/>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8. Process Innovation refers to</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4AE9805A-C4DE-92A4-2393-4A9B318261F3}"/>
              </a:ext>
            </a:extLst>
          </p:cNvPr>
          <p:cNvSpPr txBox="1"/>
          <p:nvPr/>
        </p:nvSpPr>
        <p:spPr>
          <a:xfrm>
            <a:off x="770760" y="1423446"/>
            <a:ext cx="5740674" cy="553998"/>
          </a:xfrm>
          <a:prstGeom prst="rect">
            <a:avLst/>
          </a:prstGeom>
          <a:noFill/>
        </p:spPr>
        <p:txBody>
          <a:bodyPr wrap="none" rtlCol="0">
            <a:spAutoFit/>
          </a:bodyPr>
          <a:lstStyle/>
          <a:p>
            <a:r>
              <a:rPr lang="en-US" sz="3000" b="1" i="1" dirty="0">
                <a:latin typeface="Book Antiqua" panose="02040602050305030304" pitchFamily="18" charset="0"/>
              </a:rPr>
              <a:t>A. Development of a new service</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D1DEBEED-0AAB-DCEB-9604-C9BCC07EB1D2}"/>
              </a:ext>
            </a:extLst>
          </p:cNvPr>
          <p:cNvSpPr txBox="1"/>
          <p:nvPr/>
        </p:nvSpPr>
        <p:spPr>
          <a:xfrm>
            <a:off x="770760" y="2173254"/>
            <a:ext cx="5865708" cy="553998"/>
          </a:xfrm>
          <a:prstGeom prst="rect">
            <a:avLst/>
          </a:prstGeom>
          <a:noFill/>
        </p:spPr>
        <p:txBody>
          <a:bodyPr wrap="none" rtlCol="0">
            <a:spAutoFit/>
          </a:bodyPr>
          <a:lstStyle/>
          <a:p>
            <a:r>
              <a:rPr lang="en-US" sz="3000" b="1" i="1" dirty="0">
                <a:latin typeface="Book Antiqua" panose="02040602050305030304" pitchFamily="18" charset="0"/>
              </a:rPr>
              <a:t>B. Development of a new product</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2B58CCE5-BEE1-FC84-4E12-B7A01A01E6CE}"/>
              </a:ext>
            </a:extLst>
          </p:cNvPr>
          <p:cNvSpPr txBox="1"/>
          <p:nvPr/>
        </p:nvSpPr>
        <p:spPr>
          <a:xfrm>
            <a:off x="770760" y="2903471"/>
            <a:ext cx="8994677" cy="1015663"/>
          </a:xfrm>
          <a:prstGeom prst="rect">
            <a:avLst/>
          </a:prstGeom>
          <a:noFill/>
        </p:spPr>
        <p:txBody>
          <a:bodyPr wrap="square" rtlCol="0">
            <a:spAutoFit/>
          </a:bodyPr>
          <a:lstStyle/>
          <a:p>
            <a:r>
              <a:rPr lang="en-US" sz="3000" b="1" i="1" dirty="0">
                <a:latin typeface="Book Antiqua" panose="02040602050305030304" pitchFamily="18" charset="0"/>
              </a:rPr>
              <a:t>C. Implementation of a new or improved production method</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79DEC92A-EBD3-B0C5-0DFC-8864B0E108D7}"/>
              </a:ext>
            </a:extLst>
          </p:cNvPr>
          <p:cNvSpPr txBox="1"/>
          <p:nvPr/>
        </p:nvSpPr>
        <p:spPr>
          <a:xfrm>
            <a:off x="770760" y="4095353"/>
            <a:ext cx="7307919" cy="553998"/>
          </a:xfrm>
          <a:prstGeom prst="rect">
            <a:avLst/>
          </a:prstGeom>
          <a:noFill/>
        </p:spPr>
        <p:txBody>
          <a:bodyPr wrap="square" rtlCol="0">
            <a:spAutoFit/>
          </a:bodyPr>
          <a:lstStyle/>
          <a:p>
            <a:r>
              <a:rPr lang="en-US" sz="3000" b="1" i="1" dirty="0">
                <a:latin typeface="Book Antiqua" panose="02040602050305030304" pitchFamily="18" charset="0"/>
              </a:rPr>
              <a:t>D. Development of new product or service</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397871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427DF2-0DA6-3959-8D06-E8BB8414CA29}"/>
              </a:ext>
            </a:extLst>
          </p:cNvPr>
          <p:cNvSpPr txBox="1"/>
          <p:nvPr/>
        </p:nvSpPr>
        <p:spPr>
          <a:xfrm>
            <a:off x="461639" y="346228"/>
            <a:ext cx="8682361" cy="584775"/>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9. Mind maps are used to  ________  ideas</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6316ABEF-8294-CC5A-77A9-0D515570B6CC}"/>
              </a:ext>
            </a:extLst>
          </p:cNvPr>
          <p:cNvSpPr txBox="1"/>
          <p:nvPr/>
        </p:nvSpPr>
        <p:spPr>
          <a:xfrm>
            <a:off x="815148" y="1094972"/>
            <a:ext cx="2193229" cy="553998"/>
          </a:xfrm>
          <a:prstGeom prst="rect">
            <a:avLst/>
          </a:prstGeom>
          <a:noFill/>
        </p:spPr>
        <p:txBody>
          <a:bodyPr wrap="none" rtlCol="0">
            <a:spAutoFit/>
          </a:bodyPr>
          <a:lstStyle/>
          <a:p>
            <a:r>
              <a:rPr lang="en-US" sz="3000" b="1" i="1" dirty="0">
                <a:latin typeface="Book Antiqua" panose="02040602050305030304" pitchFamily="18" charset="0"/>
              </a:rPr>
              <a:t>A. Generate</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35FDA9A3-624D-2D48-6F7A-C1290C26E06C}"/>
              </a:ext>
            </a:extLst>
          </p:cNvPr>
          <p:cNvSpPr txBox="1"/>
          <p:nvPr/>
        </p:nvSpPr>
        <p:spPr>
          <a:xfrm>
            <a:off x="815148" y="1844780"/>
            <a:ext cx="2212465" cy="553998"/>
          </a:xfrm>
          <a:prstGeom prst="rect">
            <a:avLst/>
          </a:prstGeom>
          <a:noFill/>
        </p:spPr>
        <p:txBody>
          <a:bodyPr wrap="none" rtlCol="0">
            <a:spAutoFit/>
          </a:bodyPr>
          <a:lstStyle/>
          <a:p>
            <a:r>
              <a:rPr lang="en-US" sz="3000" b="1" i="1" dirty="0">
                <a:latin typeface="Book Antiqua" panose="02040602050305030304" pitchFamily="18" charset="0"/>
              </a:rPr>
              <a:t>B. Structure</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3F4FEAE8-7747-DB5C-C424-5508E5FE67A2}"/>
              </a:ext>
            </a:extLst>
          </p:cNvPr>
          <p:cNvSpPr txBox="1"/>
          <p:nvPr/>
        </p:nvSpPr>
        <p:spPr>
          <a:xfrm>
            <a:off x="815148" y="2574997"/>
            <a:ext cx="8994677" cy="553998"/>
          </a:xfrm>
          <a:prstGeom prst="rect">
            <a:avLst/>
          </a:prstGeom>
          <a:noFill/>
        </p:spPr>
        <p:txBody>
          <a:bodyPr wrap="square" rtlCol="0">
            <a:spAutoFit/>
          </a:bodyPr>
          <a:lstStyle/>
          <a:p>
            <a:r>
              <a:rPr lang="en-US" sz="3000" b="1" i="1" dirty="0">
                <a:latin typeface="Book Antiqua" panose="02040602050305030304" pitchFamily="18" charset="0"/>
              </a:rPr>
              <a:t>C. Visualize</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9B9D062F-87B6-42F9-3CA8-5941B4B7DF52}"/>
              </a:ext>
            </a:extLst>
          </p:cNvPr>
          <p:cNvSpPr txBox="1"/>
          <p:nvPr/>
        </p:nvSpPr>
        <p:spPr>
          <a:xfrm>
            <a:off x="815148" y="3268551"/>
            <a:ext cx="7307919" cy="553998"/>
          </a:xfrm>
          <a:prstGeom prst="rect">
            <a:avLst/>
          </a:prstGeom>
          <a:noFill/>
        </p:spPr>
        <p:txBody>
          <a:bodyPr wrap="square" rtlCol="0">
            <a:spAutoFit/>
          </a:bodyPr>
          <a:lstStyle/>
          <a:p>
            <a:r>
              <a:rPr lang="en-US" sz="3000" b="1" i="1" dirty="0">
                <a:latin typeface="Book Antiqua" panose="02040602050305030304" pitchFamily="18" charset="0"/>
              </a:rPr>
              <a:t>D. All of these</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4298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70BFD9-97A1-C5FF-63E1-D368F96B2FF0}"/>
              </a:ext>
            </a:extLst>
          </p:cNvPr>
          <p:cNvSpPr txBox="1"/>
          <p:nvPr/>
        </p:nvSpPr>
        <p:spPr>
          <a:xfrm>
            <a:off x="461639" y="337350"/>
            <a:ext cx="8682361" cy="1569660"/>
          </a:xfrm>
          <a:prstGeom prst="rect">
            <a:avLst/>
          </a:prstGeom>
          <a:noFill/>
        </p:spPr>
        <p:txBody>
          <a:bodyPr wrap="square" rtlCol="0">
            <a:spAutoFit/>
          </a:bodyPr>
          <a:lstStyle/>
          <a:p>
            <a:r>
              <a:rPr lang="en-US" sz="3200" b="1" dirty="0">
                <a:solidFill>
                  <a:srgbClr val="7030A0"/>
                </a:solidFill>
                <a:latin typeface="Book Antiqua" panose="02040602050305030304" pitchFamily="18" charset="0"/>
              </a:rPr>
              <a:t>10. ____ is used to identify with the objective of identifying needs customers are often unable to articulate</a:t>
            </a:r>
            <a:endParaRPr lang="en-IN" sz="3200" b="1" dirty="0">
              <a:solidFill>
                <a:srgbClr val="7030A0"/>
              </a:solidFill>
              <a:latin typeface="Book Antiqua" panose="02040602050305030304" pitchFamily="18" charset="0"/>
            </a:endParaRPr>
          </a:p>
        </p:txBody>
      </p:sp>
      <p:sp>
        <p:nvSpPr>
          <p:cNvPr id="3" name="TextBox 2">
            <a:extLst>
              <a:ext uri="{FF2B5EF4-FFF2-40B4-BE49-F238E27FC236}">
                <a16:creationId xmlns:a16="http://schemas.microsoft.com/office/drawing/2014/main" id="{90E11FF9-A78C-1F4B-86AC-D7A1B6F289C3}"/>
              </a:ext>
            </a:extLst>
          </p:cNvPr>
          <p:cNvSpPr txBox="1"/>
          <p:nvPr/>
        </p:nvSpPr>
        <p:spPr>
          <a:xfrm>
            <a:off x="1020933" y="1907010"/>
            <a:ext cx="3163045" cy="553998"/>
          </a:xfrm>
          <a:prstGeom prst="rect">
            <a:avLst/>
          </a:prstGeom>
          <a:noFill/>
        </p:spPr>
        <p:txBody>
          <a:bodyPr wrap="none" rtlCol="0">
            <a:spAutoFit/>
          </a:bodyPr>
          <a:lstStyle/>
          <a:p>
            <a:r>
              <a:rPr lang="en-US" sz="3000" b="1" i="1" dirty="0">
                <a:latin typeface="Book Antiqua" panose="02040602050305030304" pitchFamily="18" charset="0"/>
              </a:rPr>
              <a:t>A. Mind mapping</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EDE09AE5-20E9-63A2-D7AA-CD000C033053}"/>
              </a:ext>
            </a:extLst>
          </p:cNvPr>
          <p:cNvSpPr txBox="1"/>
          <p:nvPr/>
        </p:nvSpPr>
        <p:spPr>
          <a:xfrm>
            <a:off x="1020933" y="2606983"/>
            <a:ext cx="4041491" cy="553998"/>
          </a:xfrm>
          <a:prstGeom prst="rect">
            <a:avLst/>
          </a:prstGeom>
          <a:noFill/>
        </p:spPr>
        <p:txBody>
          <a:bodyPr wrap="none" rtlCol="0">
            <a:spAutoFit/>
          </a:bodyPr>
          <a:lstStyle/>
          <a:p>
            <a:r>
              <a:rPr lang="en-US" sz="3000" b="1" i="1" dirty="0">
                <a:latin typeface="Book Antiqua" panose="02040602050305030304" pitchFamily="18" charset="0"/>
              </a:rPr>
              <a:t>B. Experience mapping</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BAF6D71B-1A67-0EB2-54DD-AB73CC656AA8}"/>
              </a:ext>
            </a:extLst>
          </p:cNvPr>
          <p:cNvSpPr txBox="1"/>
          <p:nvPr/>
        </p:nvSpPr>
        <p:spPr>
          <a:xfrm>
            <a:off x="914400" y="3343786"/>
            <a:ext cx="8994677" cy="553998"/>
          </a:xfrm>
          <a:prstGeom prst="rect">
            <a:avLst/>
          </a:prstGeom>
          <a:noFill/>
        </p:spPr>
        <p:txBody>
          <a:bodyPr wrap="square" rtlCol="0">
            <a:spAutoFit/>
          </a:bodyPr>
          <a:lstStyle/>
          <a:p>
            <a:r>
              <a:rPr lang="en-US" sz="3000" b="1" i="1" dirty="0">
                <a:latin typeface="Book Antiqua" panose="02040602050305030304" pitchFamily="18" charset="0"/>
              </a:rPr>
              <a:t>C. Story Telling</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4BAD4CCE-5003-D222-F1AD-7CDA47B4D28A}"/>
              </a:ext>
            </a:extLst>
          </p:cNvPr>
          <p:cNvSpPr txBox="1"/>
          <p:nvPr/>
        </p:nvSpPr>
        <p:spPr>
          <a:xfrm>
            <a:off x="1020933" y="4080589"/>
            <a:ext cx="7307919" cy="553998"/>
          </a:xfrm>
          <a:prstGeom prst="rect">
            <a:avLst/>
          </a:prstGeom>
          <a:noFill/>
        </p:spPr>
        <p:txBody>
          <a:bodyPr wrap="square" rtlCol="0">
            <a:spAutoFit/>
          </a:bodyPr>
          <a:lstStyle/>
          <a:p>
            <a:r>
              <a:rPr lang="en-US" sz="3000" b="1" i="1" dirty="0">
                <a:latin typeface="Book Antiqua" panose="02040602050305030304" pitchFamily="18" charset="0"/>
              </a:rPr>
              <a:t>D. Journey mapping</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29411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ACE4327-FEA8-0592-E9B3-16AD550FC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3" y="93030"/>
            <a:ext cx="9090734" cy="544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14364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8B06F-2EEF-514F-C934-4C09F8C41491}"/>
              </a:ext>
            </a:extLst>
          </p:cNvPr>
          <p:cNvPicPr>
            <a:picLocks noChangeAspect="1"/>
          </p:cNvPicPr>
          <p:nvPr/>
        </p:nvPicPr>
        <p:blipFill>
          <a:blip r:embed="rId2"/>
          <a:stretch>
            <a:fillRect/>
          </a:stretch>
        </p:blipFill>
        <p:spPr>
          <a:xfrm>
            <a:off x="190870" y="189668"/>
            <a:ext cx="8229600" cy="5571940"/>
          </a:xfrm>
          <a:prstGeom prst="rect">
            <a:avLst/>
          </a:prstGeom>
        </p:spPr>
      </p:pic>
    </p:spTree>
    <p:extLst>
      <p:ext uri="{BB962C8B-B14F-4D97-AF65-F5344CB8AC3E}">
        <p14:creationId xmlns:p14="http://schemas.microsoft.com/office/powerpoint/2010/main" val="3471270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mplification Through Simplification - mysimpleshow">
            <a:hlinkClick r:id="" action="ppaction://media"/>
            <a:extLst>
              <a:ext uri="{FF2B5EF4-FFF2-40B4-BE49-F238E27FC236}">
                <a16:creationId xmlns:a16="http://schemas.microsoft.com/office/drawing/2014/main" id="{09C7BDF2-C048-28DD-CEB0-BD0A040006E0}"/>
              </a:ext>
            </a:extLst>
          </p:cNvPr>
          <p:cNvPicPr>
            <a:picLocks noRot="1" noChangeAspect="1"/>
          </p:cNvPicPr>
          <p:nvPr>
            <a:videoFile r:link="rId1"/>
          </p:nvPr>
        </p:nvPicPr>
        <p:blipFill>
          <a:blip r:embed="rId3"/>
          <a:stretch>
            <a:fillRect/>
          </a:stretch>
        </p:blipFill>
        <p:spPr>
          <a:xfrm>
            <a:off x="1144727" y="953672"/>
            <a:ext cx="7205467" cy="4071089"/>
          </a:xfrm>
          <a:prstGeom prst="rect">
            <a:avLst/>
          </a:prstGeom>
        </p:spPr>
      </p:pic>
    </p:spTree>
    <p:extLst>
      <p:ext uri="{BB962C8B-B14F-4D97-AF65-F5344CB8AC3E}">
        <p14:creationId xmlns:p14="http://schemas.microsoft.com/office/powerpoint/2010/main" val="2111915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e You Doing More To Understand Your Customers? Try Focusing On These 3  Key Areas - SpotOn">
            <a:extLst>
              <a:ext uri="{FF2B5EF4-FFF2-40B4-BE49-F238E27FC236}">
                <a16:creationId xmlns:a16="http://schemas.microsoft.com/office/drawing/2014/main" id="{75B6AEC0-D71E-61A8-470D-87029A8B9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21" y="238588"/>
            <a:ext cx="8536517" cy="530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6859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A4B348-1377-3B9C-7F9F-6E508575C1E6}"/>
              </a:ext>
            </a:extLst>
          </p:cNvPr>
          <p:cNvSpPr/>
          <p:nvPr/>
        </p:nvSpPr>
        <p:spPr>
          <a:xfrm>
            <a:off x="275207" y="2032986"/>
            <a:ext cx="3915054" cy="1225118"/>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Four classes of Abstraction</a:t>
            </a:r>
            <a:endParaRPr lang="en-IN" sz="3600" b="1" dirty="0"/>
          </a:p>
        </p:txBody>
      </p:sp>
      <p:sp>
        <p:nvSpPr>
          <p:cNvPr id="3" name="Rectangle: Rounded Corners 2">
            <a:extLst>
              <a:ext uri="{FF2B5EF4-FFF2-40B4-BE49-F238E27FC236}">
                <a16:creationId xmlns:a16="http://schemas.microsoft.com/office/drawing/2014/main" id="{8697A92C-1306-30FC-8B89-74822FDBDA35}"/>
              </a:ext>
            </a:extLst>
          </p:cNvPr>
          <p:cNvSpPr/>
          <p:nvPr/>
        </p:nvSpPr>
        <p:spPr>
          <a:xfrm>
            <a:off x="5106138" y="605160"/>
            <a:ext cx="3301015" cy="904043"/>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Functional</a:t>
            </a:r>
            <a:endParaRPr lang="en-IN" sz="3600" b="1" dirty="0"/>
          </a:p>
        </p:txBody>
      </p:sp>
      <p:sp>
        <p:nvSpPr>
          <p:cNvPr id="4" name="Rectangle: Rounded Corners 3">
            <a:extLst>
              <a:ext uri="{FF2B5EF4-FFF2-40B4-BE49-F238E27FC236}">
                <a16:creationId xmlns:a16="http://schemas.microsoft.com/office/drawing/2014/main" id="{2C1F830E-87D9-4291-2998-A8F612DDE261}"/>
              </a:ext>
            </a:extLst>
          </p:cNvPr>
          <p:cNvSpPr/>
          <p:nvPr/>
        </p:nvSpPr>
        <p:spPr>
          <a:xfrm>
            <a:off x="5106136" y="1927934"/>
            <a:ext cx="3301015" cy="904043"/>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Formal</a:t>
            </a:r>
            <a:endParaRPr lang="en-IN" sz="3600" b="1" dirty="0"/>
          </a:p>
        </p:txBody>
      </p:sp>
      <p:sp>
        <p:nvSpPr>
          <p:cNvPr id="5" name="Rectangle: Rounded Corners 4">
            <a:extLst>
              <a:ext uri="{FF2B5EF4-FFF2-40B4-BE49-F238E27FC236}">
                <a16:creationId xmlns:a16="http://schemas.microsoft.com/office/drawing/2014/main" id="{CA6CD0B9-F805-E831-D694-9C0C79622F1F}"/>
              </a:ext>
            </a:extLst>
          </p:cNvPr>
          <p:cNvSpPr/>
          <p:nvPr/>
        </p:nvSpPr>
        <p:spPr>
          <a:xfrm>
            <a:off x="5106137" y="3258104"/>
            <a:ext cx="3301014" cy="904043"/>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Mathematical</a:t>
            </a:r>
            <a:endParaRPr lang="en-IN" sz="3600" b="1" dirty="0"/>
          </a:p>
        </p:txBody>
      </p:sp>
      <p:sp>
        <p:nvSpPr>
          <p:cNvPr id="6" name="Rectangle: Rounded Corners 5">
            <a:extLst>
              <a:ext uri="{FF2B5EF4-FFF2-40B4-BE49-F238E27FC236}">
                <a16:creationId xmlns:a16="http://schemas.microsoft.com/office/drawing/2014/main" id="{9EFB7897-300A-11BC-A01C-4254CD8ED5D5}"/>
              </a:ext>
            </a:extLst>
          </p:cNvPr>
          <p:cNvSpPr/>
          <p:nvPr/>
        </p:nvSpPr>
        <p:spPr>
          <a:xfrm>
            <a:off x="5106137" y="4561642"/>
            <a:ext cx="3301014" cy="904043"/>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Material</a:t>
            </a:r>
            <a:endParaRPr lang="en-IN" sz="3600" b="1" dirty="0"/>
          </a:p>
        </p:txBody>
      </p:sp>
      <p:cxnSp>
        <p:nvCxnSpPr>
          <p:cNvPr id="8" name="Straight Arrow Connector 7">
            <a:extLst>
              <a:ext uri="{FF2B5EF4-FFF2-40B4-BE49-F238E27FC236}">
                <a16:creationId xmlns:a16="http://schemas.microsoft.com/office/drawing/2014/main" id="{FE6927A0-B5D5-E7A9-B799-CEA636266D9F}"/>
              </a:ext>
            </a:extLst>
          </p:cNvPr>
          <p:cNvCxnSpPr>
            <a:stCxn id="2" idx="3"/>
          </p:cNvCxnSpPr>
          <p:nvPr/>
        </p:nvCxnSpPr>
        <p:spPr>
          <a:xfrm flipV="1">
            <a:off x="4190261" y="1376039"/>
            <a:ext cx="915876" cy="1269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CD4E830-EC6F-63A7-4E98-8CAB0BE74303}"/>
              </a:ext>
            </a:extLst>
          </p:cNvPr>
          <p:cNvCxnSpPr>
            <a:cxnSpLocks/>
            <a:stCxn id="2" idx="3"/>
            <a:endCxn id="4" idx="1"/>
          </p:cNvCxnSpPr>
          <p:nvPr/>
        </p:nvCxnSpPr>
        <p:spPr>
          <a:xfrm flipV="1">
            <a:off x="4190261" y="2379956"/>
            <a:ext cx="915875" cy="2655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18DF6CAE-C1EA-AF64-6972-EFE525B67504}"/>
              </a:ext>
            </a:extLst>
          </p:cNvPr>
          <p:cNvCxnSpPr>
            <a:cxnSpLocks/>
            <a:stCxn id="2" idx="3"/>
          </p:cNvCxnSpPr>
          <p:nvPr/>
        </p:nvCxnSpPr>
        <p:spPr>
          <a:xfrm>
            <a:off x="4190261" y="2645545"/>
            <a:ext cx="915876" cy="9232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496AA18-C95C-0EAF-1FEB-EDE3E7024E8E}"/>
              </a:ext>
            </a:extLst>
          </p:cNvPr>
          <p:cNvCxnSpPr>
            <a:cxnSpLocks/>
            <a:stCxn id="2" idx="3"/>
          </p:cNvCxnSpPr>
          <p:nvPr/>
        </p:nvCxnSpPr>
        <p:spPr>
          <a:xfrm>
            <a:off x="4190261" y="2645545"/>
            <a:ext cx="915874" cy="19449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3432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11D41-1407-2180-453F-74BBA546E66D}"/>
              </a:ext>
            </a:extLst>
          </p:cNvPr>
          <p:cNvPicPr>
            <a:picLocks noChangeAspect="1"/>
          </p:cNvPicPr>
          <p:nvPr/>
        </p:nvPicPr>
        <p:blipFill>
          <a:blip r:embed="rId2"/>
          <a:stretch>
            <a:fillRect/>
          </a:stretch>
        </p:blipFill>
        <p:spPr>
          <a:xfrm>
            <a:off x="260089" y="91180"/>
            <a:ext cx="8661970" cy="6318497"/>
          </a:xfrm>
          <a:prstGeom prst="rect">
            <a:avLst/>
          </a:prstGeom>
        </p:spPr>
      </p:pic>
    </p:spTree>
    <p:extLst>
      <p:ext uri="{BB962C8B-B14F-4D97-AF65-F5344CB8AC3E}">
        <p14:creationId xmlns:p14="http://schemas.microsoft.com/office/powerpoint/2010/main" val="3957144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I vs UX Designer: Which Career Path To Choose">
            <a:extLst>
              <a:ext uri="{FF2B5EF4-FFF2-40B4-BE49-F238E27FC236}">
                <a16:creationId xmlns:a16="http://schemas.microsoft.com/office/drawing/2014/main" id="{BF3168BD-77FC-D5AB-7B89-7BD30658F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456285" cy="6456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27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pathy Mapping: The First Step In Design Thinking, 52% OFF">
            <a:extLst>
              <a:ext uri="{FF2B5EF4-FFF2-40B4-BE49-F238E27FC236}">
                <a16:creationId xmlns:a16="http://schemas.microsoft.com/office/drawing/2014/main" id="{34C8E7B8-968B-F976-2F1D-F14C75E7F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4" y="213065"/>
            <a:ext cx="9042721" cy="554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514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D1EFB-2E9B-7A11-63F6-237273C18A68}"/>
              </a:ext>
            </a:extLst>
          </p:cNvPr>
          <p:cNvSpPr txBox="1"/>
          <p:nvPr/>
        </p:nvSpPr>
        <p:spPr>
          <a:xfrm>
            <a:off x="395056" y="240528"/>
            <a:ext cx="8269550" cy="5693866"/>
          </a:xfrm>
          <a:prstGeom prst="rect">
            <a:avLst/>
          </a:prstGeom>
          <a:noFill/>
        </p:spPr>
        <p:txBody>
          <a:bodyPr wrap="square">
            <a:spAutoFit/>
          </a:bodyPr>
          <a:lstStyle/>
          <a:p>
            <a:pPr marL="457200" indent="-457200" algn="just">
              <a:buFont typeface="Wingdings" panose="05000000000000000000" pitchFamily="2" charset="2"/>
              <a:buChar char="q"/>
            </a:pPr>
            <a:r>
              <a:rPr lang="en-US" sz="2800" b="0" i="1" dirty="0">
                <a:solidFill>
                  <a:srgbClr val="333333"/>
                </a:solidFill>
                <a:effectLst/>
                <a:latin typeface="Book Antiqua" panose="02040602050305030304" pitchFamily="18" charset="0"/>
              </a:rPr>
              <a:t>An </a:t>
            </a:r>
            <a:r>
              <a:rPr lang="en-US" sz="2800" b="1" i="1" dirty="0">
                <a:solidFill>
                  <a:srgbClr val="333333"/>
                </a:solidFill>
                <a:effectLst/>
                <a:latin typeface="Book Antiqua" panose="02040602050305030304" pitchFamily="18" charset="0"/>
              </a:rPr>
              <a:t>empathy map</a:t>
            </a:r>
            <a:r>
              <a:rPr lang="en-US" sz="2800" b="0" i="1" dirty="0">
                <a:solidFill>
                  <a:srgbClr val="333333"/>
                </a:solidFill>
                <a:effectLst/>
                <a:latin typeface="Book Antiqua" panose="02040602050305030304" pitchFamily="18" charset="0"/>
              </a:rPr>
              <a:t> is a collaborative visualization used to articulate what we know about a particular type of user. </a:t>
            </a:r>
          </a:p>
          <a:p>
            <a:pPr marL="457200" indent="-457200" algn="just">
              <a:buFont typeface="Wingdings" panose="05000000000000000000" pitchFamily="2" charset="2"/>
              <a:buChar char="q"/>
            </a:pPr>
            <a:r>
              <a:rPr lang="en-US" sz="2800" b="0" i="1" dirty="0">
                <a:solidFill>
                  <a:srgbClr val="333333"/>
                </a:solidFill>
                <a:effectLst/>
                <a:latin typeface="Book Antiqua" panose="02040602050305030304" pitchFamily="18" charset="0"/>
              </a:rPr>
              <a:t>Knowledge about users in order to 1) create a shared understanding of user needs, and 2) aid in decision making.</a:t>
            </a:r>
          </a:p>
          <a:p>
            <a:pPr marL="457200" indent="-457200" algn="just">
              <a:buFont typeface="Wingdings" panose="05000000000000000000" pitchFamily="2" charset="2"/>
              <a:buChar char="q"/>
            </a:pPr>
            <a:r>
              <a:rPr lang="en-US" sz="2800" i="1" dirty="0">
                <a:solidFill>
                  <a:srgbClr val="333333"/>
                </a:solidFill>
                <a:latin typeface="Book Antiqua" panose="02040602050305030304" pitchFamily="18" charset="0"/>
              </a:rPr>
              <a:t>E</a:t>
            </a:r>
            <a:r>
              <a:rPr lang="en-US" sz="2800" b="0" i="1" dirty="0">
                <a:solidFill>
                  <a:srgbClr val="333333"/>
                </a:solidFill>
                <a:effectLst/>
                <a:latin typeface="Book Antiqua" panose="02040602050305030304" pitchFamily="18" charset="0"/>
              </a:rPr>
              <a:t>mpathy maps are split into 4 quadrants (Says, Thinks, Does, and Feels), with the user or persona in the middle. </a:t>
            </a:r>
          </a:p>
          <a:p>
            <a:pPr marL="457200" indent="-457200" algn="just">
              <a:buFont typeface="Wingdings" panose="05000000000000000000" pitchFamily="2" charset="2"/>
              <a:buChar char="q"/>
            </a:pPr>
            <a:r>
              <a:rPr lang="en-US" sz="2800" b="0" i="1" dirty="0">
                <a:solidFill>
                  <a:srgbClr val="333333"/>
                </a:solidFill>
                <a:effectLst/>
                <a:latin typeface="Book Antiqua" panose="02040602050305030304" pitchFamily="18" charset="0"/>
              </a:rPr>
              <a:t>Empathy maps provide a glance into who a user is as a whole and are </a:t>
            </a:r>
            <a:r>
              <a:rPr lang="en-US" sz="2800" b="1" i="1" dirty="0">
                <a:solidFill>
                  <a:srgbClr val="333333"/>
                </a:solidFill>
                <a:effectLst/>
                <a:latin typeface="Book Antiqua" panose="02040602050305030304" pitchFamily="18" charset="0"/>
              </a:rPr>
              <a:t>not </a:t>
            </a:r>
            <a:r>
              <a:rPr lang="en-US" sz="2800" b="0" i="1" dirty="0">
                <a:solidFill>
                  <a:srgbClr val="333333"/>
                </a:solidFill>
                <a:effectLst/>
                <a:latin typeface="Book Antiqua" panose="02040602050305030304" pitchFamily="18" charset="0"/>
              </a:rPr>
              <a:t>chronological or sequential.</a:t>
            </a:r>
          </a:p>
          <a:p>
            <a:pPr marL="457200" indent="-457200" algn="just">
              <a:buFont typeface="Wingdings" panose="05000000000000000000" pitchFamily="2" charset="2"/>
              <a:buChar char="q"/>
            </a:pPr>
            <a:r>
              <a:rPr lang="en-US" sz="2800" i="1" dirty="0">
                <a:solidFill>
                  <a:srgbClr val="333333"/>
                </a:solidFill>
                <a:latin typeface="Book Antiqua" panose="02040602050305030304" pitchFamily="18" charset="0"/>
              </a:rPr>
              <a:t>Can be </a:t>
            </a:r>
            <a:r>
              <a:rPr lang="en-US" sz="2800" i="1" dirty="0" err="1">
                <a:solidFill>
                  <a:srgbClr val="333333"/>
                </a:solidFill>
                <a:latin typeface="Book Antiqua" panose="02040602050305030304" pitchFamily="18" charset="0"/>
              </a:rPr>
              <a:t>ambigious</a:t>
            </a:r>
            <a:r>
              <a:rPr lang="en-US" sz="2800" i="1" dirty="0">
                <a:solidFill>
                  <a:srgbClr val="333333"/>
                </a:solidFill>
                <a:latin typeface="Book Antiqua" panose="02040602050305030304" pitchFamily="18" charset="0"/>
              </a:rPr>
              <a:t>!!</a:t>
            </a:r>
          </a:p>
          <a:p>
            <a:pPr marL="457200" indent="-457200" algn="just">
              <a:buFont typeface="Wingdings" panose="05000000000000000000" pitchFamily="2" charset="2"/>
              <a:buChar char="q"/>
            </a:pPr>
            <a:r>
              <a:rPr lang="en-US" sz="2800" i="1" dirty="0">
                <a:solidFill>
                  <a:srgbClr val="333333"/>
                </a:solidFill>
                <a:latin typeface="Book Antiqua" panose="02040602050305030304" pitchFamily="18" charset="0"/>
              </a:rPr>
              <a:t>Exists single user and aggregate empathy maps</a:t>
            </a:r>
            <a:endParaRPr lang="en-IN" sz="2800" i="1" dirty="0">
              <a:latin typeface="Book Antiqua" panose="02040602050305030304" pitchFamily="18" charset="0"/>
            </a:endParaRPr>
          </a:p>
        </p:txBody>
      </p:sp>
    </p:spTree>
    <p:extLst>
      <p:ext uri="{BB962C8B-B14F-4D97-AF65-F5344CB8AC3E}">
        <p14:creationId xmlns:p14="http://schemas.microsoft.com/office/powerpoint/2010/main" val="42734136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2982B8-5DC3-97F4-F4FC-677C60E5E39E}"/>
              </a:ext>
            </a:extLst>
          </p:cNvPr>
          <p:cNvSpPr/>
          <p:nvPr/>
        </p:nvSpPr>
        <p:spPr>
          <a:xfrm>
            <a:off x="772357" y="825623"/>
            <a:ext cx="7368465" cy="11896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t>Task-1: Empathy map for Buying a TV</a:t>
            </a:r>
            <a:endParaRPr lang="en-IN" sz="3600" dirty="0"/>
          </a:p>
        </p:txBody>
      </p:sp>
      <p:sp>
        <p:nvSpPr>
          <p:cNvPr id="3" name="Rectangle: Rounded Corners 2">
            <a:extLst>
              <a:ext uri="{FF2B5EF4-FFF2-40B4-BE49-F238E27FC236}">
                <a16:creationId xmlns:a16="http://schemas.microsoft.com/office/drawing/2014/main" id="{553144FB-AC7D-A711-518D-C16C5E2EADAA}"/>
              </a:ext>
            </a:extLst>
          </p:cNvPr>
          <p:cNvSpPr/>
          <p:nvPr/>
        </p:nvSpPr>
        <p:spPr>
          <a:xfrm>
            <a:off x="772358" y="2834196"/>
            <a:ext cx="7368464" cy="11896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t>Task-2: Empathy map for buying sanitizers</a:t>
            </a:r>
            <a:endParaRPr lang="en-IN" sz="3600" dirty="0"/>
          </a:p>
        </p:txBody>
      </p:sp>
    </p:spTree>
    <p:extLst>
      <p:ext uri="{BB962C8B-B14F-4D97-AF65-F5344CB8AC3E}">
        <p14:creationId xmlns:p14="http://schemas.microsoft.com/office/powerpoint/2010/main" val="4209591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er Journey Mapping to Improve UX - CleverTap">
            <a:extLst>
              <a:ext uri="{FF2B5EF4-FFF2-40B4-BE49-F238E27FC236}">
                <a16:creationId xmlns:a16="http://schemas.microsoft.com/office/drawing/2014/main" id="{214E291D-633E-75AC-1482-F0AA0100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5" y="809208"/>
            <a:ext cx="8593584" cy="5239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C0BF6E-9A2C-CFFA-57B6-858540F8D44E}"/>
              </a:ext>
            </a:extLst>
          </p:cNvPr>
          <p:cNvSpPr txBox="1"/>
          <p:nvPr/>
        </p:nvSpPr>
        <p:spPr>
          <a:xfrm>
            <a:off x="133165" y="63484"/>
            <a:ext cx="3478837" cy="707886"/>
          </a:xfrm>
          <a:prstGeom prst="rect">
            <a:avLst/>
          </a:prstGeom>
          <a:noFill/>
        </p:spPr>
        <p:txBody>
          <a:bodyPr wrap="none" rtlCol="0">
            <a:spAutoFit/>
          </a:bodyPr>
          <a:lstStyle/>
          <a:p>
            <a:r>
              <a:rPr lang="en-US" sz="4000" dirty="0">
                <a:solidFill>
                  <a:srgbClr val="FF0000"/>
                </a:solidFill>
              </a:rPr>
              <a:t>JOURNEY MAPS</a:t>
            </a:r>
            <a:endParaRPr lang="en-IN" sz="4000" dirty="0">
              <a:solidFill>
                <a:srgbClr val="FF0000"/>
              </a:solidFill>
            </a:endParaRPr>
          </a:p>
        </p:txBody>
      </p:sp>
    </p:spTree>
    <p:extLst>
      <p:ext uri="{BB962C8B-B14F-4D97-AF65-F5344CB8AC3E}">
        <p14:creationId xmlns:p14="http://schemas.microsoft.com/office/powerpoint/2010/main" val="4014556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BD1EFB-2E9B-7A11-63F6-237273C18A68}"/>
              </a:ext>
            </a:extLst>
          </p:cNvPr>
          <p:cNvSpPr txBox="1"/>
          <p:nvPr/>
        </p:nvSpPr>
        <p:spPr>
          <a:xfrm>
            <a:off x="395056" y="240528"/>
            <a:ext cx="8269550" cy="4247317"/>
          </a:xfrm>
          <a:prstGeom prst="rect">
            <a:avLst/>
          </a:prstGeom>
          <a:noFill/>
        </p:spPr>
        <p:txBody>
          <a:bodyPr wrap="square">
            <a:spAutoFit/>
          </a:bodyPr>
          <a:lstStyle/>
          <a:p>
            <a:pPr marL="457200" indent="-457200" algn="just">
              <a:buFont typeface="Wingdings" panose="05000000000000000000" pitchFamily="2" charset="2"/>
              <a:buChar char="q"/>
            </a:pPr>
            <a:r>
              <a:rPr lang="en-US" sz="3000" b="0" i="1" dirty="0">
                <a:solidFill>
                  <a:srgbClr val="333333"/>
                </a:solidFill>
                <a:effectLst/>
                <a:latin typeface="Book Antiqua" panose="02040602050305030304" pitchFamily="18" charset="0"/>
              </a:rPr>
              <a:t>A journey map is a visualization of the process that a person goes through in order to accomplish a goal.</a:t>
            </a:r>
            <a:endParaRPr lang="en-US" sz="3000" i="1" dirty="0">
              <a:solidFill>
                <a:srgbClr val="333333"/>
              </a:solidFill>
              <a:latin typeface="Book Antiqua" panose="02040602050305030304" pitchFamily="18" charset="0"/>
            </a:endParaRPr>
          </a:p>
          <a:p>
            <a:pPr marL="457200" indent="-457200" algn="just">
              <a:buFont typeface="Wingdings" panose="05000000000000000000" pitchFamily="2" charset="2"/>
              <a:buChar char="q"/>
            </a:pPr>
            <a:r>
              <a:rPr lang="en-US" sz="3000" b="0" i="1" dirty="0">
                <a:solidFill>
                  <a:srgbClr val="333333"/>
                </a:solidFill>
                <a:effectLst/>
                <a:latin typeface="Book Antiqua" panose="02040602050305030304" pitchFamily="18" charset="0"/>
              </a:rPr>
              <a:t>5 key elements in common:</a:t>
            </a:r>
          </a:p>
          <a:p>
            <a:pPr lvl="1">
              <a:buFont typeface="+mj-lt"/>
              <a:buAutoNum type="arabicPeriod"/>
            </a:pPr>
            <a:r>
              <a:rPr lang="en-US" sz="3000" b="0" i="1" dirty="0">
                <a:solidFill>
                  <a:srgbClr val="333333"/>
                </a:solidFill>
                <a:effectLst/>
                <a:latin typeface="Book Antiqua" panose="02040602050305030304" pitchFamily="18" charset="0"/>
              </a:rPr>
              <a:t>Actor</a:t>
            </a:r>
          </a:p>
          <a:p>
            <a:pPr lvl="1">
              <a:buFont typeface="+mj-lt"/>
              <a:buAutoNum type="arabicPeriod"/>
            </a:pPr>
            <a:r>
              <a:rPr lang="en-US" sz="3000" b="0" i="1" dirty="0">
                <a:solidFill>
                  <a:srgbClr val="333333"/>
                </a:solidFill>
                <a:effectLst/>
                <a:latin typeface="Book Antiqua" panose="02040602050305030304" pitchFamily="18" charset="0"/>
              </a:rPr>
              <a:t>Scenario + Expectations</a:t>
            </a:r>
          </a:p>
          <a:p>
            <a:pPr lvl="1">
              <a:buFont typeface="+mj-lt"/>
              <a:buAutoNum type="arabicPeriod"/>
            </a:pPr>
            <a:r>
              <a:rPr lang="en-US" sz="3000" b="0" i="1" dirty="0">
                <a:solidFill>
                  <a:srgbClr val="333333"/>
                </a:solidFill>
                <a:effectLst/>
                <a:latin typeface="Book Antiqua" panose="02040602050305030304" pitchFamily="18" charset="0"/>
              </a:rPr>
              <a:t>Journey Phases</a:t>
            </a:r>
          </a:p>
          <a:p>
            <a:pPr lvl="1">
              <a:buFont typeface="+mj-lt"/>
              <a:buAutoNum type="arabicPeriod"/>
            </a:pPr>
            <a:r>
              <a:rPr lang="en-US" sz="3000" b="0" i="1" dirty="0">
                <a:solidFill>
                  <a:srgbClr val="333333"/>
                </a:solidFill>
                <a:effectLst/>
                <a:latin typeface="Book Antiqua" panose="02040602050305030304" pitchFamily="18" charset="0"/>
              </a:rPr>
              <a:t>Actions, Mindsets, and Emotions</a:t>
            </a:r>
          </a:p>
          <a:p>
            <a:pPr lvl="1">
              <a:buFont typeface="+mj-lt"/>
              <a:buAutoNum type="arabicPeriod"/>
            </a:pPr>
            <a:r>
              <a:rPr lang="en-US" sz="3000" b="0" i="1" dirty="0">
                <a:solidFill>
                  <a:srgbClr val="333333"/>
                </a:solidFill>
                <a:effectLst/>
                <a:latin typeface="Book Antiqua" panose="02040602050305030304" pitchFamily="18" charset="0"/>
              </a:rPr>
              <a:t>Opportunities</a:t>
            </a:r>
          </a:p>
        </p:txBody>
      </p:sp>
    </p:spTree>
    <p:extLst>
      <p:ext uri="{BB962C8B-B14F-4D97-AF65-F5344CB8AC3E}">
        <p14:creationId xmlns:p14="http://schemas.microsoft.com/office/powerpoint/2010/main" val="2009043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142EF-D7E5-19F7-C2C1-66C23FA84E53}"/>
              </a:ext>
            </a:extLst>
          </p:cNvPr>
          <p:cNvPicPr>
            <a:picLocks noChangeAspect="1"/>
          </p:cNvPicPr>
          <p:nvPr/>
        </p:nvPicPr>
        <p:blipFill>
          <a:blip r:embed="rId2"/>
          <a:stretch>
            <a:fillRect/>
          </a:stretch>
        </p:blipFill>
        <p:spPr>
          <a:xfrm>
            <a:off x="942975" y="114300"/>
            <a:ext cx="6842742" cy="6250064"/>
          </a:xfrm>
          <a:prstGeom prst="rect">
            <a:avLst/>
          </a:prstGeom>
        </p:spPr>
      </p:pic>
    </p:spTree>
    <p:extLst>
      <p:ext uri="{BB962C8B-B14F-4D97-AF65-F5344CB8AC3E}">
        <p14:creationId xmlns:p14="http://schemas.microsoft.com/office/powerpoint/2010/main" val="1760180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2982B8-5DC3-97F4-F4FC-677C60E5E39E}"/>
              </a:ext>
            </a:extLst>
          </p:cNvPr>
          <p:cNvSpPr/>
          <p:nvPr/>
        </p:nvSpPr>
        <p:spPr>
          <a:xfrm>
            <a:off x="772357" y="825623"/>
            <a:ext cx="7368465" cy="11896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t>Task-1: Journey map for Buying a TV</a:t>
            </a:r>
            <a:endParaRPr lang="en-IN" sz="3600" dirty="0"/>
          </a:p>
        </p:txBody>
      </p:sp>
      <p:sp>
        <p:nvSpPr>
          <p:cNvPr id="3" name="Rectangle: Rounded Corners 2">
            <a:extLst>
              <a:ext uri="{FF2B5EF4-FFF2-40B4-BE49-F238E27FC236}">
                <a16:creationId xmlns:a16="http://schemas.microsoft.com/office/drawing/2014/main" id="{553144FB-AC7D-A711-518D-C16C5E2EADAA}"/>
              </a:ext>
            </a:extLst>
          </p:cNvPr>
          <p:cNvSpPr/>
          <p:nvPr/>
        </p:nvSpPr>
        <p:spPr>
          <a:xfrm>
            <a:off x="772358" y="2834196"/>
            <a:ext cx="7368464" cy="11896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t>Task-2: Journey  map for switching mobile plans</a:t>
            </a:r>
            <a:endParaRPr lang="en-IN" sz="3600" dirty="0"/>
          </a:p>
        </p:txBody>
      </p:sp>
    </p:spTree>
    <p:extLst>
      <p:ext uri="{BB962C8B-B14F-4D97-AF65-F5344CB8AC3E}">
        <p14:creationId xmlns:p14="http://schemas.microsoft.com/office/powerpoint/2010/main" val="1780576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randombar(horizontal)">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3BCE5-C6AD-6BD8-C24B-CA9459BC6615}"/>
              </a:ext>
            </a:extLst>
          </p:cNvPr>
          <p:cNvPicPr>
            <a:picLocks noChangeAspect="1"/>
          </p:cNvPicPr>
          <p:nvPr/>
        </p:nvPicPr>
        <p:blipFill>
          <a:blip r:embed="rId2"/>
          <a:stretch>
            <a:fillRect/>
          </a:stretch>
        </p:blipFill>
        <p:spPr>
          <a:xfrm>
            <a:off x="285750" y="269660"/>
            <a:ext cx="8572500" cy="5715000"/>
          </a:xfrm>
          <a:prstGeom prst="rect">
            <a:avLst/>
          </a:prstGeom>
        </p:spPr>
      </p:pic>
      <p:sp>
        <p:nvSpPr>
          <p:cNvPr id="3" name="TextBox 2">
            <a:extLst>
              <a:ext uri="{FF2B5EF4-FFF2-40B4-BE49-F238E27FC236}">
                <a16:creationId xmlns:a16="http://schemas.microsoft.com/office/drawing/2014/main" id="{9C6BCC6D-4A4A-42B8-1A3E-C0ABF23330C6}"/>
              </a:ext>
            </a:extLst>
          </p:cNvPr>
          <p:cNvSpPr txBox="1"/>
          <p:nvPr/>
        </p:nvSpPr>
        <p:spPr>
          <a:xfrm>
            <a:off x="104110" y="269660"/>
            <a:ext cx="4467890" cy="646331"/>
          </a:xfrm>
          <a:prstGeom prst="rect">
            <a:avLst/>
          </a:prstGeom>
          <a:noFill/>
        </p:spPr>
        <p:txBody>
          <a:bodyPr wrap="none" rtlCol="0">
            <a:spAutoFit/>
          </a:bodyPr>
          <a:lstStyle/>
          <a:p>
            <a:r>
              <a:rPr lang="en-US" sz="3600" b="1" dirty="0">
                <a:solidFill>
                  <a:srgbClr val="FF0000"/>
                </a:solidFill>
                <a:latin typeface="Book Antiqua" panose="02040602050305030304" pitchFamily="18" charset="0"/>
              </a:rPr>
              <a:t>BRAINSTORMING</a:t>
            </a:r>
            <a:endParaRPr lang="en-IN" sz="3600" b="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2002745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227A3-796D-561C-2BB7-206D30102EC3}"/>
              </a:ext>
            </a:extLst>
          </p:cNvPr>
          <p:cNvPicPr>
            <a:picLocks noChangeAspect="1"/>
          </p:cNvPicPr>
          <p:nvPr/>
        </p:nvPicPr>
        <p:blipFill>
          <a:blip r:embed="rId2"/>
          <a:stretch>
            <a:fillRect/>
          </a:stretch>
        </p:blipFill>
        <p:spPr>
          <a:xfrm>
            <a:off x="476250" y="186431"/>
            <a:ext cx="8191500" cy="6019061"/>
          </a:xfrm>
          <a:prstGeom prst="rect">
            <a:avLst/>
          </a:prstGeom>
        </p:spPr>
      </p:pic>
      <p:sp>
        <p:nvSpPr>
          <p:cNvPr id="4" name="Oval 3">
            <a:extLst>
              <a:ext uri="{FF2B5EF4-FFF2-40B4-BE49-F238E27FC236}">
                <a16:creationId xmlns:a16="http://schemas.microsoft.com/office/drawing/2014/main" id="{6B13A219-76C0-CF49-E1E0-DEBC23CEF11C}"/>
              </a:ext>
            </a:extLst>
          </p:cNvPr>
          <p:cNvSpPr/>
          <p:nvPr/>
        </p:nvSpPr>
        <p:spPr>
          <a:xfrm>
            <a:off x="476249" y="275208"/>
            <a:ext cx="2843999" cy="12917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dirty="0"/>
              <a:t>TIME FOR QUIZ</a:t>
            </a:r>
            <a:endParaRPr lang="en-IN" sz="3200" dirty="0"/>
          </a:p>
        </p:txBody>
      </p:sp>
    </p:spTree>
    <p:extLst>
      <p:ext uri="{BB962C8B-B14F-4D97-AF65-F5344CB8AC3E}">
        <p14:creationId xmlns:p14="http://schemas.microsoft.com/office/powerpoint/2010/main" val="15472934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46440-3F84-E530-E1E9-22AFA4748E1A}"/>
              </a:ext>
            </a:extLst>
          </p:cNvPr>
          <p:cNvSpPr txBox="1"/>
          <p:nvPr/>
        </p:nvSpPr>
        <p:spPr>
          <a:xfrm>
            <a:off x="461639" y="648069"/>
            <a:ext cx="8682361"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1. Journey mapping is also called _________ mapping </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59C04A9F-9E62-40C0-E3E8-A79A4DAA617E}"/>
              </a:ext>
            </a:extLst>
          </p:cNvPr>
          <p:cNvSpPr txBox="1"/>
          <p:nvPr/>
        </p:nvSpPr>
        <p:spPr>
          <a:xfrm>
            <a:off x="1605261" y="2134990"/>
            <a:ext cx="1486304" cy="553998"/>
          </a:xfrm>
          <a:prstGeom prst="rect">
            <a:avLst/>
          </a:prstGeom>
          <a:noFill/>
        </p:spPr>
        <p:txBody>
          <a:bodyPr wrap="none" rtlCol="0">
            <a:spAutoFit/>
          </a:bodyPr>
          <a:lstStyle/>
          <a:p>
            <a:r>
              <a:rPr lang="en-US" sz="3000" b="1" i="1" dirty="0">
                <a:latin typeface="Book Antiqua" panose="02040602050305030304" pitchFamily="18" charset="0"/>
              </a:rPr>
              <a:t>A. Path</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5D07DE6C-41B0-5DA7-7684-B57A6EEE4F62}"/>
              </a:ext>
            </a:extLst>
          </p:cNvPr>
          <p:cNvSpPr txBox="1"/>
          <p:nvPr/>
        </p:nvSpPr>
        <p:spPr>
          <a:xfrm>
            <a:off x="1605261" y="3532337"/>
            <a:ext cx="2076209" cy="553998"/>
          </a:xfrm>
          <a:prstGeom prst="rect">
            <a:avLst/>
          </a:prstGeom>
          <a:noFill/>
        </p:spPr>
        <p:txBody>
          <a:bodyPr wrap="none" rtlCol="0">
            <a:spAutoFit/>
          </a:bodyPr>
          <a:lstStyle/>
          <a:p>
            <a:r>
              <a:rPr lang="en-US" sz="3000" b="1" i="1" dirty="0">
                <a:latin typeface="Book Antiqua" panose="02040602050305030304" pitchFamily="18" charset="0"/>
              </a:rPr>
              <a:t>C. Conduct</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EBDA483C-315A-3550-E1E3-9E7058037265}"/>
              </a:ext>
            </a:extLst>
          </p:cNvPr>
          <p:cNvSpPr txBox="1"/>
          <p:nvPr/>
        </p:nvSpPr>
        <p:spPr>
          <a:xfrm>
            <a:off x="1605261" y="2802005"/>
            <a:ext cx="2451312" cy="553998"/>
          </a:xfrm>
          <a:prstGeom prst="rect">
            <a:avLst/>
          </a:prstGeom>
          <a:noFill/>
        </p:spPr>
        <p:txBody>
          <a:bodyPr wrap="none" rtlCol="0">
            <a:spAutoFit/>
          </a:bodyPr>
          <a:lstStyle/>
          <a:p>
            <a:r>
              <a:rPr lang="en-US" sz="3000" b="1" i="1" dirty="0">
                <a:latin typeface="Book Antiqua" panose="02040602050305030304" pitchFamily="18" charset="0"/>
              </a:rPr>
              <a:t>B. Experience</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1118745E-EA9B-7880-A767-CF5588BE12E2}"/>
              </a:ext>
            </a:extLst>
          </p:cNvPr>
          <p:cNvSpPr txBox="1"/>
          <p:nvPr/>
        </p:nvSpPr>
        <p:spPr>
          <a:xfrm>
            <a:off x="1559229" y="4199352"/>
            <a:ext cx="6487179" cy="553998"/>
          </a:xfrm>
          <a:prstGeom prst="rect">
            <a:avLst/>
          </a:prstGeom>
          <a:noFill/>
        </p:spPr>
        <p:txBody>
          <a:bodyPr wrap="square" rtlCol="0">
            <a:spAutoFit/>
          </a:bodyPr>
          <a:lstStyle/>
          <a:p>
            <a:r>
              <a:rPr lang="en-US" sz="3000" b="1" i="1" dirty="0">
                <a:latin typeface="Book Antiqua" panose="02040602050305030304" pitchFamily="18" charset="0"/>
              </a:rPr>
              <a:t>D. Feedback</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1357393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46440-3F84-E530-E1E9-22AFA4748E1A}"/>
              </a:ext>
            </a:extLst>
          </p:cNvPr>
          <p:cNvSpPr txBox="1"/>
          <p:nvPr/>
        </p:nvSpPr>
        <p:spPr>
          <a:xfrm>
            <a:off x="461639" y="648069"/>
            <a:ext cx="8682361"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2. Which of these are NOT components of mind map</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59C04A9F-9E62-40C0-E3E8-A79A4DAA617E}"/>
              </a:ext>
            </a:extLst>
          </p:cNvPr>
          <p:cNvSpPr txBox="1"/>
          <p:nvPr/>
        </p:nvSpPr>
        <p:spPr>
          <a:xfrm>
            <a:off x="1605261" y="2134990"/>
            <a:ext cx="2214068" cy="553998"/>
          </a:xfrm>
          <a:prstGeom prst="rect">
            <a:avLst/>
          </a:prstGeom>
          <a:noFill/>
        </p:spPr>
        <p:txBody>
          <a:bodyPr wrap="none" rtlCol="0">
            <a:spAutoFit/>
          </a:bodyPr>
          <a:lstStyle/>
          <a:p>
            <a:r>
              <a:rPr lang="en-US" sz="3000" b="1" i="1" dirty="0">
                <a:latin typeface="Book Antiqua" panose="02040602050305030304" pitchFamily="18" charset="0"/>
              </a:rPr>
              <a:t>A. Branches</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5D07DE6C-41B0-5DA7-7684-B57A6EEE4F62}"/>
              </a:ext>
            </a:extLst>
          </p:cNvPr>
          <p:cNvSpPr txBox="1"/>
          <p:nvPr/>
        </p:nvSpPr>
        <p:spPr>
          <a:xfrm>
            <a:off x="1605261" y="3532337"/>
            <a:ext cx="2749471" cy="553998"/>
          </a:xfrm>
          <a:prstGeom prst="rect">
            <a:avLst/>
          </a:prstGeom>
          <a:noFill/>
        </p:spPr>
        <p:txBody>
          <a:bodyPr wrap="none" rtlCol="0">
            <a:spAutoFit/>
          </a:bodyPr>
          <a:lstStyle/>
          <a:p>
            <a:r>
              <a:rPr lang="en-US" sz="3000" b="1" i="1" dirty="0">
                <a:latin typeface="Book Antiqua" panose="02040602050305030304" pitchFamily="18" charset="0"/>
              </a:rPr>
              <a:t>C. Central idea</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EBDA483C-315A-3550-E1E3-9E7058037265}"/>
              </a:ext>
            </a:extLst>
          </p:cNvPr>
          <p:cNvSpPr txBox="1"/>
          <p:nvPr/>
        </p:nvSpPr>
        <p:spPr>
          <a:xfrm>
            <a:off x="1605261" y="2802005"/>
            <a:ext cx="1914307" cy="553998"/>
          </a:xfrm>
          <a:prstGeom prst="rect">
            <a:avLst/>
          </a:prstGeom>
          <a:noFill/>
        </p:spPr>
        <p:txBody>
          <a:bodyPr wrap="none" rtlCol="0">
            <a:spAutoFit/>
          </a:bodyPr>
          <a:lstStyle/>
          <a:p>
            <a:r>
              <a:rPr lang="en-US" sz="3000" b="1" i="1" dirty="0">
                <a:latin typeface="Book Antiqua" panose="02040602050305030304" pitchFamily="18" charset="0"/>
              </a:rPr>
              <a:t>B. Arrows</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1118745E-EA9B-7880-A767-CF5588BE12E2}"/>
              </a:ext>
            </a:extLst>
          </p:cNvPr>
          <p:cNvSpPr txBox="1"/>
          <p:nvPr/>
        </p:nvSpPr>
        <p:spPr>
          <a:xfrm>
            <a:off x="1559229" y="4199352"/>
            <a:ext cx="6487179" cy="553998"/>
          </a:xfrm>
          <a:prstGeom prst="rect">
            <a:avLst/>
          </a:prstGeom>
          <a:noFill/>
        </p:spPr>
        <p:txBody>
          <a:bodyPr wrap="square" rtlCol="0">
            <a:spAutoFit/>
          </a:bodyPr>
          <a:lstStyle/>
          <a:p>
            <a:r>
              <a:rPr lang="en-US" sz="3000" b="1" i="1" dirty="0">
                <a:latin typeface="Book Antiqua" panose="02040602050305030304" pitchFamily="18" charset="0"/>
              </a:rPr>
              <a:t>D. All above are components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1920941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46440-3F84-E530-E1E9-22AFA4748E1A}"/>
              </a:ext>
            </a:extLst>
          </p:cNvPr>
          <p:cNvSpPr txBox="1"/>
          <p:nvPr/>
        </p:nvSpPr>
        <p:spPr>
          <a:xfrm>
            <a:off x="461639" y="648069"/>
            <a:ext cx="8682361" cy="584775"/>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3. Which comes first among these</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59C04A9F-9E62-40C0-E3E8-A79A4DAA617E}"/>
              </a:ext>
            </a:extLst>
          </p:cNvPr>
          <p:cNvSpPr txBox="1"/>
          <p:nvPr/>
        </p:nvSpPr>
        <p:spPr>
          <a:xfrm>
            <a:off x="1605261" y="2134990"/>
            <a:ext cx="1531188" cy="553998"/>
          </a:xfrm>
          <a:prstGeom prst="rect">
            <a:avLst/>
          </a:prstGeom>
          <a:noFill/>
        </p:spPr>
        <p:txBody>
          <a:bodyPr wrap="none" rtlCol="0">
            <a:spAutoFit/>
          </a:bodyPr>
          <a:lstStyle/>
          <a:p>
            <a:r>
              <a:rPr lang="en-US" sz="3000" b="1" i="1" dirty="0">
                <a:latin typeface="Book Antiqua" panose="02040602050305030304" pitchFamily="18" charset="0"/>
              </a:rPr>
              <a:t>A. MVP</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5D07DE6C-41B0-5DA7-7684-B57A6EEE4F62}"/>
              </a:ext>
            </a:extLst>
          </p:cNvPr>
          <p:cNvSpPr txBox="1"/>
          <p:nvPr/>
        </p:nvSpPr>
        <p:spPr>
          <a:xfrm>
            <a:off x="1605261" y="3532337"/>
            <a:ext cx="1479892" cy="553998"/>
          </a:xfrm>
          <a:prstGeom prst="rect">
            <a:avLst/>
          </a:prstGeom>
          <a:noFill/>
        </p:spPr>
        <p:txBody>
          <a:bodyPr wrap="none" rtlCol="0">
            <a:spAutoFit/>
          </a:bodyPr>
          <a:lstStyle/>
          <a:p>
            <a:r>
              <a:rPr lang="en-US" sz="3000" b="1" i="1" dirty="0">
                <a:latin typeface="Book Antiqua" panose="02040602050305030304" pitchFamily="18" charset="0"/>
              </a:rPr>
              <a:t>C. POC</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EBDA483C-315A-3550-E1E3-9E7058037265}"/>
              </a:ext>
            </a:extLst>
          </p:cNvPr>
          <p:cNvSpPr txBox="1"/>
          <p:nvPr/>
        </p:nvSpPr>
        <p:spPr>
          <a:xfrm>
            <a:off x="1605261" y="2802005"/>
            <a:ext cx="2361544" cy="553998"/>
          </a:xfrm>
          <a:prstGeom prst="rect">
            <a:avLst/>
          </a:prstGeom>
          <a:noFill/>
        </p:spPr>
        <p:txBody>
          <a:bodyPr wrap="none" rtlCol="0">
            <a:spAutoFit/>
          </a:bodyPr>
          <a:lstStyle/>
          <a:p>
            <a:r>
              <a:rPr lang="en-US" sz="3000" b="1" i="1" dirty="0">
                <a:latin typeface="Book Antiqua" panose="02040602050305030304" pitchFamily="18" charset="0"/>
              </a:rPr>
              <a:t>B. Prototype</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1118745E-EA9B-7880-A767-CF5588BE12E2}"/>
              </a:ext>
            </a:extLst>
          </p:cNvPr>
          <p:cNvSpPr txBox="1"/>
          <p:nvPr/>
        </p:nvSpPr>
        <p:spPr>
          <a:xfrm>
            <a:off x="1559229" y="4199352"/>
            <a:ext cx="6487179" cy="553998"/>
          </a:xfrm>
          <a:prstGeom prst="rect">
            <a:avLst/>
          </a:prstGeom>
          <a:noFill/>
        </p:spPr>
        <p:txBody>
          <a:bodyPr wrap="square" rtlCol="0">
            <a:spAutoFit/>
          </a:bodyPr>
          <a:lstStyle/>
          <a:p>
            <a:r>
              <a:rPr lang="en-US" sz="3000" b="1" i="1" dirty="0">
                <a:latin typeface="Book Antiqua" panose="02040602050305030304" pitchFamily="18" charset="0"/>
              </a:rPr>
              <a:t>D. Production</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23056900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46440-3F84-E530-E1E9-22AFA4748E1A}"/>
              </a:ext>
            </a:extLst>
          </p:cNvPr>
          <p:cNvSpPr txBox="1"/>
          <p:nvPr/>
        </p:nvSpPr>
        <p:spPr>
          <a:xfrm>
            <a:off x="461639" y="648069"/>
            <a:ext cx="8682361" cy="584775"/>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4. Quadrant invalid in Empathy map is</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59C04A9F-9E62-40C0-E3E8-A79A4DAA617E}"/>
              </a:ext>
            </a:extLst>
          </p:cNvPr>
          <p:cNvSpPr txBox="1"/>
          <p:nvPr/>
        </p:nvSpPr>
        <p:spPr>
          <a:xfrm>
            <a:off x="1605261" y="1364638"/>
            <a:ext cx="1574470" cy="553998"/>
          </a:xfrm>
          <a:prstGeom prst="rect">
            <a:avLst/>
          </a:prstGeom>
          <a:noFill/>
        </p:spPr>
        <p:txBody>
          <a:bodyPr wrap="none" rtlCol="0">
            <a:spAutoFit/>
          </a:bodyPr>
          <a:lstStyle/>
          <a:p>
            <a:r>
              <a:rPr lang="en-US" sz="3000" b="1" i="1" dirty="0">
                <a:latin typeface="Book Antiqua" panose="02040602050305030304" pitchFamily="18" charset="0"/>
              </a:rPr>
              <a:t>A. Likes</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5D07DE6C-41B0-5DA7-7684-B57A6EEE4F62}"/>
              </a:ext>
            </a:extLst>
          </p:cNvPr>
          <p:cNvSpPr txBox="1"/>
          <p:nvPr/>
        </p:nvSpPr>
        <p:spPr>
          <a:xfrm>
            <a:off x="1605261" y="2761985"/>
            <a:ext cx="1495922" cy="553998"/>
          </a:xfrm>
          <a:prstGeom prst="rect">
            <a:avLst/>
          </a:prstGeom>
          <a:noFill/>
        </p:spPr>
        <p:txBody>
          <a:bodyPr wrap="none" rtlCol="0">
            <a:spAutoFit/>
          </a:bodyPr>
          <a:lstStyle/>
          <a:p>
            <a:r>
              <a:rPr lang="en-US" sz="3000" b="1" i="1" dirty="0">
                <a:latin typeface="Book Antiqua" panose="02040602050305030304" pitchFamily="18" charset="0"/>
              </a:rPr>
              <a:t>C. Does</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EBDA483C-315A-3550-E1E3-9E7058037265}"/>
              </a:ext>
            </a:extLst>
          </p:cNvPr>
          <p:cNvSpPr txBox="1"/>
          <p:nvPr/>
        </p:nvSpPr>
        <p:spPr>
          <a:xfrm>
            <a:off x="1605261" y="2031653"/>
            <a:ext cx="2456122" cy="553998"/>
          </a:xfrm>
          <a:prstGeom prst="rect">
            <a:avLst/>
          </a:prstGeom>
          <a:noFill/>
        </p:spPr>
        <p:txBody>
          <a:bodyPr wrap="none" rtlCol="0">
            <a:spAutoFit/>
          </a:bodyPr>
          <a:lstStyle/>
          <a:p>
            <a:r>
              <a:rPr lang="en-US" sz="3000" b="1" i="1" dirty="0">
                <a:latin typeface="Book Antiqua" panose="02040602050305030304" pitchFamily="18" charset="0"/>
              </a:rPr>
              <a:t>B. Comments</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1118745E-EA9B-7880-A767-CF5588BE12E2}"/>
              </a:ext>
            </a:extLst>
          </p:cNvPr>
          <p:cNvSpPr txBox="1"/>
          <p:nvPr/>
        </p:nvSpPr>
        <p:spPr>
          <a:xfrm>
            <a:off x="1559229" y="3429000"/>
            <a:ext cx="6487179" cy="553998"/>
          </a:xfrm>
          <a:prstGeom prst="rect">
            <a:avLst/>
          </a:prstGeom>
          <a:noFill/>
        </p:spPr>
        <p:txBody>
          <a:bodyPr wrap="square" rtlCol="0">
            <a:spAutoFit/>
          </a:bodyPr>
          <a:lstStyle/>
          <a:p>
            <a:r>
              <a:rPr lang="en-US" sz="3000" b="1" i="1" dirty="0">
                <a:latin typeface="Book Antiqua" panose="02040602050305030304" pitchFamily="18" charset="0"/>
              </a:rPr>
              <a:t>D. Feels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1972992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E5EAD-3E92-CA73-1302-DE6DD4111D06}"/>
              </a:ext>
            </a:extLst>
          </p:cNvPr>
          <p:cNvSpPr txBox="1"/>
          <p:nvPr/>
        </p:nvSpPr>
        <p:spPr>
          <a:xfrm>
            <a:off x="461639" y="648069"/>
            <a:ext cx="8682361"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5. In which quadrant of the Empathy Map, we get positive usage by user</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43847422-AD14-8E6F-E151-191B9246267C}"/>
              </a:ext>
            </a:extLst>
          </p:cNvPr>
          <p:cNvSpPr txBox="1"/>
          <p:nvPr/>
        </p:nvSpPr>
        <p:spPr>
          <a:xfrm>
            <a:off x="1614139" y="2128118"/>
            <a:ext cx="1382110" cy="553998"/>
          </a:xfrm>
          <a:prstGeom prst="rect">
            <a:avLst/>
          </a:prstGeom>
          <a:noFill/>
        </p:spPr>
        <p:txBody>
          <a:bodyPr wrap="none" rtlCol="0">
            <a:spAutoFit/>
          </a:bodyPr>
          <a:lstStyle/>
          <a:p>
            <a:r>
              <a:rPr lang="en-US" sz="3000" b="1" i="1" dirty="0">
                <a:latin typeface="Book Antiqua" panose="02040602050305030304" pitchFamily="18" charset="0"/>
              </a:rPr>
              <a:t>A. Sees</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0923056B-FFC0-27E7-FD01-A285D9346435}"/>
              </a:ext>
            </a:extLst>
          </p:cNvPr>
          <p:cNvSpPr txBox="1"/>
          <p:nvPr/>
        </p:nvSpPr>
        <p:spPr>
          <a:xfrm>
            <a:off x="1614139" y="3525465"/>
            <a:ext cx="1495922" cy="553998"/>
          </a:xfrm>
          <a:prstGeom prst="rect">
            <a:avLst/>
          </a:prstGeom>
          <a:noFill/>
        </p:spPr>
        <p:txBody>
          <a:bodyPr wrap="none" rtlCol="0">
            <a:spAutoFit/>
          </a:bodyPr>
          <a:lstStyle/>
          <a:p>
            <a:r>
              <a:rPr lang="en-US" sz="3000" b="1" i="1" dirty="0">
                <a:latin typeface="Book Antiqua" panose="02040602050305030304" pitchFamily="18" charset="0"/>
              </a:rPr>
              <a:t>C. Does</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27EEF824-6B4C-C0C7-5B65-394956B6986C}"/>
              </a:ext>
            </a:extLst>
          </p:cNvPr>
          <p:cNvSpPr txBox="1"/>
          <p:nvPr/>
        </p:nvSpPr>
        <p:spPr>
          <a:xfrm>
            <a:off x="1614139" y="2795133"/>
            <a:ext cx="2456122" cy="553998"/>
          </a:xfrm>
          <a:prstGeom prst="rect">
            <a:avLst/>
          </a:prstGeom>
          <a:noFill/>
        </p:spPr>
        <p:txBody>
          <a:bodyPr wrap="none" rtlCol="0">
            <a:spAutoFit/>
          </a:bodyPr>
          <a:lstStyle/>
          <a:p>
            <a:r>
              <a:rPr lang="en-US" sz="3000" b="1" i="1" dirty="0">
                <a:latin typeface="Book Antiqua" panose="02040602050305030304" pitchFamily="18" charset="0"/>
              </a:rPr>
              <a:t>B. Comments</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32E6BB3D-B18A-C1C8-B8B3-EFD0541C9F0C}"/>
              </a:ext>
            </a:extLst>
          </p:cNvPr>
          <p:cNvSpPr txBox="1"/>
          <p:nvPr/>
        </p:nvSpPr>
        <p:spPr>
          <a:xfrm>
            <a:off x="1568107" y="4192480"/>
            <a:ext cx="6487179" cy="553998"/>
          </a:xfrm>
          <a:prstGeom prst="rect">
            <a:avLst/>
          </a:prstGeom>
          <a:noFill/>
        </p:spPr>
        <p:txBody>
          <a:bodyPr wrap="square" rtlCol="0">
            <a:spAutoFit/>
          </a:bodyPr>
          <a:lstStyle/>
          <a:p>
            <a:r>
              <a:rPr lang="en-US" sz="3000" b="1" i="1" dirty="0">
                <a:latin typeface="Book Antiqua" panose="02040602050305030304" pitchFamily="18" charset="0"/>
              </a:rPr>
              <a:t>D. Feels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12766543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EC9DE-5264-AB6B-A4B5-D11277242805}"/>
              </a:ext>
            </a:extLst>
          </p:cNvPr>
          <p:cNvSpPr txBox="1"/>
          <p:nvPr/>
        </p:nvSpPr>
        <p:spPr>
          <a:xfrm>
            <a:off x="461639" y="648069"/>
            <a:ext cx="8682361"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6. When empathy map is created by multiple UX professionals, it is called</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6223763C-CC93-543D-F21C-6AB88E2D4EA5}"/>
              </a:ext>
            </a:extLst>
          </p:cNvPr>
          <p:cNvSpPr txBox="1"/>
          <p:nvPr/>
        </p:nvSpPr>
        <p:spPr>
          <a:xfrm>
            <a:off x="1614139" y="2128118"/>
            <a:ext cx="1701107" cy="553998"/>
          </a:xfrm>
          <a:prstGeom prst="rect">
            <a:avLst/>
          </a:prstGeom>
          <a:noFill/>
        </p:spPr>
        <p:txBody>
          <a:bodyPr wrap="none" rtlCol="0">
            <a:spAutoFit/>
          </a:bodyPr>
          <a:lstStyle/>
          <a:p>
            <a:r>
              <a:rPr lang="en-US" sz="3000" b="1" i="1" dirty="0">
                <a:latin typeface="Book Antiqua" panose="02040602050305030304" pitchFamily="18" charset="0"/>
              </a:rPr>
              <a:t>A. Single</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B08A9BE3-829F-1F1A-A575-52CB3FCA58EE}"/>
              </a:ext>
            </a:extLst>
          </p:cNvPr>
          <p:cNvSpPr txBox="1"/>
          <p:nvPr/>
        </p:nvSpPr>
        <p:spPr>
          <a:xfrm>
            <a:off x="1614139" y="3525465"/>
            <a:ext cx="2348720" cy="553998"/>
          </a:xfrm>
          <a:prstGeom prst="rect">
            <a:avLst/>
          </a:prstGeom>
          <a:noFill/>
        </p:spPr>
        <p:txBody>
          <a:bodyPr wrap="none" rtlCol="0">
            <a:spAutoFit/>
          </a:bodyPr>
          <a:lstStyle/>
          <a:p>
            <a:r>
              <a:rPr lang="en-US" sz="3000" b="1" i="1" dirty="0">
                <a:latin typeface="Book Antiqua" panose="02040602050305030304" pitchFamily="18" charset="0"/>
              </a:rPr>
              <a:t>C. Aggregate</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A945B5B8-D5D1-EE33-1156-F3020B16BB39}"/>
              </a:ext>
            </a:extLst>
          </p:cNvPr>
          <p:cNvSpPr txBox="1"/>
          <p:nvPr/>
        </p:nvSpPr>
        <p:spPr>
          <a:xfrm>
            <a:off x="1614139" y="2795133"/>
            <a:ext cx="3023585" cy="553998"/>
          </a:xfrm>
          <a:prstGeom prst="rect">
            <a:avLst/>
          </a:prstGeom>
          <a:noFill/>
        </p:spPr>
        <p:txBody>
          <a:bodyPr wrap="none" rtlCol="0">
            <a:spAutoFit/>
          </a:bodyPr>
          <a:lstStyle/>
          <a:p>
            <a:r>
              <a:rPr lang="en-US" sz="3000" b="1" i="1" dirty="0">
                <a:latin typeface="Book Antiqua" panose="02040602050305030304" pitchFamily="18" charset="0"/>
              </a:rPr>
              <a:t>B. Collaborative</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6C758941-0114-2C26-5AA4-79E777816E73}"/>
              </a:ext>
            </a:extLst>
          </p:cNvPr>
          <p:cNvSpPr txBox="1"/>
          <p:nvPr/>
        </p:nvSpPr>
        <p:spPr>
          <a:xfrm>
            <a:off x="1568107" y="4192480"/>
            <a:ext cx="6487179" cy="553998"/>
          </a:xfrm>
          <a:prstGeom prst="rect">
            <a:avLst/>
          </a:prstGeom>
          <a:noFill/>
        </p:spPr>
        <p:txBody>
          <a:bodyPr wrap="square" rtlCol="0">
            <a:spAutoFit/>
          </a:bodyPr>
          <a:lstStyle/>
          <a:p>
            <a:r>
              <a:rPr lang="en-US" sz="3000" b="1" i="1" dirty="0">
                <a:latin typeface="Book Antiqua" panose="02040602050305030304" pitchFamily="18" charset="0"/>
              </a:rPr>
              <a:t>D. Such maps does not exist</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1678697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EC9DE-5264-AB6B-A4B5-D11277242805}"/>
              </a:ext>
            </a:extLst>
          </p:cNvPr>
          <p:cNvSpPr txBox="1"/>
          <p:nvPr/>
        </p:nvSpPr>
        <p:spPr>
          <a:xfrm>
            <a:off x="461639" y="648069"/>
            <a:ext cx="8682361" cy="584775"/>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7. Journey maps does not capture</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6223763C-CC93-543D-F21C-6AB88E2D4EA5}"/>
              </a:ext>
            </a:extLst>
          </p:cNvPr>
          <p:cNvSpPr txBox="1"/>
          <p:nvPr/>
        </p:nvSpPr>
        <p:spPr>
          <a:xfrm>
            <a:off x="1614139" y="2128118"/>
            <a:ext cx="2145139" cy="553998"/>
          </a:xfrm>
          <a:prstGeom prst="rect">
            <a:avLst/>
          </a:prstGeom>
          <a:noFill/>
        </p:spPr>
        <p:txBody>
          <a:bodyPr wrap="none" rtlCol="0">
            <a:spAutoFit/>
          </a:bodyPr>
          <a:lstStyle/>
          <a:p>
            <a:r>
              <a:rPr lang="en-US" sz="3000" b="1" i="1" dirty="0">
                <a:latin typeface="Book Antiqua" panose="02040602050305030304" pitchFamily="18" charset="0"/>
              </a:rPr>
              <a:t>A. sequence</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B08A9BE3-829F-1F1A-A575-52CB3FCA58EE}"/>
              </a:ext>
            </a:extLst>
          </p:cNvPr>
          <p:cNvSpPr txBox="1"/>
          <p:nvPr/>
        </p:nvSpPr>
        <p:spPr>
          <a:xfrm>
            <a:off x="1614139" y="3525465"/>
            <a:ext cx="2050561" cy="553998"/>
          </a:xfrm>
          <a:prstGeom prst="rect">
            <a:avLst/>
          </a:prstGeom>
          <a:noFill/>
        </p:spPr>
        <p:txBody>
          <a:bodyPr wrap="none" rtlCol="0">
            <a:spAutoFit/>
          </a:bodyPr>
          <a:lstStyle/>
          <a:p>
            <a:r>
              <a:rPr lang="en-US" sz="3000" b="1" i="1" dirty="0">
                <a:latin typeface="Book Antiqua" panose="02040602050305030304" pitchFamily="18" charset="0"/>
              </a:rPr>
              <a:t>C. timeline</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A945B5B8-D5D1-EE33-1156-F3020B16BB39}"/>
              </a:ext>
            </a:extLst>
          </p:cNvPr>
          <p:cNvSpPr txBox="1"/>
          <p:nvPr/>
        </p:nvSpPr>
        <p:spPr>
          <a:xfrm>
            <a:off x="1614139" y="2795133"/>
            <a:ext cx="2973891" cy="553998"/>
          </a:xfrm>
          <a:prstGeom prst="rect">
            <a:avLst/>
          </a:prstGeom>
          <a:noFill/>
        </p:spPr>
        <p:txBody>
          <a:bodyPr wrap="none" rtlCol="0">
            <a:spAutoFit/>
          </a:bodyPr>
          <a:lstStyle/>
          <a:p>
            <a:r>
              <a:rPr lang="en-US" sz="3000" b="1" i="1" dirty="0">
                <a:latin typeface="Book Antiqua" panose="02040602050305030304" pitchFamily="18" charset="0"/>
              </a:rPr>
              <a:t>B. collaboration</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6C758941-0114-2C26-5AA4-79E777816E73}"/>
              </a:ext>
            </a:extLst>
          </p:cNvPr>
          <p:cNvSpPr txBox="1"/>
          <p:nvPr/>
        </p:nvSpPr>
        <p:spPr>
          <a:xfrm>
            <a:off x="1568107" y="4192480"/>
            <a:ext cx="6487179" cy="553998"/>
          </a:xfrm>
          <a:prstGeom prst="rect">
            <a:avLst/>
          </a:prstGeom>
          <a:noFill/>
        </p:spPr>
        <p:txBody>
          <a:bodyPr wrap="square" rtlCol="0">
            <a:spAutoFit/>
          </a:bodyPr>
          <a:lstStyle/>
          <a:p>
            <a:r>
              <a:rPr lang="en-US" sz="3000" b="1" i="1" dirty="0">
                <a:latin typeface="Book Antiqua" panose="02040602050305030304" pitchFamily="18" charset="0"/>
              </a:rPr>
              <a:t>D. processes</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41538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EC9DE-5264-AB6B-A4B5-D11277242805}"/>
              </a:ext>
            </a:extLst>
          </p:cNvPr>
          <p:cNvSpPr txBox="1"/>
          <p:nvPr/>
        </p:nvSpPr>
        <p:spPr>
          <a:xfrm>
            <a:off x="461639" y="648069"/>
            <a:ext cx="8682361"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8. At the higher layer of journey map, what is not specific</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6223763C-CC93-543D-F21C-6AB88E2D4EA5}"/>
              </a:ext>
            </a:extLst>
          </p:cNvPr>
          <p:cNvSpPr txBox="1"/>
          <p:nvPr/>
        </p:nvSpPr>
        <p:spPr>
          <a:xfrm>
            <a:off x="1614139" y="2128118"/>
            <a:ext cx="1446230" cy="553998"/>
          </a:xfrm>
          <a:prstGeom prst="rect">
            <a:avLst/>
          </a:prstGeom>
          <a:noFill/>
        </p:spPr>
        <p:txBody>
          <a:bodyPr wrap="none" rtlCol="0">
            <a:spAutoFit/>
          </a:bodyPr>
          <a:lstStyle/>
          <a:p>
            <a:r>
              <a:rPr lang="en-US" sz="3000" b="1" i="1" dirty="0">
                <a:latin typeface="Book Antiqua" panose="02040602050305030304" pitchFamily="18" charset="0"/>
              </a:rPr>
              <a:t>A. User</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B08A9BE3-829F-1F1A-A575-52CB3FCA58EE}"/>
              </a:ext>
            </a:extLst>
          </p:cNvPr>
          <p:cNvSpPr txBox="1"/>
          <p:nvPr/>
        </p:nvSpPr>
        <p:spPr>
          <a:xfrm>
            <a:off x="1614139" y="3525465"/>
            <a:ext cx="2457724" cy="553998"/>
          </a:xfrm>
          <a:prstGeom prst="rect">
            <a:avLst/>
          </a:prstGeom>
          <a:noFill/>
        </p:spPr>
        <p:txBody>
          <a:bodyPr wrap="none" rtlCol="0">
            <a:spAutoFit/>
          </a:bodyPr>
          <a:lstStyle/>
          <a:p>
            <a:r>
              <a:rPr lang="en-US" sz="3000" b="1" i="1" dirty="0">
                <a:latin typeface="Book Antiqua" panose="02040602050305030304" pitchFamily="18" charset="0"/>
              </a:rPr>
              <a:t>C. Experience</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A945B5B8-D5D1-EE33-1156-F3020B16BB39}"/>
              </a:ext>
            </a:extLst>
          </p:cNvPr>
          <p:cNvSpPr txBox="1"/>
          <p:nvPr/>
        </p:nvSpPr>
        <p:spPr>
          <a:xfrm>
            <a:off x="1614139" y="2795133"/>
            <a:ext cx="1487908" cy="553998"/>
          </a:xfrm>
          <a:prstGeom prst="rect">
            <a:avLst/>
          </a:prstGeom>
          <a:noFill/>
        </p:spPr>
        <p:txBody>
          <a:bodyPr wrap="none" rtlCol="0">
            <a:spAutoFit/>
          </a:bodyPr>
          <a:lstStyle/>
          <a:p>
            <a:r>
              <a:rPr lang="en-US" sz="3000" b="1" i="1" dirty="0">
                <a:latin typeface="Book Antiqua" panose="02040602050305030304" pitchFamily="18" charset="0"/>
              </a:rPr>
              <a:t>B. Goal</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6C758941-0114-2C26-5AA4-79E777816E73}"/>
              </a:ext>
            </a:extLst>
          </p:cNvPr>
          <p:cNvSpPr txBox="1"/>
          <p:nvPr/>
        </p:nvSpPr>
        <p:spPr>
          <a:xfrm>
            <a:off x="1568107" y="4192480"/>
            <a:ext cx="6487179" cy="553998"/>
          </a:xfrm>
          <a:prstGeom prst="rect">
            <a:avLst/>
          </a:prstGeom>
          <a:noFill/>
        </p:spPr>
        <p:txBody>
          <a:bodyPr wrap="square" rtlCol="0">
            <a:spAutoFit/>
          </a:bodyPr>
          <a:lstStyle/>
          <a:p>
            <a:r>
              <a:rPr lang="en-US" sz="3000" b="1" i="1" dirty="0">
                <a:latin typeface="Book Antiqua" panose="02040602050305030304" pitchFamily="18" charset="0"/>
              </a:rPr>
              <a:t>D. Scenario</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801351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EC9DE-5264-AB6B-A4B5-D11277242805}"/>
              </a:ext>
            </a:extLst>
          </p:cNvPr>
          <p:cNvSpPr txBox="1"/>
          <p:nvPr/>
        </p:nvSpPr>
        <p:spPr>
          <a:xfrm>
            <a:off x="461640" y="648069"/>
            <a:ext cx="8451542"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9. Journey maps create opportunities for ______ </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6223763C-CC93-543D-F21C-6AB88E2D4EA5}"/>
              </a:ext>
            </a:extLst>
          </p:cNvPr>
          <p:cNvSpPr txBox="1"/>
          <p:nvPr/>
        </p:nvSpPr>
        <p:spPr>
          <a:xfrm>
            <a:off x="1614139" y="2128118"/>
            <a:ext cx="4230645" cy="553998"/>
          </a:xfrm>
          <a:prstGeom prst="rect">
            <a:avLst/>
          </a:prstGeom>
          <a:noFill/>
        </p:spPr>
        <p:txBody>
          <a:bodyPr wrap="none" rtlCol="0">
            <a:spAutoFit/>
          </a:bodyPr>
          <a:lstStyle/>
          <a:p>
            <a:r>
              <a:rPr lang="en-US" sz="3000" b="1" i="1" dirty="0">
                <a:latin typeface="Book Antiqua" panose="02040602050305030304" pitchFamily="18" charset="0"/>
              </a:rPr>
              <a:t>A. Service optimization</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B08A9BE3-829F-1F1A-A575-52CB3FCA58EE}"/>
              </a:ext>
            </a:extLst>
          </p:cNvPr>
          <p:cNvSpPr txBox="1"/>
          <p:nvPr/>
        </p:nvSpPr>
        <p:spPr>
          <a:xfrm>
            <a:off x="1614139" y="3525465"/>
            <a:ext cx="2137124" cy="553998"/>
          </a:xfrm>
          <a:prstGeom prst="rect">
            <a:avLst/>
          </a:prstGeom>
          <a:noFill/>
        </p:spPr>
        <p:txBody>
          <a:bodyPr wrap="none" rtlCol="0">
            <a:spAutoFit/>
          </a:bodyPr>
          <a:lstStyle/>
          <a:p>
            <a:r>
              <a:rPr lang="en-US" sz="3000" b="1" i="1" dirty="0">
                <a:latin typeface="Book Antiqua" panose="02040602050305030304" pitchFamily="18" charset="0"/>
              </a:rPr>
              <a:t>C. Business</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A945B5B8-D5D1-EE33-1156-F3020B16BB39}"/>
              </a:ext>
            </a:extLst>
          </p:cNvPr>
          <p:cNvSpPr txBox="1"/>
          <p:nvPr/>
        </p:nvSpPr>
        <p:spPr>
          <a:xfrm>
            <a:off x="1614139" y="2795133"/>
            <a:ext cx="4216219" cy="553998"/>
          </a:xfrm>
          <a:prstGeom prst="rect">
            <a:avLst/>
          </a:prstGeom>
          <a:noFill/>
        </p:spPr>
        <p:txBody>
          <a:bodyPr wrap="none" rtlCol="0">
            <a:spAutoFit/>
          </a:bodyPr>
          <a:lstStyle/>
          <a:p>
            <a:r>
              <a:rPr lang="en-US" sz="3000" b="1" i="1" dirty="0">
                <a:latin typeface="Book Antiqua" panose="02040602050305030304" pitchFamily="18" charset="0"/>
              </a:rPr>
              <a:t>B. Customer prevention</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6C758941-0114-2C26-5AA4-79E777816E73}"/>
              </a:ext>
            </a:extLst>
          </p:cNvPr>
          <p:cNvSpPr txBox="1"/>
          <p:nvPr/>
        </p:nvSpPr>
        <p:spPr>
          <a:xfrm>
            <a:off x="1568107" y="4192480"/>
            <a:ext cx="6487179" cy="553998"/>
          </a:xfrm>
          <a:prstGeom prst="rect">
            <a:avLst/>
          </a:prstGeom>
          <a:noFill/>
        </p:spPr>
        <p:txBody>
          <a:bodyPr wrap="square" rtlCol="0">
            <a:spAutoFit/>
          </a:bodyPr>
          <a:lstStyle/>
          <a:p>
            <a:r>
              <a:rPr lang="en-US" sz="3000" b="1" i="1" dirty="0">
                <a:latin typeface="Book Antiqua" panose="02040602050305030304" pitchFamily="18" charset="0"/>
              </a:rPr>
              <a:t>D. None of these</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3400772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383D5-F427-977A-1840-32D7E5C03D62}"/>
              </a:ext>
            </a:extLst>
          </p:cNvPr>
          <p:cNvPicPr>
            <a:picLocks noChangeAspect="1"/>
          </p:cNvPicPr>
          <p:nvPr/>
        </p:nvPicPr>
        <p:blipFill>
          <a:blip r:embed="rId2"/>
          <a:stretch>
            <a:fillRect/>
          </a:stretch>
        </p:blipFill>
        <p:spPr>
          <a:xfrm>
            <a:off x="0" y="305492"/>
            <a:ext cx="9119717" cy="4621616"/>
          </a:xfrm>
          <a:prstGeom prst="rect">
            <a:avLst/>
          </a:prstGeom>
        </p:spPr>
      </p:pic>
    </p:spTree>
    <p:extLst>
      <p:ext uri="{BB962C8B-B14F-4D97-AF65-F5344CB8AC3E}">
        <p14:creationId xmlns:p14="http://schemas.microsoft.com/office/powerpoint/2010/main" val="4142227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EC9DE-5264-AB6B-A4B5-D11277242805}"/>
              </a:ext>
            </a:extLst>
          </p:cNvPr>
          <p:cNvSpPr txBox="1"/>
          <p:nvPr/>
        </p:nvSpPr>
        <p:spPr>
          <a:xfrm>
            <a:off x="346229" y="327385"/>
            <a:ext cx="8451542" cy="1077218"/>
          </a:xfrm>
          <a:prstGeom prst="rect">
            <a:avLst/>
          </a:prstGeom>
          <a:noFill/>
        </p:spPr>
        <p:txBody>
          <a:bodyPr wrap="square" rtlCol="0">
            <a:spAutoFit/>
          </a:bodyPr>
          <a:lstStyle/>
          <a:p>
            <a:pPr algn="just"/>
            <a:r>
              <a:rPr lang="en-US" sz="3200" b="1" i="1" dirty="0">
                <a:solidFill>
                  <a:schemeClr val="accent1">
                    <a:lumMod val="50000"/>
                  </a:schemeClr>
                </a:solidFill>
                <a:latin typeface="Book Antiqua" panose="02040602050305030304" pitchFamily="18" charset="0"/>
              </a:rPr>
              <a:t>10. Emotions are plotted in journey maps as ________</a:t>
            </a:r>
            <a:endParaRPr lang="en-IN" sz="3200" b="1" i="1" dirty="0">
              <a:solidFill>
                <a:schemeClr val="accent1">
                  <a:lumMod val="50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6223763C-CC93-543D-F21C-6AB88E2D4EA5}"/>
              </a:ext>
            </a:extLst>
          </p:cNvPr>
          <p:cNvSpPr txBox="1"/>
          <p:nvPr/>
        </p:nvSpPr>
        <p:spPr>
          <a:xfrm>
            <a:off x="1605261" y="1826277"/>
            <a:ext cx="4879862" cy="553998"/>
          </a:xfrm>
          <a:prstGeom prst="rect">
            <a:avLst/>
          </a:prstGeom>
          <a:noFill/>
        </p:spPr>
        <p:txBody>
          <a:bodyPr wrap="none" rtlCol="0">
            <a:spAutoFit/>
          </a:bodyPr>
          <a:lstStyle/>
          <a:p>
            <a:r>
              <a:rPr lang="en-US" sz="3000" b="1" i="1" dirty="0">
                <a:latin typeface="Book Antiqua" panose="02040602050305030304" pitchFamily="18" charset="0"/>
              </a:rPr>
              <a:t>A. Straight horizontal lines</a:t>
            </a:r>
            <a:endParaRPr lang="en-IN" sz="3000" b="1" i="1" dirty="0">
              <a:latin typeface="Book Antiqua" panose="02040602050305030304" pitchFamily="18" charset="0"/>
            </a:endParaRPr>
          </a:p>
        </p:txBody>
      </p:sp>
      <p:sp>
        <p:nvSpPr>
          <p:cNvPr id="4" name="TextBox 3">
            <a:extLst>
              <a:ext uri="{FF2B5EF4-FFF2-40B4-BE49-F238E27FC236}">
                <a16:creationId xmlns:a16="http://schemas.microsoft.com/office/drawing/2014/main" id="{B08A9BE3-829F-1F1A-A575-52CB3FCA58EE}"/>
              </a:ext>
            </a:extLst>
          </p:cNvPr>
          <p:cNvSpPr txBox="1"/>
          <p:nvPr/>
        </p:nvSpPr>
        <p:spPr>
          <a:xfrm>
            <a:off x="1605261" y="3223624"/>
            <a:ext cx="4131259" cy="553998"/>
          </a:xfrm>
          <a:prstGeom prst="rect">
            <a:avLst/>
          </a:prstGeom>
          <a:noFill/>
        </p:spPr>
        <p:txBody>
          <a:bodyPr wrap="none" rtlCol="0">
            <a:spAutoFit/>
          </a:bodyPr>
          <a:lstStyle/>
          <a:p>
            <a:r>
              <a:rPr lang="en-US" sz="3000" b="1" i="1" dirty="0">
                <a:latin typeface="Book Antiqua" panose="02040602050305030304" pitchFamily="18" charset="0"/>
              </a:rPr>
              <a:t>C. Up and down curves</a:t>
            </a:r>
            <a:endParaRPr lang="en-IN" sz="3000" b="1" i="1" dirty="0">
              <a:latin typeface="Book Antiqua" panose="02040602050305030304" pitchFamily="18" charset="0"/>
            </a:endParaRPr>
          </a:p>
        </p:txBody>
      </p:sp>
      <p:sp>
        <p:nvSpPr>
          <p:cNvPr id="5" name="TextBox 4">
            <a:extLst>
              <a:ext uri="{FF2B5EF4-FFF2-40B4-BE49-F238E27FC236}">
                <a16:creationId xmlns:a16="http://schemas.microsoft.com/office/drawing/2014/main" id="{A945B5B8-D5D1-EE33-1156-F3020B16BB39}"/>
              </a:ext>
            </a:extLst>
          </p:cNvPr>
          <p:cNvSpPr txBox="1"/>
          <p:nvPr/>
        </p:nvSpPr>
        <p:spPr>
          <a:xfrm>
            <a:off x="1605261" y="2493292"/>
            <a:ext cx="4370107" cy="553998"/>
          </a:xfrm>
          <a:prstGeom prst="rect">
            <a:avLst/>
          </a:prstGeom>
          <a:noFill/>
        </p:spPr>
        <p:txBody>
          <a:bodyPr wrap="none" rtlCol="0">
            <a:spAutoFit/>
          </a:bodyPr>
          <a:lstStyle/>
          <a:p>
            <a:r>
              <a:rPr lang="en-US" sz="3000" b="1" i="1" dirty="0">
                <a:latin typeface="Book Antiqua" panose="02040602050305030304" pitchFamily="18" charset="0"/>
              </a:rPr>
              <a:t>B. Straight vertical lines</a:t>
            </a:r>
            <a:endParaRPr lang="en-IN" sz="3000" b="1" i="1" dirty="0">
              <a:latin typeface="Book Antiqua" panose="02040602050305030304" pitchFamily="18" charset="0"/>
            </a:endParaRPr>
          </a:p>
        </p:txBody>
      </p:sp>
      <p:sp>
        <p:nvSpPr>
          <p:cNvPr id="6" name="TextBox 5">
            <a:extLst>
              <a:ext uri="{FF2B5EF4-FFF2-40B4-BE49-F238E27FC236}">
                <a16:creationId xmlns:a16="http://schemas.microsoft.com/office/drawing/2014/main" id="{6C758941-0114-2C26-5AA4-79E777816E73}"/>
              </a:ext>
            </a:extLst>
          </p:cNvPr>
          <p:cNvSpPr txBox="1"/>
          <p:nvPr/>
        </p:nvSpPr>
        <p:spPr>
          <a:xfrm>
            <a:off x="1559229" y="3890639"/>
            <a:ext cx="6487179" cy="553998"/>
          </a:xfrm>
          <a:prstGeom prst="rect">
            <a:avLst/>
          </a:prstGeom>
          <a:noFill/>
        </p:spPr>
        <p:txBody>
          <a:bodyPr wrap="square" rtlCol="0">
            <a:spAutoFit/>
          </a:bodyPr>
          <a:lstStyle/>
          <a:p>
            <a:r>
              <a:rPr lang="en-US" sz="3000" b="1" i="1" dirty="0">
                <a:latin typeface="Book Antiqua" panose="02040602050305030304" pitchFamily="18" charset="0"/>
              </a:rPr>
              <a:t>D. None of these</a:t>
            </a:r>
            <a:endParaRPr lang="en-IN" sz="3000" b="1" i="1" dirty="0">
              <a:latin typeface="Book Antiqua" panose="02040602050305030304" pitchFamily="18" charset="0"/>
            </a:endParaRPr>
          </a:p>
        </p:txBody>
      </p:sp>
    </p:spTree>
    <p:extLst>
      <p:ext uri="{BB962C8B-B14F-4D97-AF65-F5344CB8AC3E}">
        <p14:creationId xmlns:p14="http://schemas.microsoft.com/office/powerpoint/2010/main" val="9696267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Ants Comunicate?">
            <a:hlinkClick r:id="" action="ppaction://media"/>
            <a:extLst>
              <a:ext uri="{FF2B5EF4-FFF2-40B4-BE49-F238E27FC236}">
                <a16:creationId xmlns:a16="http://schemas.microsoft.com/office/drawing/2014/main" id="{609AACAA-C3BB-0835-1C01-34274E66DC72}"/>
              </a:ext>
            </a:extLst>
          </p:cNvPr>
          <p:cNvPicPr>
            <a:picLocks noRot="1" noChangeAspect="1"/>
          </p:cNvPicPr>
          <p:nvPr>
            <a:videoFile r:link="rId1"/>
          </p:nvPr>
        </p:nvPicPr>
        <p:blipFill>
          <a:blip r:embed="rId3"/>
          <a:stretch>
            <a:fillRect/>
          </a:stretch>
        </p:blipFill>
        <p:spPr>
          <a:xfrm>
            <a:off x="478900" y="474277"/>
            <a:ext cx="8352496" cy="5473762"/>
          </a:xfrm>
          <a:prstGeom prst="rect">
            <a:avLst/>
          </a:prstGeom>
        </p:spPr>
      </p:pic>
    </p:spTree>
    <p:extLst>
      <p:ext uri="{BB962C8B-B14F-4D97-AF65-F5344CB8AC3E}">
        <p14:creationId xmlns:p14="http://schemas.microsoft.com/office/powerpoint/2010/main" val="15635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67038C-ADC9-04D4-62EE-04DEEA0BB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80" y="1095486"/>
            <a:ext cx="7838982" cy="5394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1E2BE5-DAD6-9D25-B3D0-0E933127DE00}"/>
              </a:ext>
            </a:extLst>
          </p:cNvPr>
          <p:cNvSpPr txBox="1"/>
          <p:nvPr/>
        </p:nvSpPr>
        <p:spPr>
          <a:xfrm>
            <a:off x="159798" y="0"/>
            <a:ext cx="8824404" cy="1200329"/>
          </a:xfrm>
          <a:prstGeom prst="rect">
            <a:avLst/>
          </a:prstGeom>
          <a:noFill/>
        </p:spPr>
        <p:txBody>
          <a:bodyPr wrap="square" rtlCol="0">
            <a:spAutoFit/>
          </a:bodyPr>
          <a:lstStyle/>
          <a:p>
            <a:pPr algn="ctr"/>
            <a:r>
              <a:rPr lang="en-US" sz="3600" dirty="0">
                <a:solidFill>
                  <a:srgbClr val="FF0000"/>
                </a:solidFill>
                <a:latin typeface="Book Antiqua" panose="02040602050305030304" pitchFamily="18" charset="0"/>
              </a:rPr>
              <a:t>Life of an Ant- </a:t>
            </a:r>
            <a:r>
              <a:rPr lang="en-US" sz="3600" dirty="0" err="1">
                <a:solidFill>
                  <a:srgbClr val="FF0000"/>
                </a:solidFill>
                <a:latin typeface="Book Antiqua" panose="02040602050305030304" pitchFamily="18" charset="0"/>
              </a:rPr>
              <a:t>stigmergy</a:t>
            </a:r>
            <a:r>
              <a:rPr lang="en-US" sz="3600" dirty="0">
                <a:solidFill>
                  <a:srgbClr val="FF0000"/>
                </a:solidFill>
                <a:latin typeface="Book Antiqua" panose="02040602050305030304" pitchFamily="18" charset="0"/>
              </a:rPr>
              <a:t>- Nature’s </a:t>
            </a:r>
            <a:r>
              <a:rPr lang="en-US" sz="3600" dirty="0" err="1">
                <a:solidFill>
                  <a:srgbClr val="FF0000"/>
                </a:solidFill>
                <a:latin typeface="Book Antiqua" panose="02040602050305030304" pitchFamily="18" charset="0"/>
              </a:rPr>
              <a:t>collobarative</a:t>
            </a:r>
            <a:r>
              <a:rPr lang="en-US" sz="3600" dirty="0">
                <a:solidFill>
                  <a:srgbClr val="FF0000"/>
                </a:solidFill>
                <a:latin typeface="Book Antiqua" panose="02040602050305030304" pitchFamily="18" charset="0"/>
              </a:rPr>
              <a:t> design example</a:t>
            </a:r>
            <a:endParaRPr lang="en-IN" sz="3600"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378849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F0B57-6289-3B1B-E069-E1D8D8C79B4F}"/>
              </a:ext>
            </a:extLst>
          </p:cNvPr>
          <p:cNvSpPr txBox="1"/>
          <p:nvPr/>
        </p:nvSpPr>
        <p:spPr>
          <a:xfrm>
            <a:off x="759040" y="185509"/>
            <a:ext cx="8127507" cy="1477328"/>
          </a:xfrm>
          <a:prstGeom prst="rect">
            <a:avLst/>
          </a:prstGeom>
          <a:noFill/>
        </p:spPr>
        <p:txBody>
          <a:bodyPr wrap="square">
            <a:spAutoFit/>
          </a:bodyPr>
          <a:lstStyle/>
          <a:p>
            <a:pPr algn="just"/>
            <a:r>
              <a:rPr lang="en-US" sz="3000" b="1" i="1" dirty="0">
                <a:solidFill>
                  <a:srgbClr val="7030A0"/>
                </a:solidFill>
                <a:effectLst/>
                <a:latin typeface="Book Antiqua" panose="02040602050305030304" pitchFamily="18" charset="0"/>
              </a:rPr>
              <a:t>Distributed Collaboration</a:t>
            </a:r>
            <a:r>
              <a:rPr lang="en-US" sz="3000" b="0" i="1" dirty="0">
                <a:solidFill>
                  <a:srgbClr val="7030A0"/>
                </a:solidFill>
                <a:effectLst/>
                <a:latin typeface="Book Antiqua" panose="02040602050305030304" pitchFamily="18" charset="0"/>
              </a:rPr>
              <a:t> is a way of </a:t>
            </a:r>
            <a:r>
              <a:rPr lang="en-US" sz="3000" b="0" i="1" strike="noStrike" dirty="0">
                <a:solidFill>
                  <a:srgbClr val="7030A0"/>
                </a:solidFill>
                <a:effectLst/>
                <a:latin typeface="Book Antiqua" panose="02040602050305030304" pitchFamily="18" charset="0"/>
              </a:rPr>
              <a:t>collaboration</a:t>
            </a:r>
            <a:r>
              <a:rPr lang="en-US" sz="3000" b="0" i="1" dirty="0">
                <a:solidFill>
                  <a:srgbClr val="7030A0"/>
                </a:solidFill>
                <a:effectLst/>
                <a:latin typeface="Book Antiqua" panose="02040602050305030304" pitchFamily="18" charset="0"/>
              </a:rPr>
              <a:t> wherein participants, regardless of their location, work together to reach a certain goal</a:t>
            </a:r>
            <a:endParaRPr lang="en-IN" sz="3000" i="1" dirty="0">
              <a:solidFill>
                <a:srgbClr val="7030A0"/>
              </a:solidFill>
              <a:latin typeface="Book Antiqua" panose="02040602050305030304" pitchFamily="18" charset="0"/>
            </a:endParaRPr>
          </a:p>
        </p:txBody>
      </p:sp>
      <p:pic>
        <p:nvPicPr>
          <p:cNvPr id="2050" name="Picture 2" descr="Free Vector | Internet communication">
            <a:extLst>
              <a:ext uri="{FF2B5EF4-FFF2-40B4-BE49-F238E27FC236}">
                <a16:creationId xmlns:a16="http://schemas.microsoft.com/office/drawing/2014/main" id="{72D46579-BF6D-0569-B349-AC59D9C3D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53" y="1662837"/>
            <a:ext cx="3719744" cy="45337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Collaboration Software &amp; Tools in 2023 | TechnologyAdvice">
            <a:extLst>
              <a:ext uri="{FF2B5EF4-FFF2-40B4-BE49-F238E27FC236}">
                <a16:creationId xmlns:a16="http://schemas.microsoft.com/office/drawing/2014/main" id="{BAFDC646-32F7-6777-2104-71DAF82C3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353" y="1871247"/>
            <a:ext cx="4993194" cy="3428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8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72C73F9-4B28-8247-33D9-DA3F5449C671}"/>
              </a:ext>
            </a:extLst>
          </p:cNvPr>
          <p:cNvSpPr/>
          <p:nvPr/>
        </p:nvSpPr>
        <p:spPr>
          <a:xfrm>
            <a:off x="2627790" y="443883"/>
            <a:ext cx="3888419" cy="155359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Levels of collaboration</a:t>
            </a:r>
            <a:endParaRPr lang="en-IN" sz="3200" dirty="0"/>
          </a:p>
        </p:txBody>
      </p:sp>
      <p:sp>
        <p:nvSpPr>
          <p:cNvPr id="3" name="Oval 2">
            <a:extLst>
              <a:ext uri="{FF2B5EF4-FFF2-40B4-BE49-F238E27FC236}">
                <a16:creationId xmlns:a16="http://schemas.microsoft.com/office/drawing/2014/main" id="{48F33478-F250-A033-059F-366B91EF06ED}"/>
              </a:ext>
            </a:extLst>
          </p:cNvPr>
          <p:cNvSpPr/>
          <p:nvPr/>
        </p:nvSpPr>
        <p:spPr>
          <a:xfrm>
            <a:off x="525262" y="2652204"/>
            <a:ext cx="2306715" cy="155359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Communication</a:t>
            </a:r>
            <a:endParaRPr lang="en-IN" sz="3200" dirty="0"/>
          </a:p>
        </p:txBody>
      </p:sp>
      <p:sp>
        <p:nvSpPr>
          <p:cNvPr id="4" name="Oval 3">
            <a:extLst>
              <a:ext uri="{FF2B5EF4-FFF2-40B4-BE49-F238E27FC236}">
                <a16:creationId xmlns:a16="http://schemas.microsoft.com/office/drawing/2014/main" id="{1C7B4D91-63F5-C8A7-1304-DCCBD039E6C5}"/>
              </a:ext>
            </a:extLst>
          </p:cNvPr>
          <p:cNvSpPr/>
          <p:nvPr/>
        </p:nvSpPr>
        <p:spPr>
          <a:xfrm>
            <a:off x="3625049" y="2786849"/>
            <a:ext cx="2306715" cy="155359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Conferencing</a:t>
            </a:r>
            <a:endParaRPr lang="en-IN" sz="3200" dirty="0"/>
          </a:p>
        </p:txBody>
      </p:sp>
      <p:sp>
        <p:nvSpPr>
          <p:cNvPr id="5" name="Oval 4">
            <a:extLst>
              <a:ext uri="{FF2B5EF4-FFF2-40B4-BE49-F238E27FC236}">
                <a16:creationId xmlns:a16="http://schemas.microsoft.com/office/drawing/2014/main" id="{1D2C8DCD-CC86-7825-02B3-FC29D9D2FBA5}"/>
              </a:ext>
            </a:extLst>
          </p:cNvPr>
          <p:cNvSpPr/>
          <p:nvPr/>
        </p:nvSpPr>
        <p:spPr>
          <a:xfrm>
            <a:off x="6185516" y="2786849"/>
            <a:ext cx="2306715" cy="1553592"/>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Coordination</a:t>
            </a:r>
            <a:endParaRPr lang="en-IN" sz="3200" dirty="0"/>
          </a:p>
        </p:txBody>
      </p:sp>
      <p:cxnSp>
        <p:nvCxnSpPr>
          <p:cNvPr id="7" name="Straight Arrow Connector 6">
            <a:extLst>
              <a:ext uri="{FF2B5EF4-FFF2-40B4-BE49-F238E27FC236}">
                <a16:creationId xmlns:a16="http://schemas.microsoft.com/office/drawing/2014/main" id="{C480FD0E-1FED-7409-ED7D-F7E01F3CB7C1}"/>
              </a:ext>
            </a:extLst>
          </p:cNvPr>
          <p:cNvCxnSpPr/>
          <p:nvPr/>
        </p:nvCxnSpPr>
        <p:spPr>
          <a:xfrm flipH="1">
            <a:off x="2352583" y="1997475"/>
            <a:ext cx="1988598" cy="7893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0A101468-9F9B-DF00-51C1-201BB28DC4CF}"/>
              </a:ext>
            </a:extLst>
          </p:cNvPr>
          <p:cNvCxnSpPr>
            <a:cxnSpLocks/>
          </p:cNvCxnSpPr>
          <p:nvPr/>
        </p:nvCxnSpPr>
        <p:spPr>
          <a:xfrm>
            <a:off x="4341181" y="1997475"/>
            <a:ext cx="230819" cy="7893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6E7F4C49-F1D6-649C-DA60-7B71728D1801}"/>
              </a:ext>
            </a:extLst>
          </p:cNvPr>
          <p:cNvCxnSpPr>
            <a:cxnSpLocks/>
          </p:cNvCxnSpPr>
          <p:nvPr/>
        </p:nvCxnSpPr>
        <p:spPr>
          <a:xfrm>
            <a:off x="4341181" y="1997475"/>
            <a:ext cx="2281561" cy="9499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6878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llaborative writing and how to implement it in your application">
            <a:extLst>
              <a:ext uri="{FF2B5EF4-FFF2-40B4-BE49-F238E27FC236}">
                <a16:creationId xmlns:a16="http://schemas.microsoft.com/office/drawing/2014/main" id="{B12571B4-CAA1-85AA-806A-8D1F80A99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79" y="282699"/>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16C44A-3174-D23F-5F0A-79F68B001A6A}"/>
              </a:ext>
            </a:extLst>
          </p:cNvPr>
          <p:cNvSpPr txBox="1"/>
          <p:nvPr/>
        </p:nvSpPr>
        <p:spPr>
          <a:xfrm>
            <a:off x="319596" y="4500979"/>
            <a:ext cx="8824404" cy="646331"/>
          </a:xfrm>
          <a:prstGeom prst="rect">
            <a:avLst/>
          </a:prstGeom>
          <a:noFill/>
        </p:spPr>
        <p:txBody>
          <a:bodyPr wrap="square" rtlCol="0">
            <a:spAutoFit/>
          </a:bodyPr>
          <a:lstStyle/>
          <a:p>
            <a:pPr algn="ctr"/>
            <a:r>
              <a:rPr lang="en-US" sz="3600" dirty="0">
                <a:solidFill>
                  <a:srgbClr val="FF0000"/>
                </a:solidFill>
                <a:latin typeface="Book Antiqua" panose="02040602050305030304" pitchFamily="18" charset="0"/>
              </a:rPr>
              <a:t>Collaborative writing</a:t>
            </a:r>
            <a:endParaRPr lang="en-IN" sz="3600"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8415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0825CF-08CA-340C-5A81-8BEC55D44200}"/>
              </a:ext>
            </a:extLst>
          </p:cNvPr>
          <p:cNvPicPr>
            <a:picLocks noChangeAspect="1"/>
          </p:cNvPicPr>
          <p:nvPr/>
        </p:nvPicPr>
        <p:blipFill>
          <a:blip r:embed="rId2"/>
          <a:stretch>
            <a:fillRect/>
          </a:stretch>
        </p:blipFill>
        <p:spPr>
          <a:xfrm>
            <a:off x="408373" y="150919"/>
            <a:ext cx="8327254" cy="6245441"/>
          </a:xfrm>
          <a:prstGeom prst="rect">
            <a:avLst/>
          </a:prstGeom>
        </p:spPr>
      </p:pic>
    </p:spTree>
    <p:extLst>
      <p:ext uri="{BB962C8B-B14F-4D97-AF65-F5344CB8AC3E}">
        <p14:creationId xmlns:p14="http://schemas.microsoft.com/office/powerpoint/2010/main" val="2101952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5745C8A-DCF6-5F85-9AD2-9FC5088F7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063"/>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89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llaborating with you and others with Github – Introduction to Open Data  Science with R">
            <a:extLst>
              <a:ext uri="{FF2B5EF4-FFF2-40B4-BE49-F238E27FC236}">
                <a16:creationId xmlns:a16="http://schemas.microsoft.com/office/drawing/2014/main" id="{DEAC27F6-B2D8-71A2-88AA-BA9E16074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003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ma tutorial: Collaborate in real-time with multiplayer [6 of 8] - YouTube">
            <a:extLst>
              <a:ext uri="{FF2B5EF4-FFF2-40B4-BE49-F238E27FC236}">
                <a16:creationId xmlns:a16="http://schemas.microsoft.com/office/drawing/2014/main" id="{29097397-DF6E-166D-F918-0A6FCF981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2142"/>
            <a:ext cx="9144000" cy="573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6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VP vs Prototype Vs PoC - W2S Solutions">
            <a:extLst>
              <a:ext uri="{FF2B5EF4-FFF2-40B4-BE49-F238E27FC236}">
                <a16:creationId xmlns:a16="http://schemas.microsoft.com/office/drawing/2014/main" id="{FD39F06E-05C0-1DD9-786E-97D33CFB5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86" y="173346"/>
            <a:ext cx="9019714" cy="543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634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ince you guys liked watching my UI design speed process, I cloned Spotify's  UI in Figma. I find copying existing designs are the best to improve my  tool skills. And also I">
            <a:extLst>
              <a:ext uri="{FF2B5EF4-FFF2-40B4-BE49-F238E27FC236}">
                <a16:creationId xmlns:a16="http://schemas.microsoft.com/office/drawing/2014/main" id="{4D7F903D-B586-DAC0-1CF4-1B814981E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05" y="342345"/>
            <a:ext cx="8798389" cy="565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482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32357-6920-A701-AD5E-3C9F0B1CDAC2}"/>
              </a:ext>
            </a:extLst>
          </p:cNvPr>
          <p:cNvSpPr txBox="1"/>
          <p:nvPr/>
        </p:nvSpPr>
        <p:spPr>
          <a:xfrm>
            <a:off x="539319" y="71022"/>
            <a:ext cx="8065362" cy="3785652"/>
          </a:xfrm>
          <a:prstGeom prst="rect">
            <a:avLst/>
          </a:prstGeom>
          <a:noFill/>
        </p:spPr>
        <p:txBody>
          <a:bodyPr wrap="square">
            <a:spAutoFit/>
          </a:bodyPr>
          <a:lstStyle/>
          <a:p>
            <a:pPr algn="just"/>
            <a:r>
              <a:rPr lang="en-US" sz="3000" dirty="0">
                <a:latin typeface="Book Antiqua" panose="02040602050305030304" pitchFamily="18" charset="0"/>
              </a:rPr>
              <a:t>The advantages of distributed collaboration when compared to ‘traditional’ collaboration are:</a:t>
            </a:r>
          </a:p>
          <a:p>
            <a:pPr marL="457200" indent="-457200">
              <a:buFont typeface="Wingdings" panose="05000000000000000000" pitchFamily="2" charset="2"/>
              <a:buChar char="v"/>
            </a:pPr>
            <a:r>
              <a:rPr lang="en-US" sz="3000" i="1" dirty="0">
                <a:latin typeface="Book Antiqua" panose="02040602050305030304" pitchFamily="18" charset="0"/>
              </a:rPr>
              <a:t>Self-scaling</a:t>
            </a:r>
          </a:p>
          <a:p>
            <a:pPr marL="457200" indent="-457200">
              <a:buFont typeface="Wingdings" panose="05000000000000000000" pitchFamily="2" charset="2"/>
              <a:buChar char="v"/>
            </a:pPr>
            <a:r>
              <a:rPr lang="en-US" sz="3000" i="1" dirty="0">
                <a:latin typeface="Book Antiqua" panose="02040602050305030304" pitchFamily="18" charset="0"/>
              </a:rPr>
              <a:t>Robust, no single points of failure</a:t>
            </a:r>
          </a:p>
          <a:p>
            <a:pPr marL="457200" indent="-457200">
              <a:buFont typeface="Wingdings" panose="05000000000000000000" pitchFamily="2" charset="2"/>
              <a:buChar char="v"/>
            </a:pPr>
            <a:r>
              <a:rPr lang="en-US" sz="3000" i="1" dirty="0">
                <a:latin typeface="Book Antiqua" panose="02040602050305030304" pitchFamily="18" charset="0"/>
              </a:rPr>
              <a:t>Simple parts</a:t>
            </a:r>
          </a:p>
          <a:p>
            <a:pPr marL="457200" indent="-457200">
              <a:buFont typeface="Wingdings" panose="05000000000000000000" pitchFamily="2" charset="2"/>
              <a:buChar char="v"/>
            </a:pPr>
            <a:r>
              <a:rPr lang="en-US" sz="3000" i="1" dirty="0">
                <a:latin typeface="Book Antiqua" panose="02040602050305030304" pitchFamily="18" charset="0"/>
              </a:rPr>
              <a:t>Network structure, like the internet</a:t>
            </a:r>
          </a:p>
          <a:p>
            <a:pPr marL="457200" indent="-457200">
              <a:buFont typeface="Wingdings" panose="05000000000000000000" pitchFamily="2" charset="2"/>
              <a:buChar char="v"/>
            </a:pPr>
            <a:r>
              <a:rPr lang="en-US" sz="3000" i="1" dirty="0">
                <a:latin typeface="Book Antiqua" panose="02040602050305030304" pitchFamily="18" charset="0"/>
              </a:rPr>
              <a:t>Flexible</a:t>
            </a:r>
          </a:p>
        </p:txBody>
      </p:sp>
      <p:sp>
        <p:nvSpPr>
          <p:cNvPr id="5" name="TextBox 4">
            <a:extLst>
              <a:ext uri="{FF2B5EF4-FFF2-40B4-BE49-F238E27FC236}">
                <a16:creationId xmlns:a16="http://schemas.microsoft.com/office/drawing/2014/main" id="{06BC6DE2-45CA-DC5D-5B78-21CEBB1DA23A}"/>
              </a:ext>
            </a:extLst>
          </p:cNvPr>
          <p:cNvSpPr txBox="1"/>
          <p:nvPr/>
        </p:nvSpPr>
        <p:spPr>
          <a:xfrm>
            <a:off x="743506" y="4100136"/>
            <a:ext cx="4572000" cy="1508105"/>
          </a:xfrm>
          <a:prstGeom prst="rect">
            <a:avLst/>
          </a:prstGeom>
          <a:noFill/>
        </p:spPr>
        <p:txBody>
          <a:bodyPr wrap="square">
            <a:spAutoFit/>
          </a:bodyPr>
          <a:lstStyle/>
          <a:p>
            <a:r>
              <a:rPr lang="en-US" sz="3200" dirty="0">
                <a:latin typeface="Book Antiqua" panose="02040602050305030304" pitchFamily="18" charset="0"/>
              </a:rPr>
              <a:t>The disadvantages:</a:t>
            </a:r>
          </a:p>
          <a:p>
            <a:pPr marL="457200" indent="-457200">
              <a:buFont typeface="Wingdings" panose="05000000000000000000" pitchFamily="2" charset="2"/>
              <a:buChar char="v"/>
            </a:pPr>
            <a:r>
              <a:rPr lang="en-US" sz="3000" i="1" dirty="0">
                <a:latin typeface="Book Antiqua" panose="02040602050305030304" pitchFamily="18" charset="0"/>
              </a:rPr>
              <a:t>Less controllable</a:t>
            </a:r>
          </a:p>
          <a:p>
            <a:pPr marL="457200" indent="-457200">
              <a:buFont typeface="Wingdings" panose="05000000000000000000" pitchFamily="2" charset="2"/>
              <a:buChar char="v"/>
            </a:pPr>
            <a:r>
              <a:rPr lang="en-US" sz="3000" i="1" dirty="0">
                <a:latin typeface="Book Antiqua" panose="02040602050305030304" pitchFamily="18" charset="0"/>
              </a:rPr>
              <a:t>Less predictable</a:t>
            </a:r>
            <a:endParaRPr lang="en-IN" sz="3000" i="1" dirty="0">
              <a:latin typeface="Book Antiqua" panose="02040602050305030304" pitchFamily="18" charset="0"/>
            </a:endParaRPr>
          </a:p>
        </p:txBody>
      </p:sp>
    </p:spTree>
    <p:extLst>
      <p:ext uri="{BB962C8B-B14F-4D97-AF65-F5344CB8AC3E}">
        <p14:creationId xmlns:p14="http://schemas.microsoft.com/office/powerpoint/2010/main" val="34236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down)">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down)">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wipe(down)">
                                      <p:cBhvr>
                                        <p:cTn id="4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CCCEE-0F9A-CFDE-33FE-96B1F1E796AA}"/>
              </a:ext>
            </a:extLst>
          </p:cNvPr>
          <p:cNvPicPr>
            <a:picLocks noChangeAspect="1"/>
          </p:cNvPicPr>
          <p:nvPr/>
        </p:nvPicPr>
        <p:blipFill>
          <a:blip r:embed="rId2"/>
          <a:stretch>
            <a:fillRect/>
          </a:stretch>
        </p:blipFill>
        <p:spPr>
          <a:xfrm>
            <a:off x="336335" y="131360"/>
            <a:ext cx="5049539" cy="2842658"/>
          </a:xfrm>
          <a:prstGeom prst="rect">
            <a:avLst/>
          </a:prstGeom>
        </p:spPr>
      </p:pic>
      <p:pic>
        <p:nvPicPr>
          <p:cNvPr id="3" name="Picture 2">
            <a:extLst>
              <a:ext uri="{FF2B5EF4-FFF2-40B4-BE49-F238E27FC236}">
                <a16:creationId xmlns:a16="http://schemas.microsoft.com/office/drawing/2014/main" id="{F8817AD4-1DBC-8AFA-26D2-35EF325F264E}"/>
              </a:ext>
            </a:extLst>
          </p:cNvPr>
          <p:cNvPicPr>
            <a:picLocks noChangeAspect="1"/>
          </p:cNvPicPr>
          <p:nvPr/>
        </p:nvPicPr>
        <p:blipFill>
          <a:blip r:embed="rId3"/>
          <a:stretch>
            <a:fillRect/>
          </a:stretch>
        </p:blipFill>
        <p:spPr>
          <a:xfrm>
            <a:off x="5408198" y="279530"/>
            <a:ext cx="3399467" cy="2546319"/>
          </a:xfrm>
          <a:prstGeom prst="rect">
            <a:avLst/>
          </a:prstGeom>
        </p:spPr>
      </p:pic>
      <p:pic>
        <p:nvPicPr>
          <p:cNvPr id="4" name="Picture 3">
            <a:extLst>
              <a:ext uri="{FF2B5EF4-FFF2-40B4-BE49-F238E27FC236}">
                <a16:creationId xmlns:a16="http://schemas.microsoft.com/office/drawing/2014/main" id="{8793826E-9AD2-CFEA-FE4F-9F8F576E6D71}"/>
              </a:ext>
            </a:extLst>
          </p:cNvPr>
          <p:cNvPicPr>
            <a:picLocks noChangeAspect="1"/>
          </p:cNvPicPr>
          <p:nvPr/>
        </p:nvPicPr>
        <p:blipFill>
          <a:blip r:embed="rId4"/>
          <a:stretch>
            <a:fillRect/>
          </a:stretch>
        </p:blipFill>
        <p:spPr>
          <a:xfrm>
            <a:off x="569867" y="3212620"/>
            <a:ext cx="3735802" cy="2642539"/>
          </a:xfrm>
          <a:prstGeom prst="rect">
            <a:avLst/>
          </a:prstGeom>
        </p:spPr>
      </p:pic>
      <p:pic>
        <p:nvPicPr>
          <p:cNvPr id="9218" name="Picture 2" descr="How To Use Google Jamboard As A Whiteboard In Google Meet - Tutorial Guide  For Distance Learning - YouTube">
            <a:extLst>
              <a:ext uri="{FF2B5EF4-FFF2-40B4-BE49-F238E27FC236}">
                <a16:creationId xmlns:a16="http://schemas.microsoft.com/office/drawing/2014/main" id="{6C8A7E2B-BB7F-F0E3-D62A-2B0ABF424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669" y="3322920"/>
            <a:ext cx="4305667" cy="242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randombar(horizontal)">
                                      <p:cBhvr>
                                        <p:cTn id="1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2469D3-0729-8532-B733-076AC70BF0EF}"/>
              </a:ext>
            </a:extLst>
          </p:cNvPr>
          <p:cNvSpPr txBox="1"/>
          <p:nvPr/>
        </p:nvSpPr>
        <p:spPr>
          <a:xfrm>
            <a:off x="466078" y="0"/>
            <a:ext cx="7923320" cy="3323987"/>
          </a:xfrm>
          <a:prstGeom prst="rect">
            <a:avLst/>
          </a:prstGeom>
          <a:noFill/>
        </p:spPr>
        <p:txBody>
          <a:bodyPr wrap="square">
            <a:spAutoFit/>
          </a:bodyPr>
          <a:lstStyle/>
          <a:p>
            <a:pPr algn="just"/>
            <a:r>
              <a:rPr lang="en-US" sz="3000" dirty="0">
                <a:latin typeface="Book Antiqua" panose="02040602050305030304" pitchFamily="18" charset="0"/>
              </a:rPr>
              <a:t>Hashmi is creating a new product for Architectural college students. She takes a </a:t>
            </a:r>
            <a:r>
              <a:rPr lang="en-US" sz="3000" dirty="0" err="1">
                <a:latin typeface="Book Antiqua" panose="02040602050305030304" pitchFamily="18" charset="0"/>
              </a:rPr>
              <a:t>designthinking</a:t>
            </a:r>
            <a:r>
              <a:rPr lang="en-US" sz="3000" dirty="0">
                <a:latin typeface="Book Antiqua" panose="02040602050305030304" pitchFamily="18" charset="0"/>
              </a:rPr>
              <a:t> approach. Her first step is, addressing who she is creating the product for? and conducts research on understanding this target market. What is this step in the design thinking process? </a:t>
            </a:r>
            <a:endParaRPr lang="en-IN" sz="3000" dirty="0">
              <a:latin typeface="Book Antiqua" panose="02040602050305030304" pitchFamily="18" charset="0"/>
            </a:endParaRPr>
          </a:p>
        </p:txBody>
      </p:sp>
      <p:sp>
        <p:nvSpPr>
          <p:cNvPr id="5" name="TextBox 4">
            <a:extLst>
              <a:ext uri="{FF2B5EF4-FFF2-40B4-BE49-F238E27FC236}">
                <a16:creationId xmlns:a16="http://schemas.microsoft.com/office/drawing/2014/main" id="{935992BF-7202-4447-4D94-B78CCDD476A2}"/>
              </a:ext>
            </a:extLst>
          </p:cNvPr>
          <p:cNvSpPr txBox="1"/>
          <p:nvPr/>
        </p:nvSpPr>
        <p:spPr>
          <a:xfrm>
            <a:off x="1353845" y="3601660"/>
            <a:ext cx="4572000" cy="2308324"/>
          </a:xfrm>
          <a:prstGeom prst="rect">
            <a:avLst/>
          </a:prstGeom>
          <a:noFill/>
        </p:spPr>
        <p:txBody>
          <a:bodyPr wrap="square">
            <a:spAutoFit/>
          </a:bodyPr>
          <a:lstStyle/>
          <a:p>
            <a:pPr marL="342900" indent="-342900">
              <a:buAutoNum type="alphaLcPeriod"/>
            </a:pPr>
            <a:r>
              <a:rPr lang="en-IN" sz="3600" dirty="0"/>
              <a:t>Define</a:t>
            </a:r>
          </a:p>
          <a:p>
            <a:pPr marL="342900" indent="-342900">
              <a:buAutoNum type="alphaLcPeriod"/>
            </a:pPr>
            <a:r>
              <a:rPr lang="en-IN" sz="3600" dirty="0"/>
              <a:t>Ideate </a:t>
            </a:r>
          </a:p>
          <a:p>
            <a:pPr marL="342900" indent="-342900">
              <a:buAutoNum type="alphaLcPeriod" startAt="3"/>
            </a:pPr>
            <a:r>
              <a:rPr lang="en-IN" sz="3600" dirty="0"/>
              <a:t>Empathise </a:t>
            </a:r>
          </a:p>
          <a:p>
            <a:pPr marL="342900" indent="-342900">
              <a:buAutoNum type="alphaLcPeriod" startAt="3"/>
            </a:pPr>
            <a:r>
              <a:rPr lang="en-IN" sz="3600" dirty="0"/>
              <a:t>d. Prototype </a:t>
            </a:r>
          </a:p>
        </p:txBody>
      </p:sp>
    </p:spTree>
    <p:extLst>
      <p:ext uri="{BB962C8B-B14F-4D97-AF65-F5344CB8AC3E}">
        <p14:creationId xmlns:p14="http://schemas.microsoft.com/office/powerpoint/2010/main" val="18360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chemeClr val="accent2"/>
                                      </p:to>
                                    </p:animClr>
                                    <p:animClr clrSpc="rgb" dir="cw">
                                      <p:cBhvr>
                                        <p:cTn id="7" dur="500" fill="hold"/>
                                        <p:tgtEl>
                                          <p:spTgt spid="5">
                                            <p:txEl>
                                              <p:pRg st="2" end="2"/>
                                            </p:txEl>
                                          </p:spTgt>
                                        </p:tgtEl>
                                        <p:attrNameLst>
                                          <p:attrName>fillcolor</p:attrName>
                                        </p:attrNameLst>
                                      </p:cBhvr>
                                      <p:to>
                                        <a:schemeClr val="accent2"/>
                                      </p:to>
                                    </p:animClr>
                                    <p:set>
                                      <p:cBhvr>
                                        <p:cTn id="8" dur="500" fill="hold"/>
                                        <p:tgtEl>
                                          <p:spTgt spid="5">
                                            <p:txEl>
                                              <p:pRg st="2" end="2"/>
                                            </p:txEl>
                                          </p:spTgt>
                                        </p:tgtEl>
                                        <p:attrNameLst>
                                          <p:attrName>fill.type</p:attrName>
                                        </p:attrNameLst>
                                      </p:cBhvr>
                                      <p:to>
                                        <p:strVal val="solid"/>
                                      </p:to>
                                    </p:set>
                                    <p:set>
                                      <p:cBhvr>
                                        <p:cTn id="9" dur="500" fill="hold"/>
                                        <p:tgtEl>
                                          <p:spTgt spid="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1FEA8D-9EBE-9090-86E3-3F198AED5C00}"/>
              </a:ext>
            </a:extLst>
          </p:cNvPr>
          <p:cNvSpPr txBox="1"/>
          <p:nvPr/>
        </p:nvSpPr>
        <p:spPr>
          <a:xfrm>
            <a:off x="634755" y="393239"/>
            <a:ext cx="8065362" cy="3293209"/>
          </a:xfrm>
          <a:prstGeom prst="rect">
            <a:avLst/>
          </a:prstGeom>
          <a:noFill/>
        </p:spPr>
        <p:txBody>
          <a:bodyPr wrap="square">
            <a:spAutoFit/>
          </a:bodyPr>
          <a:lstStyle/>
          <a:p>
            <a:pPr algn="just"/>
            <a:r>
              <a:rPr lang="en-US" sz="3200" dirty="0">
                <a:latin typeface="Book Antiqua" panose="02040602050305030304" pitchFamily="18" charset="0"/>
              </a:rPr>
              <a:t>Collaborative teamwork is essential in design thinking for</a:t>
            </a:r>
          </a:p>
          <a:p>
            <a:pPr algn="just"/>
            <a:endParaRPr lang="en-US" sz="3200" dirty="0">
              <a:latin typeface="Book Antiqua" panose="02040602050305030304" pitchFamily="18" charset="0"/>
            </a:endParaRPr>
          </a:p>
          <a:p>
            <a:r>
              <a:rPr lang="en-US" dirty="0"/>
              <a:t> </a:t>
            </a:r>
            <a:r>
              <a:rPr lang="en-US" sz="2800" dirty="0"/>
              <a:t>a</a:t>
            </a:r>
            <a:r>
              <a:rPr lang="en-US" dirty="0"/>
              <a:t>. </a:t>
            </a:r>
            <a:r>
              <a:rPr lang="en-US" sz="2800" dirty="0"/>
              <a:t>Equal Importance to all members </a:t>
            </a:r>
          </a:p>
          <a:p>
            <a:r>
              <a:rPr lang="en-US" sz="2800" dirty="0"/>
              <a:t>b. Solving multifaceted problems </a:t>
            </a:r>
          </a:p>
          <a:p>
            <a:r>
              <a:rPr lang="en-US" sz="2800" dirty="0"/>
              <a:t>c. Unbiased Selection of ideas </a:t>
            </a:r>
          </a:p>
          <a:p>
            <a:r>
              <a:rPr lang="en-US" sz="2800" dirty="0"/>
              <a:t>d. Better failure management </a:t>
            </a:r>
            <a:endParaRPr lang="en-IN" sz="2800" dirty="0"/>
          </a:p>
        </p:txBody>
      </p:sp>
    </p:spTree>
    <p:extLst>
      <p:ext uri="{BB962C8B-B14F-4D97-AF65-F5344CB8AC3E}">
        <p14:creationId xmlns:p14="http://schemas.microsoft.com/office/powerpoint/2010/main" val="39666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1F6408-478D-90D6-16E7-5E6996CB0720}"/>
              </a:ext>
            </a:extLst>
          </p:cNvPr>
          <p:cNvSpPr txBox="1"/>
          <p:nvPr/>
        </p:nvSpPr>
        <p:spPr>
          <a:xfrm>
            <a:off x="474956" y="222771"/>
            <a:ext cx="7621480" cy="4708981"/>
          </a:xfrm>
          <a:prstGeom prst="rect">
            <a:avLst/>
          </a:prstGeom>
          <a:noFill/>
        </p:spPr>
        <p:txBody>
          <a:bodyPr wrap="square">
            <a:spAutoFit/>
          </a:bodyPr>
          <a:lstStyle/>
          <a:p>
            <a:pPr algn="just"/>
            <a:r>
              <a:rPr lang="en-US" sz="3000" b="1" dirty="0">
                <a:latin typeface="Book Antiqua" panose="02040602050305030304" pitchFamily="18" charset="0"/>
              </a:rPr>
              <a:t>Which is NOT a good interview strategy for the Empathy step? </a:t>
            </a:r>
          </a:p>
          <a:p>
            <a:pPr marL="514350" indent="-514350" algn="just">
              <a:buAutoNum type="alphaLcPeriod"/>
            </a:pPr>
            <a:r>
              <a:rPr lang="en-US" sz="3000" dirty="0">
                <a:latin typeface="Book Antiqua" panose="02040602050305030304" pitchFamily="18" charset="0"/>
              </a:rPr>
              <a:t>Encourage the person to talk about experiences. </a:t>
            </a:r>
          </a:p>
          <a:p>
            <a:pPr marL="514350" indent="-514350" algn="just">
              <a:buAutoNum type="alphaLcPeriod"/>
            </a:pPr>
            <a:r>
              <a:rPr lang="en-US" sz="3000" dirty="0">
                <a:latin typeface="Book Antiqua" panose="02040602050305030304" pitchFamily="18" charset="0"/>
              </a:rPr>
              <a:t>Encourage short answers that get right to the point. </a:t>
            </a:r>
          </a:p>
          <a:p>
            <a:pPr marL="514350" indent="-514350" algn="just">
              <a:buAutoNum type="alphaLcPeriod"/>
            </a:pPr>
            <a:r>
              <a:rPr lang="en-US" sz="3000" dirty="0">
                <a:latin typeface="Book Antiqua" panose="02040602050305030304" pitchFamily="18" charset="0"/>
              </a:rPr>
              <a:t>Ask follow-up questions to get more information. </a:t>
            </a:r>
          </a:p>
          <a:p>
            <a:pPr marL="514350" indent="-514350" algn="just">
              <a:buAutoNum type="alphaLcPeriod"/>
            </a:pPr>
            <a:r>
              <a:rPr lang="en-US" sz="3000" dirty="0">
                <a:latin typeface="Book Antiqua" panose="02040602050305030304" pitchFamily="18" charset="0"/>
              </a:rPr>
              <a:t>Try to uncover needs people may or may not be aware of. </a:t>
            </a:r>
            <a:endParaRPr lang="en-IN" sz="3000" dirty="0">
              <a:latin typeface="Book Antiqua" panose="02040602050305030304" pitchFamily="18" charset="0"/>
            </a:endParaRPr>
          </a:p>
        </p:txBody>
      </p:sp>
    </p:spTree>
    <p:extLst>
      <p:ext uri="{BB962C8B-B14F-4D97-AF65-F5344CB8AC3E}">
        <p14:creationId xmlns:p14="http://schemas.microsoft.com/office/powerpoint/2010/main" val="103410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2" end="2"/>
                                            </p:txEl>
                                          </p:spTgt>
                                        </p:tgtEl>
                                        <p:attrNameLst>
                                          <p:attrName>ppt_x</p:attrName>
                                          <p:attrName>ppt_y</p:attrName>
                                        </p:attrNameLst>
                                      </p:cBhvr>
                                    </p:animMotion>
                                    <p:animRot by="1500000">
                                      <p:cBhvr>
                                        <p:cTn id="7" dur="125" fill="hold">
                                          <p:stCondLst>
                                            <p:cond delay="0"/>
                                          </p:stCondLst>
                                        </p:cTn>
                                        <p:tgtEl>
                                          <p:spTgt spid="3">
                                            <p:txEl>
                                              <p:pRg st="2" end="2"/>
                                            </p:txEl>
                                          </p:spTgt>
                                        </p:tgtEl>
                                        <p:attrNameLst>
                                          <p:attrName>r</p:attrName>
                                        </p:attrNameLst>
                                      </p:cBhvr>
                                    </p:animRot>
                                    <p:animRot by="-1500000">
                                      <p:cBhvr>
                                        <p:cTn id="8" dur="125" fill="hold">
                                          <p:stCondLst>
                                            <p:cond delay="125"/>
                                          </p:stCondLst>
                                        </p:cTn>
                                        <p:tgtEl>
                                          <p:spTgt spid="3">
                                            <p:txEl>
                                              <p:pRg st="2" end="2"/>
                                            </p:txEl>
                                          </p:spTgt>
                                        </p:tgtEl>
                                        <p:attrNameLst>
                                          <p:attrName>r</p:attrName>
                                        </p:attrNameLst>
                                      </p:cBhvr>
                                    </p:animRot>
                                    <p:animRot by="-1500000">
                                      <p:cBhvr>
                                        <p:cTn id="9" dur="125" fill="hold">
                                          <p:stCondLst>
                                            <p:cond delay="250"/>
                                          </p:stCondLst>
                                        </p:cTn>
                                        <p:tgtEl>
                                          <p:spTgt spid="3">
                                            <p:txEl>
                                              <p:pRg st="2" end="2"/>
                                            </p:txEl>
                                          </p:spTgt>
                                        </p:tgtEl>
                                        <p:attrNameLst>
                                          <p:attrName>r</p:attrName>
                                        </p:attrNameLst>
                                      </p:cBhvr>
                                    </p:animRot>
                                    <p:animRot by="1500000">
                                      <p:cBhvr>
                                        <p:cTn id="1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CBCF60-DA13-AB33-4B7E-0EC7224E445A}"/>
              </a:ext>
            </a:extLst>
          </p:cNvPr>
          <p:cNvSpPr/>
          <p:nvPr/>
        </p:nvSpPr>
        <p:spPr>
          <a:xfrm>
            <a:off x="1012054" y="1396012"/>
            <a:ext cx="7599285" cy="262557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dirty="0">
                <a:latin typeface="Algerian" panose="04020705040A02060702" pitchFamily="82" charset="0"/>
              </a:rPr>
              <a:t>MODULE-3</a:t>
            </a:r>
          </a:p>
          <a:p>
            <a:pPr algn="ctr"/>
            <a:r>
              <a:rPr lang="en-US" sz="5400" dirty="0">
                <a:latin typeface="Algerian" panose="04020705040A02060702" pitchFamily="82" charset="0"/>
              </a:rPr>
              <a:t>DESIGN  THINKING IN IT</a:t>
            </a:r>
            <a:endParaRPr lang="en-IN" sz="5400" dirty="0">
              <a:latin typeface="Algerian" panose="04020705040A02060702" pitchFamily="82" charset="0"/>
            </a:endParaRPr>
          </a:p>
        </p:txBody>
      </p:sp>
    </p:spTree>
    <p:extLst>
      <p:ext uri="{BB962C8B-B14F-4D97-AF65-F5344CB8AC3E}">
        <p14:creationId xmlns:p14="http://schemas.microsoft.com/office/powerpoint/2010/main" val="3853681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CCDA16-EE3F-C65A-92B1-F3D4EC87578E}"/>
              </a:ext>
            </a:extLst>
          </p:cNvPr>
          <p:cNvSpPr txBox="1"/>
          <p:nvPr/>
        </p:nvSpPr>
        <p:spPr>
          <a:xfrm>
            <a:off x="685800" y="0"/>
            <a:ext cx="7772400" cy="1569660"/>
          </a:xfrm>
          <a:prstGeom prst="rect">
            <a:avLst/>
          </a:prstGeom>
          <a:noFill/>
        </p:spPr>
        <p:txBody>
          <a:bodyPr wrap="square">
            <a:spAutoFit/>
          </a:bodyPr>
          <a:lstStyle/>
          <a:p>
            <a:pPr algn="just"/>
            <a:r>
              <a:rPr lang="en-US" sz="3200" b="0" i="1" strike="noStrike" dirty="0">
                <a:effectLst/>
                <a:latin typeface="Book Antiqua" panose="02040602050305030304" pitchFamily="18" charset="0"/>
              </a:rPr>
              <a:t>A business process</a:t>
            </a:r>
            <a:r>
              <a:rPr lang="en-US" sz="3200" b="0" i="1" dirty="0">
                <a:effectLst/>
                <a:latin typeface="Book Antiqua" panose="02040602050305030304" pitchFamily="18" charset="0"/>
              </a:rPr>
              <a:t> is the logical sequence of events that lead to a particular outcome relevant to your organization. </a:t>
            </a:r>
            <a:endParaRPr lang="en-IN" sz="3200" i="1" dirty="0">
              <a:latin typeface="Book Antiqua" panose="02040602050305030304" pitchFamily="18" charset="0"/>
            </a:endParaRPr>
          </a:p>
        </p:txBody>
      </p:sp>
      <p:pic>
        <p:nvPicPr>
          <p:cNvPr id="4" name="Picture 3">
            <a:extLst>
              <a:ext uri="{FF2B5EF4-FFF2-40B4-BE49-F238E27FC236}">
                <a16:creationId xmlns:a16="http://schemas.microsoft.com/office/drawing/2014/main" id="{36FEEA64-8944-80C4-E285-6A39D71577CA}"/>
              </a:ext>
            </a:extLst>
          </p:cNvPr>
          <p:cNvPicPr>
            <a:picLocks noChangeAspect="1"/>
          </p:cNvPicPr>
          <p:nvPr/>
        </p:nvPicPr>
        <p:blipFill>
          <a:blip r:embed="rId2"/>
          <a:stretch>
            <a:fillRect/>
          </a:stretch>
        </p:blipFill>
        <p:spPr>
          <a:xfrm>
            <a:off x="604235" y="1569660"/>
            <a:ext cx="3541637" cy="3390646"/>
          </a:xfrm>
          <a:prstGeom prst="rect">
            <a:avLst/>
          </a:prstGeom>
        </p:spPr>
      </p:pic>
      <p:pic>
        <p:nvPicPr>
          <p:cNvPr id="1026" name="Picture 2" descr="College admission scandal reveals a fundamental “crisis” in American  society | Milwaukee Independent">
            <a:extLst>
              <a:ext uri="{FF2B5EF4-FFF2-40B4-BE49-F238E27FC236}">
                <a16:creationId xmlns:a16="http://schemas.microsoft.com/office/drawing/2014/main" id="{AEBB1A51-9FB5-88BD-CED8-A5AF3A54A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590" y="1569659"/>
            <a:ext cx="4412202" cy="33485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65A9145-1FEE-2455-0110-8299E200F999}"/>
              </a:ext>
            </a:extLst>
          </p:cNvPr>
          <p:cNvSpPr/>
          <p:nvPr/>
        </p:nvSpPr>
        <p:spPr>
          <a:xfrm>
            <a:off x="604235" y="5051394"/>
            <a:ext cx="8264557" cy="121624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Food order service – write the business processes</a:t>
            </a:r>
            <a:endParaRPr lang="en-IN" sz="3600" dirty="0">
              <a:solidFill>
                <a:schemeClr val="tx1"/>
              </a:solidFill>
            </a:endParaRPr>
          </a:p>
        </p:txBody>
      </p:sp>
    </p:spTree>
    <p:extLst>
      <p:ext uri="{BB962C8B-B14F-4D97-AF65-F5344CB8AC3E}">
        <p14:creationId xmlns:p14="http://schemas.microsoft.com/office/powerpoint/2010/main" val="406871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342CC-A600-37A4-7005-CAFE3F3A53F4}"/>
              </a:ext>
            </a:extLst>
          </p:cNvPr>
          <p:cNvPicPr>
            <a:picLocks noChangeAspect="1"/>
          </p:cNvPicPr>
          <p:nvPr/>
        </p:nvPicPr>
        <p:blipFill>
          <a:blip r:embed="rId2"/>
          <a:stretch>
            <a:fillRect/>
          </a:stretch>
        </p:blipFill>
        <p:spPr>
          <a:xfrm>
            <a:off x="1464815" y="179772"/>
            <a:ext cx="6150007" cy="6150007"/>
          </a:xfrm>
          <a:prstGeom prst="rect">
            <a:avLst/>
          </a:prstGeom>
        </p:spPr>
      </p:pic>
    </p:spTree>
    <p:extLst>
      <p:ext uri="{BB962C8B-B14F-4D97-AF65-F5344CB8AC3E}">
        <p14:creationId xmlns:p14="http://schemas.microsoft.com/office/powerpoint/2010/main" val="32083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58EAF-F237-7522-8123-CD6ED4CAE295}"/>
              </a:ext>
            </a:extLst>
          </p:cNvPr>
          <p:cNvPicPr>
            <a:picLocks noChangeAspect="1"/>
          </p:cNvPicPr>
          <p:nvPr/>
        </p:nvPicPr>
        <p:blipFill>
          <a:blip r:embed="rId2"/>
          <a:stretch>
            <a:fillRect/>
          </a:stretch>
        </p:blipFill>
        <p:spPr>
          <a:xfrm>
            <a:off x="147637" y="571500"/>
            <a:ext cx="8848725" cy="5715000"/>
          </a:xfrm>
          <a:prstGeom prst="rect">
            <a:avLst/>
          </a:prstGeom>
        </p:spPr>
      </p:pic>
    </p:spTree>
    <p:extLst>
      <p:ext uri="{BB962C8B-B14F-4D97-AF65-F5344CB8AC3E}">
        <p14:creationId xmlns:p14="http://schemas.microsoft.com/office/powerpoint/2010/main" val="78783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C vs. MVP vs. Prototype: Which is Better?">
            <a:extLst>
              <a:ext uri="{FF2B5EF4-FFF2-40B4-BE49-F238E27FC236}">
                <a16:creationId xmlns:a16="http://schemas.microsoft.com/office/drawing/2014/main" id="{3D743962-7C8A-7177-17EA-B10723061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73" y="88777"/>
            <a:ext cx="8167456" cy="612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18531"/>
      </p:ext>
    </p:extLst>
  </p:cSld>
  <p:clrMapOvr>
    <a:masterClrMapping/>
  </p:clrMapOvr>
  <p:transition spd="slow">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the Design Thinking Process?">
            <a:extLst>
              <a:ext uri="{FF2B5EF4-FFF2-40B4-BE49-F238E27FC236}">
                <a16:creationId xmlns:a16="http://schemas.microsoft.com/office/drawing/2014/main" id="{8B262B1D-EEF5-0DFB-0A9E-F88823B15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98" y="1099012"/>
            <a:ext cx="8824404" cy="3792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2CBED7-3F09-6001-665A-ED0F6AF4D1C1}"/>
              </a:ext>
            </a:extLst>
          </p:cNvPr>
          <p:cNvSpPr txBox="1"/>
          <p:nvPr/>
        </p:nvSpPr>
        <p:spPr>
          <a:xfrm>
            <a:off x="1833238" y="293833"/>
            <a:ext cx="5810435" cy="584775"/>
          </a:xfrm>
          <a:prstGeom prst="rect">
            <a:avLst/>
          </a:prstGeom>
          <a:noFill/>
        </p:spPr>
        <p:txBody>
          <a:bodyPr wrap="square">
            <a:spAutoFit/>
          </a:bodyPr>
          <a:lstStyle/>
          <a:p>
            <a:pPr algn="just"/>
            <a:r>
              <a:rPr lang="en-US" sz="3200" b="1" dirty="0">
                <a:solidFill>
                  <a:srgbClr val="C00000"/>
                </a:solidFill>
                <a:latin typeface="Book Antiqua" panose="02040602050305030304" pitchFamily="18" charset="0"/>
              </a:rPr>
              <a:t>Design Thinking process</a:t>
            </a:r>
          </a:p>
        </p:txBody>
      </p:sp>
      <p:sp>
        <p:nvSpPr>
          <p:cNvPr id="4" name="TextBox 3">
            <a:extLst>
              <a:ext uri="{FF2B5EF4-FFF2-40B4-BE49-F238E27FC236}">
                <a16:creationId xmlns:a16="http://schemas.microsoft.com/office/drawing/2014/main" id="{9D52DE2E-2966-FAD3-12F7-007705E0D07C}"/>
              </a:ext>
            </a:extLst>
          </p:cNvPr>
          <p:cNvSpPr txBox="1"/>
          <p:nvPr/>
        </p:nvSpPr>
        <p:spPr>
          <a:xfrm>
            <a:off x="892205" y="4791612"/>
            <a:ext cx="7044432" cy="1077218"/>
          </a:xfrm>
          <a:prstGeom prst="rect">
            <a:avLst/>
          </a:prstGeom>
          <a:noFill/>
        </p:spPr>
        <p:txBody>
          <a:bodyPr wrap="square">
            <a:spAutoFit/>
          </a:bodyPr>
          <a:lstStyle/>
          <a:p>
            <a:pPr algn="ctr" fontAlgn="auto"/>
            <a:r>
              <a:rPr lang="en-US" sz="3200" b="1" i="1" dirty="0">
                <a:solidFill>
                  <a:srgbClr val="C00000"/>
                </a:solidFill>
                <a:effectLst/>
                <a:latin typeface="Book Antiqua" panose="02040602050305030304" pitchFamily="18" charset="0"/>
              </a:rPr>
              <a:t>Using Design Thinking in Business Processes</a:t>
            </a:r>
          </a:p>
        </p:txBody>
      </p:sp>
    </p:spTree>
    <p:extLst>
      <p:ext uri="{BB962C8B-B14F-4D97-AF65-F5344CB8AC3E}">
        <p14:creationId xmlns:p14="http://schemas.microsoft.com/office/powerpoint/2010/main" val="5322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CC5FEF-B67F-4695-C950-0413D4BE2926}"/>
              </a:ext>
            </a:extLst>
          </p:cNvPr>
          <p:cNvSpPr txBox="1"/>
          <p:nvPr/>
        </p:nvSpPr>
        <p:spPr>
          <a:xfrm>
            <a:off x="1289481" y="103858"/>
            <a:ext cx="6565038" cy="1077218"/>
          </a:xfrm>
          <a:prstGeom prst="rect">
            <a:avLst/>
          </a:prstGeom>
          <a:noFill/>
        </p:spPr>
        <p:txBody>
          <a:bodyPr wrap="square">
            <a:spAutoFit/>
          </a:bodyPr>
          <a:lstStyle/>
          <a:p>
            <a:pPr algn="ctr"/>
            <a:r>
              <a:rPr lang="en-IN" sz="3200" b="1" i="0" dirty="0">
                <a:effectLst/>
                <a:latin typeface="Book Antiqua" panose="02040602050305030304" pitchFamily="18" charset="0"/>
              </a:rPr>
              <a:t>Understanding the customer journey</a:t>
            </a:r>
            <a:endParaRPr lang="en-IN" sz="3200" dirty="0">
              <a:latin typeface="Book Antiqua" panose="02040602050305030304" pitchFamily="18" charset="0"/>
            </a:endParaRPr>
          </a:p>
        </p:txBody>
      </p:sp>
      <p:pic>
        <p:nvPicPr>
          <p:cNvPr id="6" name="Picture 5">
            <a:extLst>
              <a:ext uri="{FF2B5EF4-FFF2-40B4-BE49-F238E27FC236}">
                <a16:creationId xmlns:a16="http://schemas.microsoft.com/office/drawing/2014/main" id="{A7BEB469-DA9D-3BDC-D1F4-41081C9B4605}"/>
              </a:ext>
            </a:extLst>
          </p:cNvPr>
          <p:cNvPicPr>
            <a:picLocks noChangeAspect="1"/>
          </p:cNvPicPr>
          <p:nvPr/>
        </p:nvPicPr>
        <p:blipFill>
          <a:blip r:embed="rId2"/>
          <a:stretch>
            <a:fillRect/>
          </a:stretch>
        </p:blipFill>
        <p:spPr>
          <a:xfrm>
            <a:off x="577049" y="1269853"/>
            <a:ext cx="7972148" cy="4942732"/>
          </a:xfrm>
          <a:prstGeom prst="rect">
            <a:avLst/>
          </a:prstGeom>
        </p:spPr>
      </p:pic>
    </p:spTree>
    <p:extLst>
      <p:ext uri="{BB962C8B-B14F-4D97-AF65-F5344CB8AC3E}">
        <p14:creationId xmlns:p14="http://schemas.microsoft.com/office/powerpoint/2010/main" val="277671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6720B-85A5-69FF-90E7-C6FB19E99E58}"/>
              </a:ext>
            </a:extLst>
          </p:cNvPr>
          <p:cNvSpPr txBox="1"/>
          <p:nvPr/>
        </p:nvSpPr>
        <p:spPr>
          <a:xfrm>
            <a:off x="1717830" y="299167"/>
            <a:ext cx="4572000" cy="954107"/>
          </a:xfrm>
          <a:prstGeom prst="rect">
            <a:avLst/>
          </a:prstGeom>
          <a:noFill/>
        </p:spPr>
        <p:txBody>
          <a:bodyPr wrap="square">
            <a:spAutoFit/>
          </a:bodyPr>
          <a:lstStyle/>
          <a:p>
            <a:pPr algn="ctr"/>
            <a:r>
              <a:rPr lang="en-IN" sz="2800" b="1" i="0" dirty="0">
                <a:effectLst/>
                <a:latin typeface="Book Antiqua" panose="02040602050305030304" pitchFamily="18" charset="0"/>
              </a:rPr>
              <a:t>Improving the employee experience</a:t>
            </a:r>
            <a:endParaRPr lang="en-IN" sz="2800" dirty="0">
              <a:latin typeface="Book Antiqua" panose="02040602050305030304" pitchFamily="18" charset="0"/>
            </a:endParaRPr>
          </a:p>
        </p:txBody>
      </p:sp>
      <p:pic>
        <p:nvPicPr>
          <p:cNvPr id="4" name="Picture 3">
            <a:extLst>
              <a:ext uri="{FF2B5EF4-FFF2-40B4-BE49-F238E27FC236}">
                <a16:creationId xmlns:a16="http://schemas.microsoft.com/office/drawing/2014/main" id="{5EEDE170-EF92-5B84-01D4-4CBB83F13F38}"/>
              </a:ext>
            </a:extLst>
          </p:cNvPr>
          <p:cNvPicPr>
            <a:picLocks noChangeAspect="1"/>
          </p:cNvPicPr>
          <p:nvPr/>
        </p:nvPicPr>
        <p:blipFill>
          <a:blip r:embed="rId2"/>
          <a:stretch>
            <a:fillRect/>
          </a:stretch>
        </p:blipFill>
        <p:spPr>
          <a:xfrm>
            <a:off x="1717830" y="1173228"/>
            <a:ext cx="4712450" cy="4511544"/>
          </a:xfrm>
          <a:prstGeom prst="rect">
            <a:avLst/>
          </a:prstGeom>
        </p:spPr>
      </p:pic>
    </p:spTree>
    <p:extLst>
      <p:ext uri="{BB962C8B-B14F-4D97-AF65-F5344CB8AC3E}">
        <p14:creationId xmlns:p14="http://schemas.microsoft.com/office/powerpoint/2010/main" val="18223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0CF233-8854-827A-FF64-3B3252999222}"/>
              </a:ext>
            </a:extLst>
          </p:cNvPr>
          <p:cNvSpPr txBox="1"/>
          <p:nvPr/>
        </p:nvSpPr>
        <p:spPr>
          <a:xfrm>
            <a:off x="1708952" y="0"/>
            <a:ext cx="4572000" cy="1015663"/>
          </a:xfrm>
          <a:prstGeom prst="rect">
            <a:avLst/>
          </a:prstGeom>
          <a:noFill/>
        </p:spPr>
        <p:txBody>
          <a:bodyPr wrap="square">
            <a:spAutoFit/>
          </a:bodyPr>
          <a:lstStyle/>
          <a:p>
            <a:pPr algn="ctr"/>
            <a:r>
              <a:rPr lang="en-US" sz="3000" b="1" i="0" dirty="0">
                <a:effectLst/>
                <a:latin typeface="Book Antiqua" panose="02040602050305030304" pitchFamily="18" charset="0"/>
              </a:rPr>
              <a:t>Developing new products and services</a:t>
            </a:r>
            <a:endParaRPr lang="en-IN" sz="3000" dirty="0">
              <a:latin typeface="Book Antiqua" panose="02040602050305030304" pitchFamily="18" charset="0"/>
            </a:endParaRPr>
          </a:p>
        </p:txBody>
      </p:sp>
      <p:pic>
        <p:nvPicPr>
          <p:cNvPr id="3074" name="Picture 2" descr="Corporate Deep Cleaning Services">
            <a:extLst>
              <a:ext uri="{FF2B5EF4-FFF2-40B4-BE49-F238E27FC236}">
                <a16:creationId xmlns:a16="http://schemas.microsoft.com/office/drawing/2014/main" id="{9B6834F0-5DEB-2191-BBAF-8993F422A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429" y="1015663"/>
            <a:ext cx="6825480" cy="449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C68FB6-BE9F-CF48-45F3-44BBF36B85EA}"/>
              </a:ext>
            </a:extLst>
          </p:cNvPr>
          <p:cNvSpPr txBox="1"/>
          <p:nvPr/>
        </p:nvSpPr>
        <p:spPr>
          <a:xfrm>
            <a:off x="2286000" y="254778"/>
            <a:ext cx="4572000" cy="1077218"/>
          </a:xfrm>
          <a:prstGeom prst="rect">
            <a:avLst/>
          </a:prstGeom>
          <a:noFill/>
        </p:spPr>
        <p:txBody>
          <a:bodyPr wrap="square">
            <a:spAutoFit/>
          </a:bodyPr>
          <a:lstStyle/>
          <a:p>
            <a:pPr algn="ctr"/>
            <a:r>
              <a:rPr lang="en-IN" sz="3200" b="1" i="0" dirty="0">
                <a:effectLst/>
                <a:latin typeface="Book Antiqua" panose="02040602050305030304" pitchFamily="18" charset="0"/>
              </a:rPr>
              <a:t>Streamlining business processes</a:t>
            </a:r>
            <a:endParaRPr lang="en-IN" sz="3200" dirty="0">
              <a:latin typeface="Book Antiqua" panose="02040602050305030304" pitchFamily="18" charset="0"/>
            </a:endParaRPr>
          </a:p>
        </p:txBody>
      </p:sp>
      <p:pic>
        <p:nvPicPr>
          <p:cNvPr id="5122" name="Picture 2" descr="Personal Loan Application Form Online - Yourloanadvisors">
            <a:extLst>
              <a:ext uri="{FF2B5EF4-FFF2-40B4-BE49-F238E27FC236}">
                <a16:creationId xmlns:a16="http://schemas.microsoft.com/office/drawing/2014/main" id="{DFD838A8-6C78-8936-C3B4-86FD34CF1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33" y="1272071"/>
            <a:ext cx="7688062" cy="431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9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256DF4-2354-D2F2-EC49-F2A1E33D172B}"/>
              </a:ext>
            </a:extLst>
          </p:cNvPr>
          <p:cNvSpPr txBox="1"/>
          <p:nvPr/>
        </p:nvSpPr>
        <p:spPr>
          <a:xfrm>
            <a:off x="466078" y="400365"/>
            <a:ext cx="7559336" cy="1077218"/>
          </a:xfrm>
          <a:prstGeom prst="rect">
            <a:avLst/>
          </a:prstGeom>
          <a:noFill/>
        </p:spPr>
        <p:txBody>
          <a:bodyPr wrap="square">
            <a:spAutoFit/>
          </a:bodyPr>
          <a:lstStyle/>
          <a:p>
            <a:pPr algn="l" fontAlgn="auto"/>
            <a:r>
              <a:rPr lang="en-US" sz="3200" b="1" i="0" dirty="0">
                <a:effectLst/>
                <a:latin typeface="Book Antiqua" panose="02040602050305030304" pitchFamily="18" charset="0"/>
              </a:rPr>
              <a:t>Benefits of Using Design Thinking in Business Processes</a:t>
            </a:r>
          </a:p>
        </p:txBody>
      </p:sp>
      <p:pic>
        <p:nvPicPr>
          <p:cNvPr id="6146" name="Picture 2" descr="Customer Satisfaction - Overview, Methods, Score">
            <a:extLst>
              <a:ext uri="{FF2B5EF4-FFF2-40B4-BE49-F238E27FC236}">
                <a16:creationId xmlns:a16="http://schemas.microsoft.com/office/drawing/2014/main" id="{B0F9A52F-7327-A24A-6D95-29A2DEC4E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78" y="1521230"/>
            <a:ext cx="3915216" cy="3059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CDA6C6-E69A-A029-B561-32C0D937930C}"/>
              </a:ext>
            </a:extLst>
          </p:cNvPr>
          <p:cNvPicPr>
            <a:picLocks noChangeAspect="1"/>
          </p:cNvPicPr>
          <p:nvPr/>
        </p:nvPicPr>
        <p:blipFill>
          <a:blip r:embed="rId3"/>
          <a:stretch>
            <a:fillRect/>
          </a:stretch>
        </p:blipFill>
        <p:spPr>
          <a:xfrm>
            <a:off x="4572000" y="1619626"/>
            <a:ext cx="4234592" cy="2961252"/>
          </a:xfrm>
          <a:prstGeom prst="rect">
            <a:avLst/>
          </a:prstGeom>
        </p:spPr>
      </p:pic>
    </p:spTree>
    <p:extLst>
      <p:ext uri="{BB962C8B-B14F-4D97-AF65-F5344CB8AC3E}">
        <p14:creationId xmlns:p14="http://schemas.microsoft.com/office/powerpoint/2010/main" val="224850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to Create a More Collaborative Workspace | Nutcache">
            <a:extLst>
              <a:ext uri="{FF2B5EF4-FFF2-40B4-BE49-F238E27FC236}">
                <a16:creationId xmlns:a16="http://schemas.microsoft.com/office/drawing/2014/main" id="{07A88D70-4032-4074-F5A2-2F26D8E2D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41" y="345488"/>
            <a:ext cx="4350058" cy="29000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7794C6-C95C-4FCE-5510-5FF8E6EB9ABA}"/>
              </a:ext>
            </a:extLst>
          </p:cNvPr>
          <p:cNvSpPr txBox="1"/>
          <p:nvPr/>
        </p:nvSpPr>
        <p:spPr>
          <a:xfrm>
            <a:off x="399495" y="3167390"/>
            <a:ext cx="4240263" cy="584775"/>
          </a:xfrm>
          <a:prstGeom prst="rect">
            <a:avLst/>
          </a:prstGeom>
          <a:noFill/>
        </p:spPr>
        <p:txBody>
          <a:bodyPr wrap="none" rtlCol="0">
            <a:spAutoFit/>
          </a:bodyPr>
          <a:lstStyle/>
          <a:p>
            <a:r>
              <a:rPr lang="en-US" sz="3200" b="1" dirty="0">
                <a:solidFill>
                  <a:srgbClr val="C00000"/>
                </a:solidFill>
              </a:rPr>
              <a:t>Enhanced Collaboration</a:t>
            </a:r>
            <a:endParaRPr lang="en-IN" sz="3200" b="1" dirty="0">
              <a:solidFill>
                <a:srgbClr val="C00000"/>
              </a:solidFill>
            </a:endParaRPr>
          </a:p>
        </p:txBody>
      </p:sp>
      <p:pic>
        <p:nvPicPr>
          <p:cNvPr id="3" name="Picture 2">
            <a:extLst>
              <a:ext uri="{FF2B5EF4-FFF2-40B4-BE49-F238E27FC236}">
                <a16:creationId xmlns:a16="http://schemas.microsoft.com/office/drawing/2014/main" id="{71F99E89-DEBE-A531-3EE2-6A494B1E96DC}"/>
              </a:ext>
            </a:extLst>
          </p:cNvPr>
          <p:cNvPicPr>
            <a:picLocks noChangeAspect="1"/>
          </p:cNvPicPr>
          <p:nvPr/>
        </p:nvPicPr>
        <p:blipFill>
          <a:blip r:embed="rId3"/>
          <a:stretch>
            <a:fillRect/>
          </a:stretch>
        </p:blipFill>
        <p:spPr>
          <a:xfrm>
            <a:off x="4978195" y="345488"/>
            <a:ext cx="4171107" cy="2821902"/>
          </a:xfrm>
          <a:prstGeom prst="rect">
            <a:avLst/>
          </a:prstGeom>
        </p:spPr>
      </p:pic>
      <p:pic>
        <p:nvPicPr>
          <p:cNvPr id="7172" name="Picture 4" descr="Reduce Time to Market: [9 Ways] to Speed Up Product Development in 2023">
            <a:extLst>
              <a:ext uri="{FF2B5EF4-FFF2-40B4-BE49-F238E27FC236}">
                <a16:creationId xmlns:a16="http://schemas.microsoft.com/office/drawing/2014/main" id="{6703CDB0-3B1C-02F8-23A4-DA746C4E4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272" y="3245527"/>
            <a:ext cx="4083728" cy="262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randombar(horizontal)">
                                      <p:cBhvr>
                                        <p:cTn id="2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9A284A-E0BB-B400-6863-D2345875C976}"/>
              </a:ext>
            </a:extLst>
          </p:cNvPr>
          <p:cNvSpPr txBox="1"/>
          <p:nvPr/>
        </p:nvSpPr>
        <p:spPr>
          <a:xfrm>
            <a:off x="1067539" y="146390"/>
            <a:ext cx="7008921" cy="1015663"/>
          </a:xfrm>
          <a:prstGeom prst="rect">
            <a:avLst/>
          </a:prstGeom>
          <a:noFill/>
        </p:spPr>
        <p:txBody>
          <a:bodyPr wrap="square">
            <a:spAutoFit/>
          </a:bodyPr>
          <a:lstStyle/>
          <a:p>
            <a:pPr algn="ctr" fontAlgn="auto"/>
            <a:r>
              <a:rPr lang="en-US" sz="3000" b="1" i="0" dirty="0">
                <a:solidFill>
                  <a:schemeClr val="accent3">
                    <a:lumMod val="50000"/>
                  </a:schemeClr>
                </a:solidFill>
                <a:effectLst/>
                <a:latin typeface="Book Antiqua" panose="02040602050305030304" pitchFamily="18" charset="0"/>
              </a:rPr>
              <a:t>Examples of Successful Design Thinking in Business Processes</a:t>
            </a:r>
          </a:p>
        </p:txBody>
      </p:sp>
      <p:sp>
        <p:nvSpPr>
          <p:cNvPr id="5" name="TextBox 4">
            <a:extLst>
              <a:ext uri="{FF2B5EF4-FFF2-40B4-BE49-F238E27FC236}">
                <a16:creationId xmlns:a16="http://schemas.microsoft.com/office/drawing/2014/main" id="{194EAEF3-B291-CD6F-73F5-A1AD60C52368}"/>
              </a:ext>
            </a:extLst>
          </p:cNvPr>
          <p:cNvSpPr txBox="1"/>
          <p:nvPr/>
        </p:nvSpPr>
        <p:spPr>
          <a:xfrm>
            <a:off x="972105" y="1162053"/>
            <a:ext cx="8056486" cy="4401205"/>
          </a:xfrm>
          <a:prstGeom prst="rect">
            <a:avLst/>
          </a:prstGeom>
          <a:noFill/>
        </p:spPr>
        <p:txBody>
          <a:bodyPr wrap="square">
            <a:spAutoFit/>
          </a:bodyPr>
          <a:lstStyle/>
          <a:p>
            <a:pPr marL="457200" indent="-457200" algn="just">
              <a:buFont typeface="Wingdings" panose="05000000000000000000" pitchFamily="2" charset="2"/>
              <a:buChar char="q"/>
            </a:pPr>
            <a:r>
              <a:rPr lang="en-US" sz="2800" b="0" i="0" dirty="0">
                <a:effectLst/>
                <a:latin typeface="Book Antiqua" panose="02040602050305030304" pitchFamily="18" charset="0"/>
              </a:rPr>
              <a:t>Healthcare: Kaiser Permanente, a healthcare provider, used design thinking to improve the patient experience in their emergency department. </a:t>
            </a:r>
          </a:p>
          <a:p>
            <a:pPr marL="457200" indent="-457200" algn="just">
              <a:buFont typeface="Wingdings" panose="05000000000000000000" pitchFamily="2" charset="2"/>
              <a:buChar char="q"/>
            </a:pPr>
            <a:r>
              <a:rPr lang="en-US" sz="2800" b="0" i="0" dirty="0">
                <a:effectLst/>
                <a:latin typeface="Book Antiqua" panose="02040602050305030304" pitchFamily="18" charset="0"/>
              </a:rPr>
              <a:t>Education: The D School at Stanford University used design thinking to redesign the college application process. </a:t>
            </a:r>
            <a:endParaRPr lang="en-US" sz="2800" dirty="0">
              <a:latin typeface="Book Antiqua" panose="02040602050305030304" pitchFamily="18" charset="0"/>
            </a:endParaRPr>
          </a:p>
          <a:p>
            <a:pPr marL="457200" indent="-457200" algn="just">
              <a:buFont typeface="Wingdings" panose="05000000000000000000" pitchFamily="2" charset="2"/>
              <a:buChar char="q"/>
            </a:pPr>
            <a:r>
              <a:rPr lang="en-US" sz="2800" b="0" i="0" dirty="0">
                <a:effectLst/>
                <a:latin typeface="Book Antiqua" panose="02040602050305030304" pitchFamily="18" charset="0"/>
              </a:rPr>
              <a:t>Technology: Intuit, a software company, used design thinking to develop a new product for small businesses. </a:t>
            </a:r>
            <a:endParaRPr lang="en-IN" sz="2800" dirty="0">
              <a:latin typeface="Book Antiqua" panose="02040602050305030304" pitchFamily="18" charset="0"/>
            </a:endParaRPr>
          </a:p>
        </p:txBody>
      </p:sp>
    </p:spTree>
    <p:extLst>
      <p:ext uri="{BB962C8B-B14F-4D97-AF65-F5344CB8AC3E}">
        <p14:creationId xmlns:p14="http://schemas.microsoft.com/office/powerpoint/2010/main" val="19405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BE67A-838F-BE9B-B39F-CF66A6DE4CB4}"/>
              </a:ext>
            </a:extLst>
          </p:cNvPr>
          <p:cNvPicPr>
            <a:picLocks noChangeAspect="1"/>
          </p:cNvPicPr>
          <p:nvPr/>
        </p:nvPicPr>
        <p:blipFill>
          <a:blip r:embed="rId2"/>
          <a:stretch>
            <a:fillRect/>
          </a:stretch>
        </p:blipFill>
        <p:spPr>
          <a:xfrm>
            <a:off x="716855" y="336632"/>
            <a:ext cx="7237538" cy="3279111"/>
          </a:xfrm>
          <a:prstGeom prst="rect">
            <a:avLst/>
          </a:prstGeom>
        </p:spPr>
      </p:pic>
      <p:sp>
        <p:nvSpPr>
          <p:cNvPr id="4" name="TextBox 3">
            <a:extLst>
              <a:ext uri="{FF2B5EF4-FFF2-40B4-BE49-F238E27FC236}">
                <a16:creationId xmlns:a16="http://schemas.microsoft.com/office/drawing/2014/main" id="{CC50D834-341E-4E25-E0F3-65D75A3E045B}"/>
              </a:ext>
            </a:extLst>
          </p:cNvPr>
          <p:cNvSpPr txBox="1"/>
          <p:nvPr/>
        </p:nvSpPr>
        <p:spPr>
          <a:xfrm>
            <a:off x="253012" y="3981609"/>
            <a:ext cx="8305061" cy="1477328"/>
          </a:xfrm>
          <a:prstGeom prst="rect">
            <a:avLst/>
          </a:prstGeom>
          <a:noFill/>
        </p:spPr>
        <p:txBody>
          <a:bodyPr wrap="square">
            <a:spAutoFit/>
          </a:bodyPr>
          <a:lstStyle/>
          <a:p>
            <a:pPr algn="ctr"/>
            <a:r>
              <a:rPr lang="en-US" sz="3000" b="0" i="0" dirty="0">
                <a:solidFill>
                  <a:srgbClr val="000000"/>
                </a:solidFill>
                <a:effectLst/>
                <a:latin typeface="Book Antiqua" panose="02040602050305030304" pitchFamily="18" charset="0"/>
              </a:rPr>
              <a:t>Fast, responsive, efficient, </a:t>
            </a:r>
            <a:r>
              <a:rPr lang="en-US" sz="3000" b="0" i="0" u="none" strike="noStrike" dirty="0">
                <a:solidFill>
                  <a:srgbClr val="4326C4"/>
                </a:solidFill>
                <a:effectLst/>
                <a:latin typeface="Book Antiqua" panose="02040602050305030304" pitchFamily="18" charset="0"/>
              </a:rPr>
              <a:t>cross-functional</a:t>
            </a:r>
            <a:r>
              <a:rPr lang="en-US" sz="3000" b="0" i="0" dirty="0">
                <a:solidFill>
                  <a:srgbClr val="000000"/>
                </a:solidFill>
                <a:effectLst/>
                <a:latin typeface="Book Antiqua" panose="02040602050305030304" pitchFamily="18" charset="0"/>
              </a:rPr>
              <a:t> – these are all characteristics of an agile working environment.</a:t>
            </a:r>
            <a:endParaRPr lang="en-IN" sz="3000" dirty="0">
              <a:latin typeface="Book Antiqua" panose="02040602050305030304" pitchFamily="18" charset="0"/>
            </a:endParaRPr>
          </a:p>
        </p:txBody>
      </p:sp>
    </p:spTree>
    <p:extLst>
      <p:ext uri="{BB962C8B-B14F-4D97-AF65-F5344CB8AC3E}">
        <p14:creationId xmlns:p14="http://schemas.microsoft.com/office/powerpoint/2010/main" val="37095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gile collaboration - Workplace from Meta">
            <a:extLst>
              <a:ext uri="{FF2B5EF4-FFF2-40B4-BE49-F238E27FC236}">
                <a16:creationId xmlns:a16="http://schemas.microsoft.com/office/drawing/2014/main" id="{0779E6AD-EA4F-2E0A-1AF8-67100852C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28" y="171253"/>
            <a:ext cx="6951217" cy="3941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7B18ED-F684-0E8A-96A2-5D1E7F7DC82C}"/>
              </a:ext>
            </a:extLst>
          </p:cNvPr>
          <p:cNvSpPr txBox="1"/>
          <p:nvPr/>
        </p:nvSpPr>
        <p:spPr>
          <a:xfrm>
            <a:off x="426128" y="4239060"/>
            <a:ext cx="8380521" cy="1015663"/>
          </a:xfrm>
          <a:prstGeom prst="rect">
            <a:avLst/>
          </a:prstGeom>
          <a:noFill/>
        </p:spPr>
        <p:txBody>
          <a:bodyPr wrap="square">
            <a:spAutoFit/>
          </a:bodyPr>
          <a:lstStyle/>
          <a:p>
            <a:pPr algn="ctr"/>
            <a:r>
              <a:rPr lang="en-US" sz="3000" b="0" i="0" dirty="0">
                <a:solidFill>
                  <a:srgbClr val="000000"/>
                </a:solidFill>
                <a:effectLst/>
                <a:latin typeface="Book Antiqua" panose="02040602050305030304" pitchFamily="18" charset="0"/>
              </a:rPr>
              <a:t>Agile method is particularly suited to today's world of remote and hybrid working.</a:t>
            </a:r>
          </a:p>
        </p:txBody>
      </p:sp>
    </p:spTree>
    <p:extLst>
      <p:ext uri="{BB962C8B-B14F-4D97-AF65-F5344CB8AC3E}">
        <p14:creationId xmlns:p14="http://schemas.microsoft.com/office/powerpoint/2010/main" val="41180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1532623" y="10"/>
            <a:ext cx="6817795" cy="6857990"/>
          </a:xfrm>
          <a:prstGeom prst="rect">
            <a:avLst/>
          </a:prstGeom>
        </p:spPr>
      </p:pic>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5465270" y="3246268"/>
            <a:ext cx="3678730" cy="970450"/>
          </a:xfrm>
        </p:spPr>
        <p:txBody>
          <a:bodyPr anchor="b">
            <a:normAutofit fontScale="90000"/>
          </a:bodyPr>
          <a:lstStyle/>
          <a:p>
            <a:r>
              <a:rPr lang="en-US" sz="4000" dirty="0"/>
              <a:t>Shared Models in Team based Design	</a:t>
            </a:r>
          </a:p>
        </p:txBody>
      </p:sp>
    </p:spTree>
    <p:extLst>
      <p:ext uri="{BB962C8B-B14F-4D97-AF65-F5344CB8AC3E}">
        <p14:creationId xmlns:p14="http://schemas.microsoft.com/office/powerpoint/2010/main" val="412836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6805D7-786C-89B3-F2DF-554CD0F777D7}"/>
              </a:ext>
            </a:extLst>
          </p:cNvPr>
          <p:cNvSpPr txBox="1"/>
          <p:nvPr/>
        </p:nvSpPr>
        <p:spPr>
          <a:xfrm>
            <a:off x="519343" y="418003"/>
            <a:ext cx="8447104" cy="5262979"/>
          </a:xfrm>
          <a:prstGeom prst="rect">
            <a:avLst/>
          </a:prstGeom>
          <a:noFill/>
        </p:spPr>
        <p:txBody>
          <a:bodyPr wrap="square">
            <a:spAutoFit/>
          </a:bodyPr>
          <a:lstStyle/>
          <a:p>
            <a:pPr algn="just"/>
            <a:r>
              <a:rPr lang="en-US" sz="2800" b="1" i="0" dirty="0">
                <a:solidFill>
                  <a:srgbClr val="000000"/>
                </a:solidFill>
                <a:effectLst/>
                <a:latin typeface="Book Antiqua" panose="02040602050305030304" pitchFamily="18" charset="0"/>
              </a:rPr>
              <a:t>Ivy Lee method</a:t>
            </a:r>
          </a:p>
          <a:p>
            <a:pPr algn="just"/>
            <a:r>
              <a:rPr lang="en-US" sz="2800" b="0" i="0" dirty="0">
                <a:effectLst/>
                <a:latin typeface="Book Antiqua" panose="02040602050305030304" pitchFamily="18" charset="0"/>
              </a:rPr>
              <a:t>The Ivy Lee method is a </a:t>
            </a:r>
            <a:r>
              <a:rPr lang="en-US" sz="2800" b="0" i="0" u="none" strike="noStrike" dirty="0">
                <a:effectLst/>
                <a:latin typeface="Book Antiqua" panose="02040602050305030304" pitchFamily="18" charset="0"/>
              </a:rPr>
              <a:t>time management technique</a:t>
            </a:r>
            <a:r>
              <a:rPr lang="en-US" sz="2800" b="0" i="0" dirty="0">
                <a:effectLst/>
                <a:latin typeface="Book Antiqua" panose="02040602050305030304" pitchFamily="18" charset="0"/>
              </a:rPr>
              <a:t> that informs some agile methods. The 5-step prioritization strategy works like this:</a:t>
            </a:r>
          </a:p>
          <a:p>
            <a:pPr algn="just">
              <a:buFont typeface="Arial" panose="020B0604020202020204" pitchFamily="34" charset="0"/>
              <a:buChar char="•"/>
            </a:pPr>
            <a:r>
              <a:rPr lang="en-US" sz="2800" b="1" i="0" dirty="0">
                <a:effectLst/>
                <a:latin typeface="Book Antiqua" panose="02040602050305030304" pitchFamily="18" charset="0"/>
              </a:rPr>
              <a:t>Step 1</a:t>
            </a:r>
            <a:r>
              <a:rPr lang="en-US" sz="2800" b="0" i="0" dirty="0">
                <a:effectLst/>
                <a:latin typeface="Book Antiqua" panose="02040602050305030304" pitchFamily="18" charset="0"/>
              </a:rPr>
              <a:t> – List six tasks that are most important to get done the next day, or by the end of the day</a:t>
            </a:r>
          </a:p>
          <a:p>
            <a:pPr algn="just">
              <a:buFont typeface="Arial" panose="020B0604020202020204" pitchFamily="34" charset="0"/>
              <a:buChar char="•"/>
            </a:pPr>
            <a:r>
              <a:rPr lang="en-US" sz="2800" b="1" i="0" dirty="0">
                <a:effectLst/>
                <a:latin typeface="Book Antiqua" panose="02040602050305030304" pitchFamily="18" charset="0"/>
              </a:rPr>
              <a:t>Step 2</a:t>
            </a:r>
            <a:r>
              <a:rPr lang="en-US" sz="2800" b="0" i="0" dirty="0">
                <a:effectLst/>
                <a:latin typeface="Book Antiqua" panose="02040602050305030304" pitchFamily="18" charset="0"/>
              </a:rPr>
              <a:t> – Number your tasks in order of importance</a:t>
            </a:r>
          </a:p>
          <a:p>
            <a:pPr algn="just">
              <a:buFont typeface="Arial" panose="020B0604020202020204" pitchFamily="34" charset="0"/>
              <a:buChar char="•"/>
            </a:pPr>
            <a:r>
              <a:rPr lang="en-US" sz="2800" b="1" i="0" dirty="0">
                <a:effectLst/>
                <a:latin typeface="Book Antiqua" panose="02040602050305030304" pitchFamily="18" charset="0"/>
              </a:rPr>
              <a:t>Step 3</a:t>
            </a:r>
            <a:r>
              <a:rPr lang="en-US" sz="2800" b="0" i="0" dirty="0">
                <a:effectLst/>
                <a:latin typeface="Book Antiqua" panose="02040602050305030304" pitchFamily="18" charset="0"/>
              </a:rPr>
              <a:t> – Begin your workday with the first item on the list. Work on it until you're completely finished</a:t>
            </a:r>
          </a:p>
          <a:p>
            <a:pPr algn="just">
              <a:buFont typeface="Arial" panose="020B0604020202020204" pitchFamily="34" charset="0"/>
              <a:buChar char="•"/>
            </a:pPr>
            <a:r>
              <a:rPr lang="en-US" sz="2800" b="1" i="0" dirty="0">
                <a:effectLst/>
                <a:latin typeface="Book Antiqua" panose="02040602050305030304" pitchFamily="18" charset="0"/>
              </a:rPr>
              <a:t>Step 4</a:t>
            </a:r>
            <a:r>
              <a:rPr lang="en-US" sz="2800" b="0" i="0" dirty="0">
                <a:effectLst/>
                <a:latin typeface="Book Antiqua" panose="02040602050305030304" pitchFamily="18" charset="0"/>
              </a:rPr>
              <a:t> – Mark each item as completed once you've finished it</a:t>
            </a:r>
          </a:p>
          <a:p>
            <a:pPr algn="just">
              <a:buFont typeface="Arial" panose="020B0604020202020204" pitchFamily="34" charset="0"/>
              <a:buChar char="•"/>
            </a:pPr>
            <a:r>
              <a:rPr lang="en-US" sz="2800" b="1" i="0" dirty="0">
                <a:effectLst/>
                <a:latin typeface="Book Antiqua" panose="02040602050305030304" pitchFamily="18" charset="0"/>
              </a:rPr>
              <a:t>Step 5</a:t>
            </a:r>
            <a:r>
              <a:rPr lang="en-US" sz="2800" b="0" i="0" dirty="0">
                <a:effectLst/>
                <a:latin typeface="Book Antiqua" panose="02040602050305030304" pitchFamily="18" charset="0"/>
              </a:rPr>
              <a:t> – Repeat the process again for the next day</a:t>
            </a:r>
          </a:p>
        </p:txBody>
      </p:sp>
    </p:spTree>
    <p:extLst>
      <p:ext uri="{BB962C8B-B14F-4D97-AF65-F5344CB8AC3E}">
        <p14:creationId xmlns:p14="http://schemas.microsoft.com/office/powerpoint/2010/main" val="26131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F06C4-3A99-A493-7AD7-F516B1A9B52A}"/>
              </a:ext>
            </a:extLst>
          </p:cNvPr>
          <p:cNvPicPr>
            <a:picLocks noChangeAspect="1"/>
          </p:cNvPicPr>
          <p:nvPr/>
        </p:nvPicPr>
        <p:blipFill>
          <a:blip r:embed="rId2"/>
          <a:stretch>
            <a:fillRect/>
          </a:stretch>
        </p:blipFill>
        <p:spPr>
          <a:xfrm>
            <a:off x="225886" y="248575"/>
            <a:ext cx="8838213" cy="4971495"/>
          </a:xfrm>
          <a:prstGeom prst="rect">
            <a:avLst/>
          </a:prstGeom>
        </p:spPr>
      </p:pic>
    </p:spTree>
    <p:extLst>
      <p:ext uri="{BB962C8B-B14F-4D97-AF65-F5344CB8AC3E}">
        <p14:creationId xmlns:p14="http://schemas.microsoft.com/office/powerpoint/2010/main" val="353879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1C5B2-8D89-A12A-AD5B-DEDE851457C4}"/>
              </a:ext>
            </a:extLst>
          </p:cNvPr>
          <p:cNvPicPr>
            <a:picLocks noChangeAspect="1"/>
          </p:cNvPicPr>
          <p:nvPr/>
        </p:nvPicPr>
        <p:blipFill>
          <a:blip r:embed="rId2"/>
          <a:stretch>
            <a:fillRect/>
          </a:stretch>
        </p:blipFill>
        <p:spPr>
          <a:xfrm>
            <a:off x="337706" y="514906"/>
            <a:ext cx="8806294" cy="5113537"/>
          </a:xfrm>
          <a:prstGeom prst="rect">
            <a:avLst/>
          </a:prstGeom>
        </p:spPr>
      </p:pic>
    </p:spTree>
    <p:extLst>
      <p:ext uri="{BB962C8B-B14F-4D97-AF65-F5344CB8AC3E}">
        <p14:creationId xmlns:p14="http://schemas.microsoft.com/office/powerpoint/2010/main" val="1108756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E4286-382B-1B0B-4435-AF346F7EB361}"/>
              </a:ext>
            </a:extLst>
          </p:cNvPr>
          <p:cNvPicPr>
            <a:picLocks noChangeAspect="1"/>
          </p:cNvPicPr>
          <p:nvPr/>
        </p:nvPicPr>
        <p:blipFill>
          <a:blip r:embed="rId2"/>
          <a:stretch>
            <a:fillRect/>
          </a:stretch>
        </p:blipFill>
        <p:spPr>
          <a:xfrm>
            <a:off x="232797" y="186432"/>
            <a:ext cx="8678406" cy="5610687"/>
          </a:xfrm>
          <a:prstGeom prst="rect">
            <a:avLst/>
          </a:prstGeom>
        </p:spPr>
      </p:pic>
    </p:spTree>
    <p:extLst>
      <p:ext uri="{BB962C8B-B14F-4D97-AF65-F5344CB8AC3E}">
        <p14:creationId xmlns:p14="http://schemas.microsoft.com/office/powerpoint/2010/main" val="4074513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C461B3-59CC-2F5B-3A53-3888932BF610}"/>
              </a:ext>
            </a:extLst>
          </p:cNvPr>
          <p:cNvPicPr>
            <a:picLocks noChangeAspect="1"/>
          </p:cNvPicPr>
          <p:nvPr/>
        </p:nvPicPr>
        <p:blipFill>
          <a:blip r:embed="rId2"/>
          <a:stretch>
            <a:fillRect/>
          </a:stretch>
        </p:blipFill>
        <p:spPr>
          <a:xfrm>
            <a:off x="1005839" y="1114425"/>
            <a:ext cx="2918461" cy="1628775"/>
          </a:xfrm>
          <a:prstGeom prst="rect">
            <a:avLst/>
          </a:prstGeom>
        </p:spPr>
      </p:pic>
      <p:pic>
        <p:nvPicPr>
          <p:cNvPr id="5" name="Picture 4">
            <a:extLst>
              <a:ext uri="{FF2B5EF4-FFF2-40B4-BE49-F238E27FC236}">
                <a16:creationId xmlns:a16="http://schemas.microsoft.com/office/drawing/2014/main" id="{8C78F27B-F4A4-025C-C748-C65DB738B29D}"/>
              </a:ext>
            </a:extLst>
          </p:cNvPr>
          <p:cNvPicPr>
            <a:picLocks noChangeAspect="1"/>
          </p:cNvPicPr>
          <p:nvPr/>
        </p:nvPicPr>
        <p:blipFill>
          <a:blip r:embed="rId3"/>
          <a:stretch>
            <a:fillRect/>
          </a:stretch>
        </p:blipFill>
        <p:spPr>
          <a:xfrm>
            <a:off x="4429125" y="1272540"/>
            <a:ext cx="1428750" cy="1143000"/>
          </a:xfrm>
          <a:prstGeom prst="rect">
            <a:avLst/>
          </a:prstGeom>
        </p:spPr>
      </p:pic>
      <p:pic>
        <p:nvPicPr>
          <p:cNvPr id="7" name="Picture 6">
            <a:extLst>
              <a:ext uri="{FF2B5EF4-FFF2-40B4-BE49-F238E27FC236}">
                <a16:creationId xmlns:a16="http://schemas.microsoft.com/office/drawing/2014/main" id="{97B6A433-2F64-EE2E-41F3-F5E9EF2C3D3A}"/>
              </a:ext>
            </a:extLst>
          </p:cNvPr>
          <p:cNvPicPr>
            <a:picLocks noChangeAspect="1"/>
          </p:cNvPicPr>
          <p:nvPr/>
        </p:nvPicPr>
        <p:blipFill>
          <a:blip r:embed="rId4"/>
          <a:stretch>
            <a:fillRect/>
          </a:stretch>
        </p:blipFill>
        <p:spPr>
          <a:xfrm>
            <a:off x="1034807" y="2415540"/>
            <a:ext cx="2932229" cy="1011555"/>
          </a:xfrm>
          <a:prstGeom prst="rect">
            <a:avLst/>
          </a:prstGeom>
        </p:spPr>
      </p:pic>
      <p:pic>
        <p:nvPicPr>
          <p:cNvPr id="9" name="Picture 8">
            <a:extLst>
              <a:ext uri="{FF2B5EF4-FFF2-40B4-BE49-F238E27FC236}">
                <a16:creationId xmlns:a16="http://schemas.microsoft.com/office/drawing/2014/main" id="{CB98E028-E83C-2973-4807-8CF8D62C4055}"/>
              </a:ext>
            </a:extLst>
          </p:cNvPr>
          <p:cNvPicPr>
            <a:picLocks noChangeAspect="1"/>
          </p:cNvPicPr>
          <p:nvPr/>
        </p:nvPicPr>
        <p:blipFill>
          <a:blip r:embed="rId5"/>
          <a:stretch>
            <a:fillRect/>
          </a:stretch>
        </p:blipFill>
        <p:spPr>
          <a:xfrm>
            <a:off x="963929" y="3659505"/>
            <a:ext cx="6113145" cy="1487581"/>
          </a:xfrm>
          <a:prstGeom prst="rect">
            <a:avLst/>
          </a:prstGeom>
        </p:spPr>
      </p:pic>
      <p:sp>
        <p:nvSpPr>
          <p:cNvPr id="10" name="TextBox 9">
            <a:extLst>
              <a:ext uri="{FF2B5EF4-FFF2-40B4-BE49-F238E27FC236}">
                <a16:creationId xmlns:a16="http://schemas.microsoft.com/office/drawing/2014/main" id="{1256F2F2-C77B-3C26-12FB-269364EBB4E2}"/>
              </a:ext>
            </a:extLst>
          </p:cNvPr>
          <p:cNvSpPr txBox="1"/>
          <p:nvPr/>
        </p:nvSpPr>
        <p:spPr>
          <a:xfrm>
            <a:off x="545098" y="95042"/>
            <a:ext cx="3911648" cy="830997"/>
          </a:xfrm>
          <a:prstGeom prst="rect">
            <a:avLst/>
          </a:prstGeom>
          <a:noFill/>
        </p:spPr>
        <p:txBody>
          <a:bodyPr wrap="none" rtlCol="0">
            <a:spAutoFit/>
          </a:bodyPr>
          <a:lstStyle/>
          <a:p>
            <a:r>
              <a:rPr lang="en-US" sz="4800" b="1" i="1" dirty="0">
                <a:solidFill>
                  <a:srgbClr val="FF0000"/>
                </a:solidFill>
                <a:latin typeface="Book Antiqua" panose="02040602050305030304" pitchFamily="18" charset="0"/>
              </a:rPr>
              <a:t>Are you Agile</a:t>
            </a:r>
            <a:endParaRPr lang="en-IN" sz="4800" b="1" i="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41844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7563C-B2DA-080E-0699-655BCC8B8989}"/>
              </a:ext>
            </a:extLst>
          </p:cNvPr>
          <p:cNvPicPr>
            <a:picLocks noChangeAspect="1"/>
          </p:cNvPicPr>
          <p:nvPr/>
        </p:nvPicPr>
        <p:blipFill>
          <a:blip r:embed="rId2"/>
          <a:stretch>
            <a:fillRect/>
          </a:stretch>
        </p:blipFill>
        <p:spPr>
          <a:xfrm>
            <a:off x="307658" y="566764"/>
            <a:ext cx="4264342" cy="2308684"/>
          </a:xfrm>
          <a:prstGeom prst="rect">
            <a:avLst/>
          </a:prstGeom>
        </p:spPr>
      </p:pic>
      <p:pic>
        <p:nvPicPr>
          <p:cNvPr id="7" name="Picture 6">
            <a:extLst>
              <a:ext uri="{FF2B5EF4-FFF2-40B4-BE49-F238E27FC236}">
                <a16:creationId xmlns:a16="http://schemas.microsoft.com/office/drawing/2014/main" id="{34D8D518-2DDD-4542-7D76-EF957C80630C}"/>
              </a:ext>
            </a:extLst>
          </p:cNvPr>
          <p:cNvPicPr>
            <a:picLocks noChangeAspect="1"/>
          </p:cNvPicPr>
          <p:nvPr/>
        </p:nvPicPr>
        <p:blipFill>
          <a:blip r:embed="rId3"/>
          <a:stretch>
            <a:fillRect/>
          </a:stretch>
        </p:blipFill>
        <p:spPr>
          <a:xfrm>
            <a:off x="4968240" y="813463"/>
            <a:ext cx="3658552" cy="2061985"/>
          </a:xfrm>
          <a:prstGeom prst="rect">
            <a:avLst/>
          </a:prstGeom>
        </p:spPr>
      </p:pic>
      <p:pic>
        <p:nvPicPr>
          <p:cNvPr id="9" name="Picture 8">
            <a:extLst>
              <a:ext uri="{FF2B5EF4-FFF2-40B4-BE49-F238E27FC236}">
                <a16:creationId xmlns:a16="http://schemas.microsoft.com/office/drawing/2014/main" id="{3D9D86FC-51F4-A665-A68D-FEFFBB9420EB}"/>
              </a:ext>
            </a:extLst>
          </p:cNvPr>
          <p:cNvPicPr>
            <a:picLocks noChangeAspect="1"/>
          </p:cNvPicPr>
          <p:nvPr/>
        </p:nvPicPr>
        <p:blipFill>
          <a:blip r:embed="rId4"/>
          <a:stretch>
            <a:fillRect/>
          </a:stretch>
        </p:blipFill>
        <p:spPr>
          <a:xfrm>
            <a:off x="102870" y="3048676"/>
            <a:ext cx="4149534" cy="1104312"/>
          </a:xfrm>
          <a:prstGeom prst="rect">
            <a:avLst/>
          </a:prstGeom>
        </p:spPr>
      </p:pic>
      <p:pic>
        <p:nvPicPr>
          <p:cNvPr id="11" name="Picture 10">
            <a:extLst>
              <a:ext uri="{FF2B5EF4-FFF2-40B4-BE49-F238E27FC236}">
                <a16:creationId xmlns:a16="http://schemas.microsoft.com/office/drawing/2014/main" id="{2C0F27A4-AAB1-BCDB-EF80-E1A65F750049}"/>
              </a:ext>
            </a:extLst>
          </p:cNvPr>
          <p:cNvPicPr>
            <a:picLocks noChangeAspect="1"/>
          </p:cNvPicPr>
          <p:nvPr/>
        </p:nvPicPr>
        <p:blipFill>
          <a:blip r:embed="rId5"/>
          <a:stretch>
            <a:fillRect/>
          </a:stretch>
        </p:blipFill>
        <p:spPr>
          <a:xfrm>
            <a:off x="4252404" y="3766984"/>
            <a:ext cx="4374388" cy="1638820"/>
          </a:xfrm>
          <a:prstGeom prst="rect">
            <a:avLst/>
          </a:prstGeom>
        </p:spPr>
      </p:pic>
    </p:spTree>
    <p:extLst>
      <p:ext uri="{BB962C8B-B14F-4D97-AF65-F5344CB8AC3E}">
        <p14:creationId xmlns:p14="http://schemas.microsoft.com/office/powerpoint/2010/main" val="329997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96E9F-DC22-067B-A9CC-5747FB7B04D1}"/>
              </a:ext>
            </a:extLst>
          </p:cNvPr>
          <p:cNvPicPr>
            <a:picLocks noChangeAspect="1"/>
          </p:cNvPicPr>
          <p:nvPr/>
        </p:nvPicPr>
        <p:blipFill>
          <a:blip r:embed="rId2"/>
          <a:stretch>
            <a:fillRect/>
          </a:stretch>
        </p:blipFill>
        <p:spPr>
          <a:xfrm>
            <a:off x="335279" y="-15870"/>
            <a:ext cx="4236721" cy="2796236"/>
          </a:xfrm>
          <a:prstGeom prst="rect">
            <a:avLst/>
          </a:prstGeom>
        </p:spPr>
      </p:pic>
      <p:pic>
        <p:nvPicPr>
          <p:cNvPr id="5" name="Picture 4">
            <a:extLst>
              <a:ext uri="{FF2B5EF4-FFF2-40B4-BE49-F238E27FC236}">
                <a16:creationId xmlns:a16="http://schemas.microsoft.com/office/drawing/2014/main" id="{78FB45E2-20C9-DA0B-D952-E31E4FD997DA}"/>
              </a:ext>
            </a:extLst>
          </p:cNvPr>
          <p:cNvPicPr>
            <a:picLocks noChangeAspect="1"/>
          </p:cNvPicPr>
          <p:nvPr/>
        </p:nvPicPr>
        <p:blipFill>
          <a:blip r:embed="rId3"/>
          <a:stretch>
            <a:fillRect/>
          </a:stretch>
        </p:blipFill>
        <p:spPr>
          <a:xfrm>
            <a:off x="5821680" y="345587"/>
            <a:ext cx="1649712" cy="2167890"/>
          </a:xfrm>
          <a:prstGeom prst="rect">
            <a:avLst/>
          </a:prstGeom>
        </p:spPr>
      </p:pic>
      <p:pic>
        <p:nvPicPr>
          <p:cNvPr id="7" name="Picture 6">
            <a:extLst>
              <a:ext uri="{FF2B5EF4-FFF2-40B4-BE49-F238E27FC236}">
                <a16:creationId xmlns:a16="http://schemas.microsoft.com/office/drawing/2014/main" id="{67ED6DDF-745E-6B8B-50DB-CB6333C26684}"/>
              </a:ext>
            </a:extLst>
          </p:cNvPr>
          <p:cNvPicPr>
            <a:picLocks noChangeAspect="1"/>
          </p:cNvPicPr>
          <p:nvPr/>
        </p:nvPicPr>
        <p:blipFill>
          <a:blip r:embed="rId4"/>
          <a:stretch>
            <a:fillRect/>
          </a:stretch>
        </p:blipFill>
        <p:spPr>
          <a:xfrm>
            <a:off x="446723" y="3429000"/>
            <a:ext cx="4236722" cy="1348152"/>
          </a:xfrm>
          <a:prstGeom prst="rect">
            <a:avLst/>
          </a:prstGeom>
        </p:spPr>
      </p:pic>
      <p:pic>
        <p:nvPicPr>
          <p:cNvPr id="9" name="Picture 8">
            <a:extLst>
              <a:ext uri="{FF2B5EF4-FFF2-40B4-BE49-F238E27FC236}">
                <a16:creationId xmlns:a16="http://schemas.microsoft.com/office/drawing/2014/main" id="{06F75980-F081-EA63-CC80-5318CD0EEF28}"/>
              </a:ext>
            </a:extLst>
          </p:cNvPr>
          <p:cNvPicPr>
            <a:picLocks noChangeAspect="1"/>
          </p:cNvPicPr>
          <p:nvPr/>
        </p:nvPicPr>
        <p:blipFill>
          <a:blip r:embed="rId5"/>
          <a:stretch>
            <a:fillRect/>
          </a:stretch>
        </p:blipFill>
        <p:spPr>
          <a:xfrm>
            <a:off x="5189878" y="2880360"/>
            <a:ext cx="3507399" cy="2167890"/>
          </a:xfrm>
          <a:prstGeom prst="rect">
            <a:avLst/>
          </a:prstGeom>
        </p:spPr>
      </p:pic>
    </p:spTree>
    <p:extLst>
      <p:ext uri="{BB962C8B-B14F-4D97-AF65-F5344CB8AC3E}">
        <p14:creationId xmlns:p14="http://schemas.microsoft.com/office/powerpoint/2010/main" val="409378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prototype_  Simple explanation! (720p)">
            <a:hlinkClick r:id="" action="ppaction://media"/>
            <a:extLst>
              <a:ext uri="{FF2B5EF4-FFF2-40B4-BE49-F238E27FC236}">
                <a16:creationId xmlns:a16="http://schemas.microsoft.com/office/drawing/2014/main" id="{747B6AD5-A403-6097-9A9E-56630E7AED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7654"/>
            <a:ext cx="9144000" cy="5903096"/>
          </a:xfrm>
          <a:prstGeom prst="rect">
            <a:avLst/>
          </a:prstGeom>
        </p:spPr>
      </p:pic>
    </p:spTree>
    <p:extLst>
      <p:ext uri="{BB962C8B-B14F-4D97-AF65-F5344CB8AC3E}">
        <p14:creationId xmlns:p14="http://schemas.microsoft.com/office/powerpoint/2010/main" val="16429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024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sign Thinking Case Study - Storyboard (1080p)">
            <a:hlinkClick r:id="" action="ppaction://media"/>
            <a:extLst>
              <a:ext uri="{FF2B5EF4-FFF2-40B4-BE49-F238E27FC236}">
                <a16:creationId xmlns:a16="http://schemas.microsoft.com/office/drawing/2014/main" id="{675746A2-3828-31DE-4FEA-8E15D39543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78" y="62143"/>
            <a:ext cx="9144000" cy="6365289"/>
          </a:xfrm>
          <a:prstGeom prst="rect">
            <a:avLst/>
          </a:prstGeom>
        </p:spPr>
      </p:pic>
    </p:spTree>
    <p:extLst>
      <p:ext uri="{BB962C8B-B14F-4D97-AF65-F5344CB8AC3E}">
        <p14:creationId xmlns:p14="http://schemas.microsoft.com/office/powerpoint/2010/main" val="301352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7C4EF9-AB5F-110B-2314-F96A979EEA6C}"/>
              </a:ext>
            </a:extLst>
          </p:cNvPr>
          <p:cNvSpPr/>
          <p:nvPr/>
        </p:nvSpPr>
        <p:spPr>
          <a:xfrm>
            <a:off x="479394" y="1469734"/>
            <a:ext cx="8185211" cy="1362243"/>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Book Antiqua" panose="02040602050305030304" pitchFamily="18" charset="0"/>
              </a:rPr>
              <a:t>Write a prototype on Mobile App for Library</a:t>
            </a:r>
            <a:endParaRPr lang="en-IN" sz="4000" dirty="0">
              <a:latin typeface="Book Antiqua" panose="02040602050305030304" pitchFamily="18" charset="0"/>
            </a:endParaRPr>
          </a:p>
        </p:txBody>
      </p:sp>
      <p:sp>
        <p:nvSpPr>
          <p:cNvPr id="3" name="TextBox 2">
            <a:extLst>
              <a:ext uri="{FF2B5EF4-FFF2-40B4-BE49-F238E27FC236}">
                <a16:creationId xmlns:a16="http://schemas.microsoft.com/office/drawing/2014/main" id="{102B7F36-9AB9-A85F-D011-8149AD86E066}"/>
              </a:ext>
            </a:extLst>
          </p:cNvPr>
          <p:cNvSpPr txBox="1"/>
          <p:nvPr/>
        </p:nvSpPr>
        <p:spPr>
          <a:xfrm>
            <a:off x="344824" y="172765"/>
            <a:ext cx="3068469" cy="830997"/>
          </a:xfrm>
          <a:prstGeom prst="rect">
            <a:avLst/>
          </a:prstGeom>
          <a:noFill/>
        </p:spPr>
        <p:txBody>
          <a:bodyPr wrap="none" rtlCol="0">
            <a:spAutoFit/>
          </a:bodyPr>
          <a:lstStyle/>
          <a:p>
            <a:r>
              <a:rPr lang="en-US" sz="4800" b="1" i="1" dirty="0">
                <a:solidFill>
                  <a:srgbClr val="FF0000"/>
                </a:solidFill>
                <a:latin typeface="Book Antiqua" panose="02040602050305030304" pitchFamily="18" charset="0"/>
              </a:rPr>
              <a:t>ACTIVITY</a:t>
            </a:r>
            <a:endParaRPr lang="en-IN" sz="4800" b="1" i="1" dirty="0">
              <a:solidFill>
                <a:srgbClr val="FF0000"/>
              </a:solidFill>
              <a:latin typeface="Book Antiqua" panose="02040602050305030304" pitchFamily="18" charset="0"/>
            </a:endParaRPr>
          </a:p>
        </p:txBody>
      </p:sp>
      <p:sp>
        <p:nvSpPr>
          <p:cNvPr id="4" name="Rectangle: Rounded Corners 3">
            <a:extLst>
              <a:ext uri="{FF2B5EF4-FFF2-40B4-BE49-F238E27FC236}">
                <a16:creationId xmlns:a16="http://schemas.microsoft.com/office/drawing/2014/main" id="{9A2241CC-2B73-0DB5-CCEA-725E56E1B713}"/>
              </a:ext>
            </a:extLst>
          </p:cNvPr>
          <p:cNvSpPr/>
          <p:nvPr/>
        </p:nvSpPr>
        <p:spPr>
          <a:xfrm>
            <a:off x="603682" y="3252187"/>
            <a:ext cx="7362991" cy="773837"/>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Book Antiqua" panose="02040602050305030304" pitchFamily="18" charset="0"/>
              </a:rPr>
              <a:t>Build storyboard  on its usage</a:t>
            </a:r>
            <a:endParaRPr lang="en-IN" sz="4000" dirty="0">
              <a:latin typeface="Book Antiqua" panose="02040602050305030304" pitchFamily="18" charset="0"/>
            </a:endParaRPr>
          </a:p>
        </p:txBody>
      </p:sp>
    </p:spTree>
    <p:extLst>
      <p:ext uri="{BB962C8B-B14F-4D97-AF65-F5344CB8AC3E}">
        <p14:creationId xmlns:p14="http://schemas.microsoft.com/office/powerpoint/2010/main" val="984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am based Design Thinking | Innovation and Design Thinking - YouTube">
            <a:extLst>
              <a:ext uri="{FF2B5EF4-FFF2-40B4-BE49-F238E27FC236}">
                <a16:creationId xmlns:a16="http://schemas.microsoft.com/office/drawing/2014/main" id="{B9BDC1CD-3B29-37AA-D4CA-2BED80B43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9999"/>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8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deo: one of the top CSR companies examples - Graeme Newell">
            <a:extLst>
              <a:ext uri="{FF2B5EF4-FFF2-40B4-BE49-F238E27FC236}">
                <a16:creationId xmlns:a16="http://schemas.microsoft.com/office/drawing/2014/main" id="{348B3161-4381-51B5-DEDC-323AE069B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03" y="235813"/>
            <a:ext cx="8308514" cy="467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64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CD6FA-5BB6-A6D1-FD4A-75CF37D88D91}"/>
              </a:ext>
            </a:extLst>
          </p:cNvPr>
          <p:cNvSpPr txBox="1"/>
          <p:nvPr/>
        </p:nvSpPr>
        <p:spPr>
          <a:xfrm>
            <a:off x="918839" y="1041308"/>
            <a:ext cx="7710256" cy="2554545"/>
          </a:xfrm>
          <a:prstGeom prst="rect">
            <a:avLst/>
          </a:prstGeom>
          <a:noFill/>
        </p:spPr>
        <p:txBody>
          <a:bodyPr wrap="square">
            <a:spAutoFit/>
          </a:bodyPr>
          <a:lstStyle/>
          <a:p>
            <a:pPr algn="just"/>
            <a:r>
              <a:rPr lang="en-US" sz="3200" b="1" i="1" dirty="0">
                <a:solidFill>
                  <a:srgbClr val="002060"/>
                </a:solidFill>
                <a:highlight>
                  <a:srgbClr val="FFFF00"/>
                </a:highlight>
                <a:latin typeface="Book Antiqua" panose="02040602050305030304" pitchFamily="18" charset="0"/>
              </a:rPr>
              <a:t>H</a:t>
            </a:r>
            <a:r>
              <a:rPr lang="en-US" sz="3200" b="1" i="1" dirty="0">
                <a:solidFill>
                  <a:srgbClr val="002060"/>
                </a:solidFill>
                <a:effectLst/>
                <a:highlight>
                  <a:srgbClr val="FFFF00"/>
                </a:highlight>
                <a:latin typeface="Book Antiqua" panose="02040602050305030304" pitchFamily="18" charset="0"/>
              </a:rPr>
              <a:t>uman-centered approach </a:t>
            </a:r>
            <a:r>
              <a:rPr lang="en-US" sz="3200" b="1" i="1" dirty="0">
                <a:solidFill>
                  <a:srgbClr val="002060"/>
                </a:solidFill>
                <a:effectLst/>
                <a:latin typeface="Book Antiqua" panose="02040602050305030304" pitchFamily="18" charset="0"/>
              </a:rPr>
              <a:t>to innovation that draws from the designer’s toolkit to </a:t>
            </a:r>
            <a:r>
              <a:rPr lang="en-US" sz="3200" b="1" i="1" dirty="0">
                <a:solidFill>
                  <a:srgbClr val="002060"/>
                </a:solidFill>
                <a:effectLst/>
                <a:highlight>
                  <a:srgbClr val="FFFF00"/>
                </a:highlight>
                <a:latin typeface="Book Antiqua" panose="02040602050305030304" pitchFamily="18" charset="0"/>
              </a:rPr>
              <a:t>integrate</a:t>
            </a:r>
            <a:r>
              <a:rPr lang="en-US" sz="3200" b="1" i="1" dirty="0">
                <a:solidFill>
                  <a:srgbClr val="002060"/>
                </a:solidFill>
                <a:effectLst/>
                <a:latin typeface="Book Antiqua" panose="02040602050305030304" pitchFamily="18" charset="0"/>
              </a:rPr>
              <a:t> the </a:t>
            </a:r>
            <a:r>
              <a:rPr lang="en-US" sz="3200" b="1" i="1" dirty="0">
                <a:solidFill>
                  <a:srgbClr val="002060"/>
                </a:solidFill>
                <a:effectLst/>
                <a:highlight>
                  <a:srgbClr val="FFFF00"/>
                </a:highlight>
                <a:latin typeface="Book Antiqua" panose="02040602050305030304" pitchFamily="18" charset="0"/>
              </a:rPr>
              <a:t>needs of people</a:t>
            </a:r>
            <a:r>
              <a:rPr lang="en-US" sz="3200" b="1" i="1" dirty="0">
                <a:solidFill>
                  <a:srgbClr val="002060"/>
                </a:solidFill>
                <a:effectLst/>
                <a:latin typeface="Book Antiqua" panose="02040602050305030304" pitchFamily="18" charset="0"/>
              </a:rPr>
              <a:t>, the possibilities of </a:t>
            </a:r>
            <a:r>
              <a:rPr lang="en-US" sz="3200" b="1" i="1" dirty="0">
                <a:solidFill>
                  <a:srgbClr val="002060"/>
                </a:solidFill>
                <a:effectLst/>
                <a:highlight>
                  <a:srgbClr val="FFFF00"/>
                </a:highlight>
                <a:latin typeface="Book Antiqua" panose="02040602050305030304" pitchFamily="18" charset="0"/>
              </a:rPr>
              <a:t>technology</a:t>
            </a:r>
            <a:r>
              <a:rPr lang="en-US" sz="3200" b="1" i="1" dirty="0">
                <a:solidFill>
                  <a:srgbClr val="002060"/>
                </a:solidFill>
                <a:effectLst/>
                <a:latin typeface="Book Antiqua" panose="02040602050305030304" pitchFamily="18" charset="0"/>
              </a:rPr>
              <a:t>, and the requirements for </a:t>
            </a:r>
            <a:r>
              <a:rPr lang="en-US" sz="3200" b="1" i="1" dirty="0">
                <a:solidFill>
                  <a:srgbClr val="002060"/>
                </a:solidFill>
                <a:effectLst/>
                <a:highlight>
                  <a:srgbClr val="FFFF00"/>
                </a:highlight>
                <a:latin typeface="Book Antiqua" panose="02040602050305030304" pitchFamily="18" charset="0"/>
              </a:rPr>
              <a:t>business success</a:t>
            </a:r>
            <a:r>
              <a:rPr lang="en-US" sz="3200" b="1" i="1" dirty="0">
                <a:solidFill>
                  <a:srgbClr val="002060"/>
                </a:solidFill>
                <a:effectLst/>
                <a:latin typeface="Book Antiqua" panose="02040602050305030304" pitchFamily="18" charset="0"/>
              </a:rPr>
              <a:t>.</a:t>
            </a:r>
            <a:endParaRPr lang="en-IN" sz="32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3913173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B4840-935B-9CF0-5FDA-E377896D1C38}"/>
              </a:ext>
            </a:extLst>
          </p:cNvPr>
          <p:cNvPicPr>
            <a:picLocks noChangeAspect="1"/>
          </p:cNvPicPr>
          <p:nvPr/>
        </p:nvPicPr>
        <p:blipFill>
          <a:blip r:embed="rId2"/>
          <a:stretch>
            <a:fillRect/>
          </a:stretch>
        </p:blipFill>
        <p:spPr>
          <a:xfrm>
            <a:off x="1754958" y="282143"/>
            <a:ext cx="4995284" cy="46715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608E0518-ADEF-2097-06F1-FEE245D89C25}"/>
              </a:ext>
            </a:extLst>
          </p:cNvPr>
          <p:cNvSpPr txBox="1"/>
          <p:nvPr/>
        </p:nvSpPr>
        <p:spPr>
          <a:xfrm>
            <a:off x="1917578" y="5060273"/>
            <a:ext cx="4192173" cy="553998"/>
          </a:xfrm>
          <a:prstGeom prst="rect">
            <a:avLst/>
          </a:prstGeom>
          <a:noFill/>
        </p:spPr>
        <p:txBody>
          <a:bodyPr wrap="none" rtlCol="0">
            <a:spAutoFit/>
          </a:bodyPr>
          <a:lstStyle/>
          <a:p>
            <a:r>
              <a:rPr lang="en-US" sz="3000" b="1" i="1" dirty="0">
                <a:solidFill>
                  <a:srgbClr val="002060"/>
                </a:solidFill>
                <a:latin typeface="Book Antiqua" panose="02040602050305030304" pitchFamily="18" charset="0"/>
              </a:rPr>
              <a:t>Life of Design Thinking</a:t>
            </a:r>
            <a:endParaRPr lang="en-IN" sz="3000" b="1" i="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42082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F36E6-361C-67BB-1972-1A87A467C7BC}"/>
              </a:ext>
            </a:extLst>
          </p:cNvPr>
          <p:cNvPicPr>
            <a:picLocks noChangeAspect="1"/>
          </p:cNvPicPr>
          <p:nvPr/>
        </p:nvPicPr>
        <p:blipFill>
          <a:blip r:embed="rId2"/>
          <a:stretch>
            <a:fillRect/>
          </a:stretch>
        </p:blipFill>
        <p:spPr>
          <a:xfrm>
            <a:off x="1219708" y="309609"/>
            <a:ext cx="6167345" cy="403157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77E28D6-4608-EA53-F733-0A769F5C7C5A}"/>
              </a:ext>
            </a:extLst>
          </p:cNvPr>
          <p:cNvSpPr txBox="1"/>
          <p:nvPr/>
        </p:nvSpPr>
        <p:spPr>
          <a:xfrm>
            <a:off x="2207293" y="4341181"/>
            <a:ext cx="4533613" cy="553998"/>
          </a:xfrm>
          <a:prstGeom prst="rect">
            <a:avLst/>
          </a:prstGeom>
          <a:noFill/>
        </p:spPr>
        <p:txBody>
          <a:bodyPr wrap="none" rtlCol="0">
            <a:spAutoFit/>
          </a:bodyPr>
          <a:lstStyle/>
          <a:p>
            <a:r>
              <a:rPr lang="en-US" sz="3000" b="1" i="1" dirty="0">
                <a:solidFill>
                  <a:srgbClr val="002060"/>
                </a:solidFill>
                <a:latin typeface="Book Antiqua" panose="02040602050305030304" pitchFamily="18" charset="0"/>
              </a:rPr>
              <a:t>Types of Design Thinking</a:t>
            </a:r>
            <a:endParaRPr lang="en-IN" sz="3000" b="1" i="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179573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E778D-0876-C378-9ACD-916DD10A915D}"/>
              </a:ext>
            </a:extLst>
          </p:cNvPr>
          <p:cNvPicPr>
            <a:picLocks noChangeAspect="1"/>
          </p:cNvPicPr>
          <p:nvPr/>
        </p:nvPicPr>
        <p:blipFill>
          <a:blip r:embed="rId2"/>
          <a:stretch>
            <a:fillRect/>
          </a:stretch>
        </p:blipFill>
        <p:spPr>
          <a:xfrm>
            <a:off x="1574075" y="181623"/>
            <a:ext cx="5965290" cy="42128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980C7F37-430A-CBAB-911A-83A5A7900AB3}"/>
              </a:ext>
            </a:extLst>
          </p:cNvPr>
          <p:cNvSpPr txBox="1"/>
          <p:nvPr/>
        </p:nvSpPr>
        <p:spPr>
          <a:xfrm>
            <a:off x="1604635" y="4394447"/>
            <a:ext cx="6109365" cy="553998"/>
          </a:xfrm>
          <a:prstGeom prst="rect">
            <a:avLst/>
          </a:prstGeom>
          <a:noFill/>
        </p:spPr>
        <p:txBody>
          <a:bodyPr wrap="none" rtlCol="0">
            <a:spAutoFit/>
          </a:bodyPr>
          <a:lstStyle/>
          <a:p>
            <a:r>
              <a:rPr lang="en-US" sz="3000" b="1" i="1" dirty="0">
                <a:solidFill>
                  <a:srgbClr val="002060"/>
                </a:solidFill>
                <a:latin typeface="Book Antiqua" panose="02040602050305030304" pitchFamily="18" charset="0"/>
              </a:rPr>
              <a:t>Core Activities of Design Thinking</a:t>
            </a:r>
            <a:endParaRPr lang="en-IN" sz="3000" b="1" i="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38539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35695-60C3-FEA9-180C-6264FD3C6E4C}"/>
              </a:ext>
            </a:extLst>
          </p:cNvPr>
          <p:cNvPicPr>
            <a:picLocks noChangeAspect="1"/>
          </p:cNvPicPr>
          <p:nvPr/>
        </p:nvPicPr>
        <p:blipFill>
          <a:blip r:embed="rId2"/>
          <a:stretch>
            <a:fillRect/>
          </a:stretch>
        </p:blipFill>
        <p:spPr>
          <a:xfrm>
            <a:off x="1750704" y="79898"/>
            <a:ext cx="5197670" cy="4758431"/>
          </a:xfrm>
          <a:prstGeom prst="rect">
            <a:avLst/>
          </a:prstGeom>
        </p:spPr>
      </p:pic>
      <p:sp>
        <p:nvSpPr>
          <p:cNvPr id="4" name="TextBox 3">
            <a:extLst>
              <a:ext uri="{FF2B5EF4-FFF2-40B4-BE49-F238E27FC236}">
                <a16:creationId xmlns:a16="http://schemas.microsoft.com/office/drawing/2014/main" id="{58B797DF-FDAC-423B-8731-F6B9DF3800A9}"/>
              </a:ext>
            </a:extLst>
          </p:cNvPr>
          <p:cNvSpPr txBox="1"/>
          <p:nvPr/>
        </p:nvSpPr>
        <p:spPr>
          <a:xfrm>
            <a:off x="2590057" y="4838329"/>
            <a:ext cx="2842445" cy="553998"/>
          </a:xfrm>
          <a:prstGeom prst="rect">
            <a:avLst/>
          </a:prstGeom>
          <a:noFill/>
        </p:spPr>
        <p:txBody>
          <a:bodyPr wrap="none" rtlCol="0">
            <a:spAutoFit/>
          </a:bodyPr>
          <a:lstStyle/>
          <a:p>
            <a:r>
              <a:rPr lang="en-US" sz="3000" b="1" i="1" dirty="0">
                <a:solidFill>
                  <a:srgbClr val="002060"/>
                </a:solidFill>
                <a:latin typeface="Book Antiqua" panose="02040602050305030304" pitchFamily="18" charset="0"/>
              </a:rPr>
              <a:t>Project Journey</a:t>
            </a:r>
            <a:endParaRPr lang="en-IN" sz="3000" b="1" i="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32819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288451A-C09D-F2C8-5442-74ED972E3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033" y="203909"/>
            <a:ext cx="4048125" cy="2686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B383C0-E681-A791-3033-8F54787E0498}"/>
              </a:ext>
            </a:extLst>
          </p:cNvPr>
          <p:cNvSpPr txBox="1"/>
          <p:nvPr/>
        </p:nvSpPr>
        <p:spPr>
          <a:xfrm>
            <a:off x="432783" y="3085268"/>
            <a:ext cx="8427132" cy="1077218"/>
          </a:xfrm>
          <a:prstGeom prst="rect">
            <a:avLst/>
          </a:prstGeom>
          <a:noFill/>
        </p:spPr>
        <p:txBody>
          <a:bodyPr wrap="square" rtlCol="0">
            <a:spAutoFit/>
          </a:bodyPr>
          <a:lstStyle/>
          <a:p>
            <a:r>
              <a:rPr lang="en-US" sz="3200" b="1" i="1" dirty="0" err="1">
                <a:solidFill>
                  <a:srgbClr val="002060"/>
                </a:solidFill>
                <a:latin typeface="Book Antiqua" panose="02040602050305030304" pitchFamily="18" charset="0"/>
              </a:rPr>
              <a:t>Yes,and</a:t>
            </a:r>
            <a:r>
              <a:rPr lang="en-US" sz="3200" b="1" i="1" dirty="0">
                <a:solidFill>
                  <a:srgbClr val="002060"/>
                </a:solidFill>
                <a:latin typeface="Book Antiqua" panose="02040602050305030304" pitchFamily="18" charset="0"/>
              </a:rPr>
              <a:t> – An improvisation technique useful for design thinking</a:t>
            </a:r>
            <a:endParaRPr lang="en-IN" sz="3200" b="1" i="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344618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3B053-6D2F-6829-88BF-903E3330130F}"/>
              </a:ext>
            </a:extLst>
          </p:cNvPr>
          <p:cNvSpPr txBox="1"/>
          <p:nvPr/>
        </p:nvSpPr>
        <p:spPr>
          <a:xfrm>
            <a:off x="1043125" y="1247247"/>
            <a:ext cx="7745768" cy="4031873"/>
          </a:xfrm>
          <a:prstGeom prst="rect">
            <a:avLst/>
          </a:prstGeom>
          <a:noFill/>
        </p:spPr>
        <p:txBody>
          <a:bodyPr wrap="square">
            <a:spAutoFit/>
          </a:bodyPr>
          <a:lstStyle/>
          <a:p>
            <a:pPr algn="l"/>
            <a:r>
              <a:rPr lang="en-US" sz="3200" b="1" i="1" dirty="0">
                <a:solidFill>
                  <a:srgbClr val="C00000"/>
                </a:solidFill>
                <a:effectLst/>
                <a:latin typeface="Book Antiqua" panose="02040602050305030304" pitchFamily="18" charset="0"/>
              </a:rPr>
              <a:t>EMMA: Molly, thank you for cleaning the kitchen. It’s spotless!</a:t>
            </a:r>
          </a:p>
          <a:p>
            <a:pPr algn="l"/>
            <a:r>
              <a:rPr lang="en-US" sz="3200" b="1" i="1" dirty="0">
                <a:solidFill>
                  <a:schemeClr val="accent4">
                    <a:lumMod val="50000"/>
                  </a:schemeClr>
                </a:solidFill>
                <a:effectLst/>
                <a:latin typeface="Book Antiqua" panose="02040602050305030304" pitchFamily="18" charset="0"/>
              </a:rPr>
              <a:t>MOLLY: Emma, considering you had to take that emergency trip to visit your ill grandmother in Kansas, I’d be an awful housemate if I didn’t clean up around the house and leave you a nice clean kitchen to come to upon your return.</a:t>
            </a:r>
          </a:p>
        </p:txBody>
      </p:sp>
      <p:sp>
        <p:nvSpPr>
          <p:cNvPr id="5" name="TextBox 4">
            <a:extLst>
              <a:ext uri="{FF2B5EF4-FFF2-40B4-BE49-F238E27FC236}">
                <a16:creationId xmlns:a16="http://schemas.microsoft.com/office/drawing/2014/main" id="{25C6FBE8-0BAF-9E89-49C1-B3BF326B8F47}"/>
              </a:ext>
            </a:extLst>
          </p:cNvPr>
          <p:cNvSpPr txBox="1"/>
          <p:nvPr/>
        </p:nvSpPr>
        <p:spPr>
          <a:xfrm>
            <a:off x="723530" y="505053"/>
            <a:ext cx="2161713" cy="646331"/>
          </a:xfrm>
          <a:prstGeom prst="rect">
            <a:avLst/>
          </a:prstGeom>
          <a:noFill/>
        </p:spPr>
        <p:txBody>
          <a:bodyPr wrap="square">
            <a:spAutoFit/>
          </a:bodyPr>
          <a:lstStyle/>
          <a:p>
            <a:r>
              <a:rPr lang="en-US" sz="3600" b="1" i="1" dirty="0" err="1">
                <a:solidFill>
                  <a:srgbClr val="002060"/>
                </a:solidFill>
                <a:latin typeface="Book Antiqua" panose="02040602050305030304" pitchFamily="18" charset="0"/>
              </a:rPr>
              <a:t>Yes,and</a:t>
            </a:r>
            <a:r>
              <a:rPr lang="en-US" sz="3600" b="1" i="1" dirty="0">
                <a:solidFill>
                  <a:srgbClr val="002060"/>
                </a:solidFill>
                <a:latin typeface="Book Antiqua" panose="02040602050305030304" pitchFamily="18" charset="0"/>
              </a:rPr>
              <a:t> </a:t>
            </a:r>
            <a:endParaRPr lang="en-IN" sz="3600" dirty="0"/>
          </a:p>
        </p:txBody>
      </p:sp>
      <p:sp>
        <p:nvSpPr>
          <p:cNvPr id="6" name="TextBox 5">
            <a:extLst>
              <a:ext uri="{FF2B5EF4-FFF2-40B4-BE49-F238E27FC236}">
                <a16:creationId xmlns:a16="http://schemas.microsoft.com/office/drawing/2014/main" id="{A2ACEE64-C721-2F9B-0568-C9B524035692}"/>
              </a:ext>
            </a:extLst>
          </p:cNvPr>
          <p:cNvSpPr txBox="1"/>
          <p:nvPr/>
        </p:nvSpPr>
        <p:spPr>
          <a:xfrm>
            <a:off x="3053918" y="535830"/>
            <a:ext cx="3887603" cy="584775"/>
          </a:xfrm>
          <a:prstGeom prst="rect">
            <a:avLst/>
          </a:prstGeom>
          <a:noFill/>
        </p:spPr>
        <p:txBody>
          <a:bodyPr wrap="none" rtlCol="0">
            <a:spAutoFit/>
          </a:bodyPr>
          <a:lstStyle/>
          <a:p>
            <a:r>
              <a:rPr lang="en-US" sz="3200" b="1" i="1" dirty="0">
                <a:latin typeface="Book Antiqua" panose="02040602050305030304" pitchFamily="18" charset="0"/>
              </a:rPr>
              <a:t>Conversations build</a:t>
            </a:r>
            <a:endParaRPr lang="en-IN" sz="3200" b="1" i="1" dirty="0">
              <a:latin typeface="Book Antiqua" panose="02040602050305030304" pitchFamily="18" charset="0"/>
            </a:endParaRPr>
          </a:p>
        </p:txBody>
      </p:sp>
      <p:sp>
        <p:nvSpPr>
          <p:cNvPr id="7" name="Arrow: Right 6">
            <a:extLst>
              <a:ext uri="{FF2B5EF4-FFF2-40B4-BE49-F238E27FC236}">
                <a16:creationId xmlns:a16="http://schemas.microsoft.com/office/drawing/2014/main" id="{54B6E3FD-B175-04CA-805F-E514E1EADE16}"/>
              </a:ext>
            </a:extLst>
          </p:cNvPr>
          <p:cNvSpPr/>
          <p:nvPr/>
        </p:nvSpPr>
        <p:spPr>
          <a:xfrm>
            <a:off x="2494625" y="731165"/>
            <a:ext cx="559293" cy="3018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407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E7E5A-D356-2E25-3474-D83FBC62156E}"/>
              </a:ext>
            </a:extLst>
          </p:cNvPr>
          <p:cNvSpPr txBox="1"/>
          <p:nvPr/>
        </p:nvSpPr>
        <p:spPr>
          <a:xfrm>
            <a:off x="1043125" y="1247247"/>
            <a:ext cx="7745768" cy="1569660"/>
          </a:xfrm>
          <a:prstGeom prst="rect">
            <a:avLst/>
          </a:prstGeom>
          <a:noFill/>
        </p:spPr>
        <p:txBody>
          <a:bodyPr wrap="square">
            <a:spAutoFit/>
          </a:bodyPr>
          <a:lstStyle/>
          <a:p>
            <a:pPr algn="l"/>
            <a:r>
              <a:rPr lang="en-US" sz="3200" b="1" i="1" dirty="0">
                <a:solidFill>
                  <a:srgbClr val="C00000"/>
                </a:solidFill>
                <a:effectLst/>
                <a:latin typeface="Book Antiqua" panose="02040602050305030304" pitchFamily="18" charset="0"/>
              </a:rPr>
              <a:t>EMMA: Molly, thank you for cleaning the kitchen. It’s spotless!</a:t>
            </a:r>
          </a:p>
          <a:p>
            <a:pPr algn="l"/>
            <a:r>
              <a:rPr lang="en-US" sz="3200" b="1" i="1" dirty="0">
                <a:solidFill>
                  <a:schemeClr val="accent4">
                    <a:lumMod val="50000"/>
                  </a:schemeClr>
                </a:solidFill>
                <a:effectLst/>
                <a:latin typeface="Book Antiqua" panose="02040602050305030304" pitchFamily="18" charset="0"/>
              </a:rPr>
              <a:t>MOLLY: What kitchen? We are in hostel</a:t>
            </a:r>
          </a:p>
        </p:txBody>
      </p:sp>
      <p:sp>
        <p:nvSpPr>
          <p:cNvPr id="3" name="TextBox 2">
            <a:extLst>
              <a:ext uri="{FF2B5EF4-FFF2-40B4-BE49-F238E27FC236}">
                <a16:creationId xmlns:a16="http://schemas.microsoft.com/office/drawing/2014/main" id="{707B6EBB-E293-307F-CABB-93C9F1A97C1F}"/>
              </a:ext>
            </a:extLst>
          </p:cNvPr>
          <p:cNvSpPr txBox="1"/>
          <p:nvPr/>
        </p:nvSpPr>
        <p:spPr>
          <a:xfrm>
            <a:off x="723530" y="505053"/>
            <a:ext cx="2161713" cy="646331"/>
          </a:xfrm>
          <a:prstGeom prst="rect">
            <a:avLst/>
          </a:prstGeom>
          <a:noFill/>
        </p:spPr>
        <p:txBody>
          <a:bodyPr wrap="square">
            <a:spAutoFit/>
          </a:bodyPr>
          <a:lstStyle/>
          <a:p>
            <a:r>
              <a:rPr lang="en-US" sz="3600" b="1" i="1" dirty="0">
                <a:solidFill>
                  <a:srgbClr val="002060"/>
                </a:solidFill>
                <a:latin typeface="Book Antiqua" panose="02040602050305030304" pitchFamily="18" charset="0"/>
              </a:rPr>
              <a:t>NO</a:t>
            </a:r>
            <a:endParaRPr lang="en-IN" sz="3600" dirty="0"/>
          </a:p>
        </p:txBody>
      </p:sp>
      <p:sp>
        <p:nvSpPr>
          <p:cNvPr id="4" name="Arrow: Right 3">
            <a:extLst>
              <a:ext uri="{FF2B5EF4-FFF2-40B4-BE49-F238E27FC236}">
                <a16:creationId xmlns:a16="http://schemas.microsoft.com/office/drawing/2014/main" id="{91796165-A095-6DF8-063C-B9701A606D7F}"/>
              </a:ext>
            </a:extLst>
          </p:cNvPr>
          <p:cNvSpPr/>
          <p:nvPr/>
        </p:nvSpPr>
        <p:spPr>
          <a:xfrm>
            <a:off x="1819922" y="649861"/>
            <a:ext cx="559293" cy="3018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7CBB05EF-AD04-ACEF-0616-42E6B5DDE048}"/>
              </a:ext>
            </a:extLst>
          </p:cNvPr>
          <p:cNvSpPr txBox="1"/>
          <p:nvPr/>
        </p:nvSpPr>
        <p:spPr>
          <a:xfrm>
            <a:off x="2379215" y="495201"/>
            <a:ext cx="4947188" cy="584775"/>
          </a:xfrm>
          <a:prstGeom prst="rect">
            <a:avLst/>
          </a:prstGeom>
          <a:noFill/>
        </p:spPr>
        <p:txBody>
          <a:bodyPr wrap="none" rtlCol="0">
            <a:spAutoFit/>
          </a:bodyPr>
          <a:lstStyle/>
          <a:p>
            <a:r>
              <a:rPr lang="en-US" sz="3200" b="1" i="1" dirty="0">
                <a:latin typeface="Book Antiqua" panose="02040602050305030304" pitchFamily="18" charset="0"/>
              </a:rPr>
              <a:t>Conversations wont build</a:t>
            </a:r>
            <a:endParaRPr lang="en-IN" sz="3200" b="1" i="1" dirty="0">
              <a:latin typeface="Book Antiqua" panose="02040602050305030304" pitchFamily="18" charset="0"/>
            </a:endParaRPr>
          </a:p>
        </p:txBody>
      </p:sp>
    </p:spTree>
    <p:extLst>
      <p:ext uri="{BB962C8B-B14F-4D97-AF65-F5344CB8AC3E}">
        <p14:creationId xmlns:p14="http://schemas.microsoft.com/office/powerpoint/2010/main" val="26578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E7760-9987-364B-CB11-1BE572EA6893}"/>
              </a:ext>
            </a:extLst>
          </p:cNvPr>
          <p:cNvSpPr txBox="1"/>
          <p:nvPr/>
        </p:nvSpPr>
        <p:spPr>
          <a:xfrm>
            <a:off x="344824" y="172765"/>
            <a:ext cx="3122971" cy="830997"/>
          </a:xfrm>
          <a:prstGeom prst="rect">
            <a:avLst/>
          </a:prstGeom>
          <a:noFill/>
        </p:spPr>
        <p:txBody>
          <a:bodyPr wrap="none" rtlCol="0">
            <a:spAutoFit/>
          </a:bodyPr>
          <a:lstStyle/>
          <a:p>
            <a:r>
              <a:rPr lang="en-US" sz="4800" b="1" i="1" dirty="0">
                <a:solidFill>
                  <a:srgbClr val="FF0000"/>
                </a:solidFill>
                <a:latin typeface="Book Antiqua" panose="02040602050305030304" pitchFamily="18" charset="0"/>
              </a:rPr>
              <a:t>Mascots – </a:t>
            </a:r>
            <a:endParaRPr lang="en-IN" sz="4800" b="1" i="1" dirty="0">
              <a:solidFill>
                <a:srgbClr val="FF0000"/>
              </a:solidFill>
              <a:latin typeface="Book Antiqua" panose="02040602050305030304" pitchFamily="18" charset="0"/>
            </a:endParaRPr>
          </a:p>
        </p:txBody>
      </p:sp>
      <p:sp>
        <p:nvSpPr>
          <p:cNvPr id="4" name="TextBox 3">
            <a:extLst>
              <a:ext uri="{FF2B5EF4-FFF2-40B4-BE49-F238E27FC236}">
                <a16:creationId xmlns:a16="http://schemas.microsoft.com/office/drawing/2014/main" id="{9FE5401A-C3BE-018D-CE11-B2900F7DD5B2}"/>
              </a:ext>
            </a:extLst>
          </p:cNvPr>
          <p:cNvSpPr txBox="1"/>
          <p:nvPr/>
        </p:nvSpPr>
        <p:spPr>
          <a:xfrm>
            <a:off x="1247312" y="916750"/>
            <a:ext cx="7257496" cy="1015663"/>
          </a:xfrm>
          <a:prstGeom prst="rect">
            <a:avLst/>
          </a:prstGeom>
          <a:noFill/>
        </p:spPr>
        <p:txBody>
          <a:bodyPr wrap="square">
            <a:spAutoFit/>
          </a:bodyPr>
          <a:lstStyle/>
          <a:p>
            <a:r>
              <a:rPr lang="en-US" sz="3000" b="1" i="1" dirty="0">
                <a:solidFill>
                  <a:srgbClr val="7030A0"/>
                </a:solidFill>
                <a:latin typeface="Book Antiqua" panose="02040602050305030304" pitchFamily="18" charset="0"/>
              </a:rPr>
              <a:t>avatars/brands created for promotion</a:t>
            </a:r>
          </a:p>
          <a:p>
            <a:r>
              <a:rPr lang="en-US" sz="3000" b="1" i="1" dirty="0">
                <a:solidFill>
                  <a:srgbClr val="7030A0"/>
                </a:solidFill>
                <a:latin typeface="Book Antiqua" panose="02040602050305030304" pitchFamily="18" charset="0"/>
              </a:rPr>
              <a:t>Can be Animal/Human Mascots</a:t>
            </a:r>
            <a:endParaRPr lang="en-IN" sz="3000" dirty="0">
              <a:solidFill>
                <a:srgbClr val="7030A0"/>
              </a:solidFill>
            </a:endParaRPr>
          </a:p>
        </p:txBody>
      </p:sp>
      <p:pic>
        <p:nvPicPr>
          <p:cNvPr id="6" name="Picture 5">
            <a:extLst>
              <a:ext uri="{FF2B5EF4-FFF2-40B4-BE49-F238E27FC236}">
                <a16:creationId xmlns:a16="http://schemas.microsoft.com/office/drawing/2014/main" id="{715ACD50-0689-D488-5466-3BFF14CDA0F0}"/>
              </a:ext>
            </a:extLst>
          </p:cNvPr>
          <p:cNvPicPr>
            <a:picLocks noChangeAspect="1"/>
          </p:cNvPicPr>
          <p:nvPr/>
        </p:nvPicPr>
        <p:blipFill>
          <a:blip r:embed="rId2"/>
          <a:stretch>
            <a:fillRect/>
          </a:stretch>
        </p:blipFill>
        <p:spPr>
          <a:xfrm>
            <a:off x="344824" y="2172137"/>
            <a:ext cx="3822299" cy="3029438"/>
          </a:xfrm>
          <a:prstGeom prst="rect">
            <a:avLst/>
          </a:prstGeom>
        </p:spPr>
      </p:pic>
      <p:pic>
        <p:nvPicPr>
          <p:cNvPr id="8" name="Picture 7">
            <a:extLst>
              <a:ext uri="{FF2B5EF4-FFF2-40B4-BE49-F238E27FC236}">
                <a16:creationId xmlns:a16="http://schemas.microsoft.com/office/drawing/2014/main" id="{54487DCA-001E-5FE3-BE49-65441200658C}"/>
              </a:ext>
            </a:extLst>
          </p:cNvPr>
          <p:cNvPicPr>
            <a:picLocks noChangeAspect="1"/>
          </p:cNvPicPr>
          <p:nvPr/>
        </p:nvPicPr>
        <p:blipFill>
          <a:blip r:embed="rId3"/>
          <a:stretch>
            <a:fillRect/>
          </a:stretch>
        </p:blipFill>
        <p:spPr>
          <a:xfrm>
            <a:off x="1079932" y="5306591"/>
            <a:ext cx="2515524" cy="1009380"/>
          </a:xfrm>
          <a:prstGeom prst="rect">
            <a:avLst/>
          </a:prstGeom>
        </p:spPr>
      </p:pic>
      <p:pic>
        <p:nvPicPr>
          <p:cNvPr id="10" name="Picture 9">
            <a:extLst>
              <a:ext uri="{FF2B5EF4-FFF2-40B4-BE49-F238E27FC236}">
                <a16:creationId xmlns:a16="http://schemas.microsoft.com/office/drawing/2014/main" id="{8940C86B-0CB6-6037-BA84-0743399FCD21}"/>
              </a:ext>
            </a:extLst>
          </p:cNvPr>
          <p:cNvPicPr>
            <a:picLocks noChangeAspect="1"/>
          </p:cNvPicPr>
          <p:nvPr/>
        </p:nvPicPr>
        <p:blipFill>
          <a:blip r:embed="rId4"/>
          <a:stretch>
            <a:fillRect/>
          </a:stretch>
        </p:blipFill>
        <p:spPr>
          <a:xfrm>
            <a:off x="5255118" y="2249066"/>
            <a:ext cx="2828925" cy="3057525"/>
          </a:xfrm>
          <a:prstGeom prst="rect">
            <a:avLst/>
          </a:prstGeom>
        </p:spPr>
      </p:pic>
      <p:pic>
        <p:nvPicPr>
          <p:cNvPr id="12" name="Picture 11">
            <a:extLst>
              <a:ext uri="{FF2B5EF4-FFF2-40B4-BE49-F238E27FC236}">
                <a16:creationId xmlns:a16="http://schemas.microsoft.com/office/drawing/2014/main" id="{FAED2493-2BF8-0A0B-F427-B7EF36FE6CBB}"/>
              </a:ext>
            </a:extLst>
          </p:cNvPr>
          <p:cNvPicPr>
            <a:picLocks noChangeAspect="1"/>
          </p:cNvPicPr>
          <p:nvPr/>
        </p:nvPicPr>
        <p:blipFill>
          <a:blip r:embed="rId5"/>
          <a:stretch>
            <a:fillRect/>
          </a:stretch>
        </p:blipFill>
        <p:spPr>
          <a:xfrm>
            <a:off x="5477526" y="5274753"/>
            <a:ext cx="2828926" cy="696982"/>
          </a:xfrm>
          <a:prstGeom prst="rect">
            <a:avLst/>
          </a:prstGeom>
        </p:spPr>
      </p:pic>
    </p:spTree>
    <p:extLst>
      <p:ext uri="{BB962C8B-B14F-4D97-AF65-F5344CB8AC3E}">
        <p14:creationId xmlns:p14="http://schemas.microsoft.com/office/powerpoint/2010/main" val="325810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B270AB-C138-415C-897E-3C24487DEC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1344</TotalTime>
  <Words>1544</Words>
  <Application>Microsoft Office PowerPoint</Application>
  <PresentationFormat>On-screen Show (4:3)</PresentationFormat>
  <Paragraphs>233</Paragraphs>
  <Slides>119</Slides>
  <Notes>2</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119</vt:i4>
      </vt:variant>
    </vt:vector>
  </HeadingPairs>
  <TitlesOfParts>
    <vt:vector size="129" baseType="lpstr">
      <vt:lpstr>Algerian</vt:lpstr>
      <vt:lpstr>Arial</vt:lpstr>
      <vt:lpstr>Book Antiqua</vt:lpstr>
      <vt:lpstr>Calibri</vt:lpstr>
      <vt:lpstr>Calibri Light</vt:lpstr>
      <vt:lpstr>Goudy Old Style</vt:lpstr>
      <vt:lpstr>Wingdings</vt:lpstr>
      <vt:lpstr>Wingdings 2</vt:lpstr>
      <vt:lpstr>SlateVTI</vt:lpstr>
      <vt:lpstr>Retrospect</vt:lpstr>
      <vt:lpstr>Design Thinking </vt:lpstr>
      <vt:lpstr>PowerPoint Presentation</vt:lpstr>
      <vt:lpstr>PowerPoint Presentation</vt:lpstr>
      <vt:lpstr>PowerPoint Presentation</vt:lpstr>
      <vt:lpstr>PowerPoint Presentation</vt:lpstr>
      <vt:lpstr>PowerPoint Presentation</vt:lpstr>
      <vt:lpstr>PowerPoint Presentation</vt:lpstr>
      <vt:lpstr>Shared Models in Team based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 </dc:title>
  <dc:creator>JNNCE JAMS</dc:creator>
  <cp:lastModifiedBy>JNNCE JAMS</cp:lastModifiedBy>
  <cp:revision>174</cp:revision>
  <dcterms:created xsi:type="dcterms:W3CDTF">2023-10-16T15:30:38Z</dcterms:created>
  <dcterms:modified xsi:type="dcterms:W3CDTF">2023-12-13T04:54:17Z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