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4"/>
  </p:sldMasterIdLst>
  <p:notesMasterIdLst>
    <p:notesMasterId r:id="rId103"/>
  </p:notesMasterIdLst>
  <p:sldIdLst>
    <p:sldId id="278" r:id="rId5"/>
    <p:sldId id="280" r:id="rId6"/>
    <p:sldId id="281" r:id="rId7"/>
    <p:sldId id="282" r:id="rId8"/>
    <p:sldId id="283" r:id="rId9"/>
    <p:sldId id="284" r:id="rId10"/>
    <p:sldId id="286" r:id="rId11"/>
    <p:sldId id="285" r:id="rId12"/>
    <p:sldId id="293" r:id="rId13"/>
    <p:sldId id="294" r:id="rId14"/>
    <p:sldId id="287" r:id="rId15"/>
    <p:sldId id="288" r:id="rId16"/>
    <p:sldId id="289" r:id="rId17"/>
    <p:sldId id="290" r:id="rId18"/>
    <p:sldId id="291" r:id="rId19"/>
    <p:sldId id="292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25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333" r:id="rId59"/>
    <p:sldId id="334" r:id="rId60"/>
    <p:sldId id="335" r:id="rId61"/>
    <p:sldId id="336" r:id="rId62"/>
    <p:sldId id="337" r:id="rId63"/>
    <p:sldId id="338" r:id="rId64"/>
    <p:sldId id="339" r:id="rId65"/>
    <p:sldId id="340" r:id="rId66"/>
    <p:sldId id="341" r:id="rId67"/>
    <p:sldId id="342" r:id="rId68"/>
    <p:sldId id="356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1" r:id="rId77"/>
    <p:sldId id="350" r:id="rId78"/>
    <p:sldId id="352" r:id="rId79"/>
    <p:sldId id="353" r:id="rId80"/>
    <p:sldId id="354" r:id="rId81"/>
    <p:sldId id="355" r:id="rId82"/>
    <p:sldId id="357" r:id="rId83"/>
    <p:sldId id="358" r:id="rId84"/>
    <p:sldId id="359" r:id="rId85"/>
    <p:sldId id="360" r:id="rId86"/>
    <p:sldId id="361" r:id="rId87"/>
    <p:sldId id="362" r:id="rId88"/>
    <p:sldId id="363" r:id="rId89"/>
    <p:sldId id="364" r:id="rId90"/>
    <p:sldId id="365" r:id="rId91"/>
    <p:sldId id="366" r:id="rId92"/>
    <p:sldId id="367" r:id="rId93"/>
    <p:sldId id="368" r:id="rId94"/>
    <p:sldId id="369" r:id="rId95"/>
    <p:sldId id="370" r:id="rId96"/>
    <p:sldId id="371" r:id="rId97"/>
    <p:sldId id="372" r:id="rId98"/>
    <p:sldId id="373" r:id="rId99"/>
    <p:sldId id="374" r:id="rId100"/>
    <p:sldId id="375" r:id="rId101"/>
    <p:sldId id="376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NNCE JAMS" initials="JJ" lastIdx="1" clrIdx="0">
    <p:extLst>
      <p:ext uri="{19B8F6BF-5375-455C-9EA6-DF929625EA0E}">
        <p15:presenceInfo xmlns:p15="http://schemas.microsoft.com/office/powerpoint/2012/main" userId="fc8cffe3b174005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2472" autoAdjust="0"/>
  </p:normalViewPr>
  <p:slideViewPr>
    <p:cSldViewPr snapToGrid="0">
      <p:cViewPr varScale="1">
        <p:scale>
          <a:sx n="79" d="100"/>
          <a:sy n="79" d="100"/>
        </p:scale>
        <p:origin x="160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theme" Target="theme/theme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F9FE05-6A61-463A-979C-878011975FCB}" type="doc">
      <dgm:prSet loTypeId="urn:microsoft.com/office/officeart/2005/8/layout/vList3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8F2CF029-D32A-4A5F-ADD0-42463FE36F09}">
      <dgm:prSet phldrT="[Text]" custT="1"/>
      <dgm:spPr/>
      <dgm:t>
        <a:bodyPr/>
        <a:lstStyle/>
        <a:p>
          <a:r>
            <a:rPr lang="en-US" sz="2400" dirty="0">
              <a:latin typeface="Book Antiqua" panose="02040602050305030304" pitchFamily="18" charset="0"/>
            </a:rPr>
            <a:t>MODULE-1</a:t>
          </a:r>
          <a:endParaRPr lang="en-IN" sz="1900" dirty="0"/>
        </a:p>
      </dgm:t>
    </dgm:pt>
    <dgm:pt modelId="{071EF337-DCEC-403C-9565-DCADCB5F28C1}" type="parTrans" cxnId="{D1D63AA5-4342-4FB7-BCC0-C5C7E318301C}">
      <dgm:prSet/>
      <dgm:spPr/>
      <dgm:t>
        <a:bodyPr/>
        <a:lstStyle/>
        <a:p>
          <a:endParaRPr lang="en-IN"/>
        </a:p>
      </dgm:t>
    </dgm:pt>
    <dgm:pt modelId="{C7A16152-ABE4-47BE-831D-D54A9A519273}" type="sibTrans" cxnId="{D1D63AA5-4342-4FB7-BCC0-C5C7E318301C}">
      <dgm:prSet/>
      <dgm:spPr/>
      <dgm:t>
        <a:bodyPr/>
        <a:lstStyle/>
        <a:p>
          <a:endParaRPr lang="en-IN"/>
        </a:p>
      </dgm:t>
    </dgm:pt>
    <dgm:pt modelId="{FE933845-8964-485E-B96B-965D720C4673}">
      <dgm:prSet phldrT="[Text]" custT="1"/>
      <dgm:spPr/>
      <dgm:t>
        <a:bodyPr/>
        <a:lstStyle/>
        <a:p>
          <a:r>
            <a:rPr lang="en-US" sz="2400" dirty="0">
              <a:latin typeface="Book Antiqua" panose="02040602050305030304" pitchFamily="18" charset="0"/>
            </a:rPr>
            <a:t>ARM processor fundamentals</a:t>
          </a:r>
          <a:endParaRPr lang="en-IN" sz="2400" dirty="0">
            <a:latin typeface="Book Antiqua" panose="02040602050305030304" pitchFamily="18" charset="0"/>
          </a:endParaRPr>
        </a:p>
      </dgm:t>
    </dgm:pt>
    <dgm:pt modelId="{EEDA0CA2-EAC6-4989-91BF-53A8ECAB13BA}" type="parTrans" cxnId="{7B19A288-4D5B-4AD1-84AC-9BE4919CB811}">
      <dgm:prSet/>
      <dgm:spPr/>
      <dgm:t>
        <a:bodyPr/>
        <a:lstStyle/>
        <a:p>
          <a:endParaRPr lang="en-IN"/>
        </a:p>
      </dgm:t>
    </dgm:pt>
    <dgm:pt modelId="{CC36523C-A8C0-4338-8629-D8D4057A4FB0}" type="sibTrans" cxnId="{7B19A288-4D5B-4AD1-84AC-9BE4919CB811}">
      <dgm:prSet/>
      <dgm:spPr/>
      <dgm:t>
        <a:bodyPr/>
        <a:lstStyle/>
        <a:p>
          <a:endParaRPr lang="en-IN"/>
        </a:p>
      </dgm:t>
    </dgm:pt>
    <dgm:pt modelId="{6F2EA3D1-DC1B-4D34-8717-44AAB1FFACEC}">
      <dgm:prSet phldrT="[Text]" custT="1"/>
      <dgm:spPr/>
      <dgm:t>
        <a:bodyPr/>
        <a:lstStyle/>
        <a:p>
          <a:r>
            <a:rPr lang="en-US" sz="2400" dirty="0">
              <a:latin typeface="Book Antiqua" panose="02040602050305030304" pitchFamily="18" charset="0"/>
            </a:rPr>
            <a:t>MODULE-2</a:t>
          </a:r>
          <a:endParaRPr lang="en-IN" sz="2400" dirty="0">
            <a:latin typeface="Book Antiqua" panose="02040602050305030304" pitchFamily="18" charset="0"/>
          </a:endParaRPr>
        </a:p>
      </dgm:t>
    </dgm:pt>
    <dgm:pt modelId="{F7391370-1D8F-4FD3-91EC-13CD26E4E16B}" type="parTrans" cxnId="{46D5F3C4-7AB9-47B0-BDE6-6A01B6B07769}">
      <dgm:prSet/>
      <dgm:spPr/>
      <dgm:t>
        <a:bodyPr/>
        <a:lstStyle/>
        <a:p>
          <a:endParaRPr lang="en-IN"/>
        </a:p>
      </dgm:t>
    </dgm:pt>
    <dgm:pt modelId="{F6F576E0-569A-4DDB-9798-9ADE240D7EBA}" type="sibTrans" cxnId="{46D5F3C4-7AB9-47B0-BDE6-6A01B6B07769}">
      <dgm:prSet/>
      <dgm:spPr/>
      <dgm:t>
        <a:bodyPr/>
        <a:lstStyle/>
        <a:p>
          <a:endParaRPr lang="en-IN"/>
        </a:p>
      </dgm:t>
    </dgm:pt>
    <dgm:pt modelId="{3D4536FF-D63F-42BF-BC52-746EA583DD30}">
      <dgm:prSet phldrT="[Text]" custT="1"/>
      <dgm:spPr/>
      <dgm:t>
        <a:bodyPr/>
        <a:lstStyle/>
        <a:p>
          <a:r>
            <a:rPr lang="en-US" sz="2400" dirty="0">
              <a:latin typeface="Book Antiqua" panose="02040602050305030304" pitchFamily="18" charset="0"/>
            </a:rPr>
            <a:t>ARM Instruction Set</a:t>
          </a:r>
          <a:endParaRPr lang="en-IN" sz="2400" dirty="0">
            <a:latin typeface="Book Antiqua" panose="02040602050305030304" pitchFamily="18" charset="0"/>
          </a:endParaRPr>
        </a:p>
      </dgm:t>
    </dgm:pt>
    <dgm:pt modelId="{E1C7390C-711A-49FC-BADB-CFE72CC6922F}" type="parTrans" cxnId="{F90A91B5-E9B1-4F18-8044-10EF41157191}">
      <dgm:prSet/>
      <dgm:spPr/>
      <dgm:t>
        <a:bodyPr/>
        <a:lstStyle/>
        <a:p>
          <a:endParaRPr lang="en-IN"/>
        </a:p>
      </dgm:t>
    </dgm:pt>
    <dgm:pt modelId="{7EBF0BBF-BED0-4394-BCCC-CC09934DE2BC}" type="sibTrans" cxnId="{F90A91B5-E9B1-4F18-8044-10EF41157191}">
      <dgm:prSet/>
      <dgm:spPr/>
      <dgm:t>
        <a:bodyPr/>
        <a:lstStyle/>
        <a:p>
          <a:endParaRPr lang="en-IN"/>
        </a:p>
      </dgm:t>
    </dgm:pt>
    <dgm:pt modelId="{1798058F-AAC4-4CD7-9CE2-0DE83A811A78}">
      <dgm:prSet phldrT="[Text]" custT="1"/>
      <dgm:spPr/>
      <dgm:t>
        <a:bodyPr/>
        <a:lstStyle/>
        <a:p>
          <a:r>
            <a:rPr lang="en-US" sz="2400" dirty="0">
              <a:latin typeface="Book Antiqua" panose="02040602050305030304" pitchFamily="18" charset="0"/>
            </a:rPr>
            <a:t>C compilers with ARM</a:t>
          </a:r>
          <a:endParaRPr lang="en-IN" sz="2400" dirty="0">
            <a:latin typeface="Book Antiqua" panose="02040602050305030304" pitchFamily="18" charset="0"/>
          </a:endParaRPr>
        </a:p>
      </dgm:t>
    </dgm:pt>
    <dgm:pt modelId="{8F3B226D-BC73-41D2-A090-2303F6EC4B94}" type="parTrans" cxnId="{4AFADCEA-5417-43B6-9B0D-87D8E9DA2370}">
      <dgm:prSet/>
      <dgm:spPr/>
      <dgm:t>
        <a:bodyPr/>
        <a:lstStyle/>
        <a:p>
          <a:endParaRPr lang="en-IN"/>
        </a:p>
      </dgm:t>
    </dgm:pt>
    <dgm:pt modelId="{193F02DE-23F4-4E5B-90B5-1CA5B5446070}" type="sibTrans" cxnId="{4AFADCEA-5417-43B6-9B0D-87D8E9DA2370}">
      <dgm:prSet/>
      <dgm:spPr/>
      <dgm:t>
        <a:bodyPr/>
        <a:lstStyle/>
        <a:p>
          <a:endParaRPr lang="en-IN"/>
        </a:p>
      </dgm:t>
    </dgm:pt>
    <dgm:pt modelId="{0CA43988-475E-46B1-B834-521A86542545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400" dirty="0">
              <a:latin typeface="Book Antiqua" panose="02040602050305030304" pitchFamily="18" charset="0"/>
            </a:rPr>
            <a:t>MODULE-3</a:t>
          </a:r>
          <a:endParaRPr lang="en-IN" sz="2400" dirty="0">
            <a:latin typeface="Book Antiqua" panose="02040602050305030304" pitchFamily="18" charset="0"/>
          </a:endParaRPr>
        </a:p>
      </dgm:t>
    </dgm:pt>
    <dgm:pt modelId="{52004126-3B35-489D-B9C2-BAE911552E18}" type="parTrans" cxnId="{50FADC4F-E465-455F-8D45-6309BA3D1D96}">
      <dgm:prSet/>
      <dgm:spPr/>
      <dgm:t>
        <a:bodyPr/>
        <a:lstStyle/>
        <a:p>
          <a:endParaRPr lang="en-IN"/>
        </a:p>
      </dgm:t>
    </dgm:pt>
    <dgm:pt modelId="{7C4A33F0-DA20-463D-BC15-B9F836C0E37C}" type="sibTrans" cxnId="{50FADC4F-E465-455F-8D45-6309BA3D1D96}">
      <dgm:prSet/>
      <dgm:spPr/>
      <dgm:t>
        <a:bodyPr/>
        <a:lstStyle/>
        <a:p>
          <a:endParaRPr lang="en-IN"/>
        </a:p>
      </dgm:t>
    </dgm:pt>
    <dgm:pt modelId="{917770F0-896C-4240-96AB-E76EA5CC4168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400" dirty="0">
              <a:latin typeface="Book Antiqua" panose="02040602050305030304" pitchFamily="18" charset="0"/>
            </a:rPr>
            <a:t>ARM C programming with optimization</a:t>
          </a:r>
          <a:endParaRPr lang="en-IN" sz="2400" dirty="0">
            <a:latin typeface="Book Antiqua" panose="02040602050305030304" pitchFamily="18" charset="0"/>
          </a:endParaRPr>
        </a:p>
      </dgm:t>
    </dgm:pt>
    <dgm:pt modelId="{61A971A7-96A8-488B-91BF-70A6964C0E1F}" type="parTrans" cxnId="{AB6CB31A-E973-49B8-AB76-9C9CE48741EE}">
      <dgm:prSet/>
      <dgm:spPr/>
      <dgm:t>
        <a:bodyPr/>
        <a:lstStyle/>
        <a:p>
          <a:endParaRPr lang="en-IN"/>
        </a:p>
      </dgm:t>
    </dgm:pt>
    <dgm:pt modelId="{7CB3B01B-2222-4102-B600-18D2D94B6955}" type="sibTrans" cxnId="{AB6CB31A-E973-49B8-AB76-9C9CE48741EE}">
      <dgm:prSet/>
      <dgm:spPr/>
      <dgm:t>
        <a:bodyPr/>
        <a:lstStyle/>
        <a:p>
          <a:endParaRPr lang="en-IN"/>
        </a:p>
      </dgm:t>
    </dgm:pt>
    <dgm:pt modelId="{C779B7B0-AB95-4677-8E99-A6DF0751F020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400" dirty="0">
              <a:latin typeface="Book Antiqua" panose="02040602050305030304" pitchFamily="18" charset="0"/>
            </a:rPr>
            <a:t>ARM ALP programming</a:t>
          </a:r>
          <a:endParaRPr lang="en-IN" sz="2400" dirty="0">
            <a:latin typeface="Book Antiqua" panose="02040602050305030304" pitchFamily="18" charset="0"/>
          </a:endParaRPr>
        </a:p>
      </dgm:t>
    </dgm:pt>
    <dgm:pt modelId="{8C41EE52-E754-4AF5-8795-0BE4AC52C35B}" type="parTrans" cxnId="{3563A5EB-97E2-4C50-90E4-7CD9E1AA7E29}">
      <dgm:prSet/>
      <dgm:spPr/>
      <dgm:t>
        <a:bodyPr/>
        <a:lstStyle/>
        <a:p>
          <a:endParaRPr lang="en-IN"/>
        </a:p>
      </dgm:t>
    </dgm:pt>
    <dgm:pt modelId="{698A33B6-7DE8-40DC-8B74-63EE08C08271}" type="sibTrans" cxnId="{3563A5EB-97E2-4C50-90E4-7CD9E1AA7E29}">
      <dgm:prSet/>
      <dgm:spPr/>
      <dgm:t>
        <a:bodyPr/>
        <a:lstStyle/>
        <a:p>
          <a:endParaRPr lang="en-IN"/>
        </a:p>
      </dgm:t>
    </dgm:pt>
    <dgm:pt modelId="{EBCC16F3-81F4-48D9-AE89-186DD1BF44A4}">
      <dgm:prSet phldrT="[Text]" custT="1"/>
      <dgm:spPr/>
      <dgm:t>
        <a:bodyPr/>
        <a:lstStyle/>
        <a:p>
          <a:r>
            <a:rPr lang="en-US" sz="2400" dirty="0">
              <a:latin typeface="Book Antiqua" panose="02040602050305030304" pitchFamily="18" charset="0"/>
            </a:rPr>
            <a:t>About Microcontrollers and Embedded systems</a:t>
          </a:r>
          <a:endParaRPr lang="en-IN" sz="2400" dirty="0">
            <a:latin typeface="Book Antiqua" panose="02040602050305030304" pitchFamily="18" charset="0"/>
          </a:endParaRPr>
        </a:p>
      </dgm:t>
    </dgm:pt>
    <dgm:pt modelId="{95343DAF-9FAA-4171-B433-8406C6B94A52}" type="parTrans" cxnId="{DEB8D374-CE25-48CC-9F9B-2D8F5B3080BF}">
      <dgm:prSet/>
      <dgm:spPr/>
      <dgm:t>
        <a:bodyPr/>
        <a:lstStyle/>
        <a:p>
          <a:endParaRPr lang="en-IN"/>
        </a:p>
      </dgm:t>
    </dgm:pt>
    <dgm:pt modelId="{90495996-1CEF-467F-A8DB-A2048DCA5BA0}" type="sibTrans" cxnId="{DEB8D374-CE25-48CC-9F9B-2D8F5B3080BF}">
      <dgm:prSet/>
      <dgm:spPr/>
      <dgm:t>
        <a:bodyPr/>
        <a:lstStyle/>
        <a:p>
          <a:endParaRPr lang="en-IN"/>
        </a:p>
      </dgm:t>
    </dgm:pt>
    <dgm:pt modelId="{8CA01A21-CF1E-49A4-BBAE-11C480B41841}" type="pres">
      <dgm:prSet presAssocID="{DAF9FE05-6A61-463A-979C-878011975FCB}" presName="linearFlow" presStyleCnt="0">
        <dgm:presLayoutVars>
          <dgm:dir/>
          <dgm:resizeHandles val="exact"/>
        </dgm:presLayoutVars>
      </dgm:prSet>
      <dgm:spPr/>
    </dgm:pt>
    <dgm:pt modelId="{F4DF2CFF-EFD4-40FD-BC5B-551788EDCB4A}" type="pres">
      <dgm:prSet presAssocID="{8F2CF029-D32A-4A5F-ADD0-42463FE36F09}" presName="composite" presStyleCnt="0"/>
      <dgm:spPr/>
    </dgm:pt>
    <dgm:pt modelId="{845FEC11-F4FC-4B26-8CA1-CDDD57E81FE5}" type="pres">
      <dgm:prSet presAssocID="{8F2CF029-D32A-4A5F-ADD0-42463FE36F09}" presName="imgShp" presStyleLbl="fgImgPlace1" presStyleIdx="0" presStyleCnt="3" custScaleX="146563" custScaleY="145045" custLinFactNeighborX="-17864" custLinFactNeighborY="3789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" b="-1000"/>
          </a:stretch>
        </a:blipFill>
      </dgm:spPr>
      <dgm:extLst>
        <a:ext uri="{E40237B7-FDA0-4F09-8148-C483321AD2D9}">
          <dgm14:cNvPr xmlns:dgm14="http://schemas.microsoft.com/office/drawing/2010/diagram" id="0" name="" descr="Muscular arm"/>
        </a:ext>
      </dgm:extLst>
    </dgm:pt>
    <dgm:pt modelId="{2E1D5842-7AD4-4E45-BCEE-A886CA2EE45B}" type="pres">
      <dgm:prSet presAssocID="{8F2CF029-D32A-4A5F-ADD0-42463FE36F09}" presName="txShp" presStyleLbl="node1" presStyleIdx="0" presStyleCnt="3" custScaleX="106501" custScaleY="210417">
        <dgm:presLayoutVars>
          <dgm:bulletEnabled val="1"/>
        </dgm:presLayoutVars>
      </dgm:prSet>
      <dgm:spPr/>
    </dgm:pt>
    <dgm:pt modelId="{FB4DA587-B336-4C57-9DA3-B533D570D3E0}" type="pres">
      <dgm:prSet presAssocID="{C7A16152-ABE4-47BE-831D-D54A9A519273}" presName="spacing" presStyleCnt="0"/>
      <dgm:spPr/>
    </dgm:pt>
    <dgm:pt modelId="{DD89B174-A1A8-4864-BB84-88E1EA8D8864}" type="pres">
      <dgm:prSet presAssocID="{6F2EA3D1-DC1B-4D34-8717-44AAB1FFACEC}" presName="composite" presStyleCnt="0"/>
      <dgm:spPr/>
    </dgm:pt>
    <dgm:pt modelId="{FB412320-9BCB-4BEB-99B4-E0C6D67D4B0D}" type="pres">
      <dgm:prSet presAssocID="{6F2EA3D1-DC1B-4D34-8717-44AAB1FFACEC}" presName="imgShp" presStyleLbl="fgImgPlace1" presStyleIdx="1" presStyleCnt="3" custScaleX="182812" custScaleY="200229" custLinFactNeighborX="-25368" custLinFactNeighborY="-396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uscular arm"/>
        </a:ext>
      </dgm:extLst>
    </dgm:pt>
    <dgm:pt modelId="{F00EBDB2-63B8-427D-9A8A-2C4CF9EDFD7C}" type="pres">
      <dgm:prSet presAssocID="{6F2EA3D1-DC1B-4D34-8717-44AAB1FFACEC}" presName="txShp" presStyleLbl="node1" presStyleIdx="1" presStyleCnt="3" custScaleX="109206" custScaleY="148091">
        <dgm:presLayoutVars>
          <dgm:bulletEnabled val="1"/>
        </dgm:presLayoutVars>
      </dgm:prSet>
      <dgm:spPr/>
    </dgm:pt>
    <dgm:pt modelId="{8BDF8F79-2D49-4472-B271-5282D2509B05}" type="pres">
      <dgm:prSet presAssocID="{F6F576E0-569A-4DDB-9798-9ADE240D7EBA}" presName="spacing" presStyleCnt="0"/>
      <dgm:spPr/>
    </dgm:pt>
    <dgm:pt modelId="{94CB4B12-CAB4-435F-B5C7-CB2EAAF9E2B0}" type="pres">
      <dgm:prSet presAssocID="{0CA43988-475E-46B1-B834-521A86542545}" presName="composite" presStyleCnt="0"/>
      <dgm:spPr/>
    </dgm:pt>
    <dgm:pt modelId="{83162507-0C00-4E70-A54E-F45908B1D1C9}" type="pres">
      <dgm:prSet presAssocID="{0CA43988-475E-46B1-B834-521A86542545}" presName="imgShp" presStyleLbl="fgImgPlace1" presStyleIdx="2" presStyleCnt="3" custScaleX="166428" custScaleY="19296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uscular arm"/>
        </a:ext>
      </dgm:extLst>
    </dgm:pt>
    <dgm:pt modelId="{7D9F61A9-6C04-4D4A-B619-247F4915BBB6}" type="pres">
      <dgm:prSet presAssocID="{0CA43988-475E-46B1-B834-521A86542545}" presName="txShp" presStyleLbl="node1" presStyleIdx="2" presStyleCnt="3" custScaleX="119895" custScaleY="156844" custLinFactNeighborX="5666" custLinFactNeighborY="823">
        <dgm:presLayoutVars>
          <dgm:bulletEnabled val="1"/>
        </dgm:presLayoutVars>
      </dgm:prSet>
      <dgm:spPr/>
    </dgm:pt>
  </dgm:ptLst>
  <dgm:cxnLst>
    <dgm:cxn modelId="{BB5A8F03-0E56-4DD4-9E79-F336D88F1FBB}" type="presOf" srcId="{C779B7B0-AB95-4677-8E99-A6DF0751F020}" destId="{7D9F61A9-6C04-4D4A-B619-247F4915BBB6}" srcOrd="0" destOrd="2" presId="urn:microsoft.com/office/officeart/2005/8/layout/vList3"/>
    <dgm:cxn modelId="{20C99303-F36C-4729-8982-31D65C9152B1}" type="presOf" srcId="{0CA43988-475E-46B1-B834-521A86542545}" destId="{7D9F61A9-6C04-4D4A-B619-247F4915BBB6}" srcOrd="0" destOrd="0" presId="urn:microsoft.com/office/officeart/2005/8/layout/vList3"/>
    <dgm:cxn modelId="{AB6CB31A-E973-49B8-AB76-9C9CE48741EE}" srcId="{0CA43988-475E-46B1-B834-521A86542545}" destId="{917770F0-896C-4240-96AB-E76EA5CC4168}" srcOrd="0" destOrd="0" parTransId="{61A971A7-96A8-488B-91BF-70A6964C0E1F}" sibTransId="{7CB3B01B-2222-4102-B600-18D2D94B6955}"/>
    <dgm:cxn modelId="{E3A8EC1F-91DB-484D-BA0F-8390DFE6EF7D}" type="presOf" srcId="{FE933845-8964-485E-B96B-965D720C4673}" destId="{2E1D5842-7AD4-4E45-BCEE-A886CA2EE45B}" srcOrd="0" destOrd="2" presId="urn:microsoft.com/office/officeart/2005/8/layout/vList3"/>
    <dgm:cxn modelId="{81102041-9007-4161-B197-D792FF173791}" type="presOf" srcId="{917770F0-896C-4240-96AB-E76EA5CC4168}" destId="{7D9F61A9-6C04-4D4A-B619-247F4915BBB6}" srcOrd="0" destOrd="1" presId="urn:microsoft.com/office/officeart/2005/8/layout/vList3"/>
    <dgm:cxn modelId="{50FADC4F-E465-455F-8D45-6309BA3D1D96}" srcId="{DAF9FE05-6A61-463A-979C-878011975FCB}" destId="{0CA43988-475E-46B1-B834-521A86542545}" srcOrd="2" destOrd="0" parTransId="{52004126-3B35-489D-B9C2-BAE911552E18}" sibTransId="{7C4A33F0-DA20-463D-BC15-B9F836C0E37C}"/>
    <dgm:cxn modelId="{DEB8D374-CE25-48CC-9F9B-2D8F5B3080BF}" srcId="{8F2CF029-D32A-4A5F-ADD0-42463FE36F09}" destId="{EBCC16F3-81F4-48D9-AE89-186DD1BF44A4}" srcOrd="0" destOrd="0" parTransId="{95343DAF-9FAA-4171-B433-8406C6B94A52}" sibTransId="{90495996-1CEF-467F-A8DB-A2048DCA5BA0}"/>
    <dgm:cxn modelId="{86614F77-849B-4B92-9A29-BD05F6BAAD2E}" type="presOf" srcId="{EBCC16F3-81F4-48D9-AE89-186DD1BF44A4}" destId="{2E1D5842-7AD4-4E45-BCEE-A886CA2EE45B}" srcOrd="0" destOrd="1" presId="urn:microsoft.com/office/officeart/2005/8/layout/vList3"/>
    <dgm:cxn modelId="{CCF1747F-92C9-4CE4-873B-1A36D2DC076A}" type="presOf" srcId="{3D4536FF-D63F-42BF-BC52-746EA583DD30}" destId="{F00EBDB2-63B8-427D-9A8A-2C4CF9EDFD7C}" srcOrd="0" destOrd="1" presId="urn:microsoft.com/office/officeart/2005/8/layout/vList3"/>
    <dgm:cxn modelId="{7B19A288-4D5B-4AD1-84AC-9BE4919CB811}" srcId="{8F2CF029-D32A-4A5F-ADD0-42463FE36F09}" destId="{FE933845-8964-485E-B96B-965D720C4673}" srcOrd="1" destOrd="0" parTransId="{EEDA0CA2-EAC6-4989-91BF-53A8ECAB13BA}" sibTransId="{CC36523C-A8C0-4338-8629-D8D4057A4FB0}"/>
    <dgm:cxn modelId="{D1D63AA5-4342-4FB7-BCC0-C5C7E318301C}" srcId="{DAF9FE05-6A61-463A-979C-878011975FCB}" destId="{8F2CF029-D32A-4A5F-ADD0-42463FE36F09}" srcOrd="0" destOrd="0" parTransId="{071EF337-DCEC-403C-9565-DCADCB5F28C1}" sibTransId="{C7A16152-ABE4-47BE-831D-D54A9A519273}"/>
    <dgm:cxn modelId="{F90A91B5-E9B1-4F18-8044-10EF41157191}" srcId="{6F2EA3D1-DC1B-4D34-8717-44AAB1FFACEC}" destId="{3D4536FF-D63F-42BF-BC52-746EA583DD30}" srcOrd="0" destOrd="0" parTransId="{E1C7390C-711A-49FC-BADB-CFE72CC6922F}" sibTransId="{7EBF0BBF-BED0-4394-BCCC-CC09934DE2BC}"/>
    <dgm:cxn modelId="{447848B9-627A-441B-B8DA-8AE28310AE86}" type="presOf" srcId="{1798058F-AAC4-4CD7-9CE2-0DE83A811A78}" destId="{F00EBDB2-63B8-427D-9A8A-2C4CF9EDFD7C}" srcOrd="0" destOrd="2" presId="urn:microsoft.com/office/officeart/2005/8/layout/vList3"/>
    <dgm:cxn modelId="{46D5F3C4-7AB9-47B0-BDE6-6A01B6B07769}" srcId="{DAF9FE05-6A61-463A-979C-878011975FCB}" destId="{6F2EA3D1-DC1B-4D34-8717-44AAB1FFACEC}" srcOrd="1" destOrd="0" parTransId="{F7391370-1D8F-4FD3-91EC-13CD26E4E16B}" sibTransId="{F6F576E0-569A-4DDB-9798-9ADE240D7EBA}"/>
    <dgm:cxn modelId="{0B1872DA-25A0-4880-983A-F2E045F50C65}" type="presOf" srcId="{DAF9FE05-6A61-463A-979C-878011975FCB}" destId="{8CA01A21-CF1E-49A4-BBAE-11C480B41841}" srcOrd="0" destOrd="0" presId="urn:microsoft.com/office/officeart/2005/8/layout/vList3"/>
    <dgm:cxn modelId="{4AFADCEA-5417-43B6-9B0D-87D8E9DA2370}" srcId="{6F2EA3D1-DC1B-4D34-8717-44AAB1FFACEC}" destId="{1798058F-AAC4-4CD7-9CE2-0DE83A811A78}" srcOrd="1" destOrd="0" parTransId="{8F3B226D-BC73-41D2-A090-2303F6EC4B94}" sibTransId="{193F02DE-23F4-4E5B-90B5-1CA5B5446070}"/>
    <dgm:cxn modelId="{3563A5EB-97E2-4C50-90E4-7CD9E1AA7E29}" srcId="{917770F0-896C-4240-96AB-E76EA5CC4168}" destId="{C779B7B0-AB95-4677-8E99-A6DF0751F020}" srcOrd="0" destOrd="0" parTransId="{8C41EE52-E754-4AF5-8795-0BE4AC52C35B}" sibTransId="{698A33B6-7DE8-40DC-8B74-63EE08C08271}"/>
    <dgm:cxn modelId="{9D7492F8-27AD-4198-8394-1123C719CA6B}" type="presOf" srcId="{6F2EA3D1-DC1B-4D34-8717-44AAB1FFACEC}" destId="{F00EBDB2-63B8-427D-9A8A-2C4CF9EDFD7C}" srcOrd="0" destOrd="0" presId="urn:microsoft.com/office/officeart/2005/8/layout/vList3"/>
    <dgm:cxn modelId="{CAC4F5FB-6803-41A0-9EB5-6F5B06700506}" type="presOf" srcId="{8F2CF029-D32A-4A5F-ADD0-42463FE36F09}" destId="{2E1D5842-7AD4-4E45-BCEE-A886CA2EE45B}" srcOrd="0" destOrd="0" presId="urn:microsoft.com/office/officeart/2005/8/layout/vList3"/>
    <dgm:cxn modelId="{1B74ACD8-09FA-4BD6-B31C-392DAFF1C6F0}" type="presParOf" srcId="{8CA01A21-CF1E-49A4-BBAE-11C480B41841}" destId="{F4DF2CFF-EFD4-40FD-BC5B-551788EDCB4A}" srcOrd="0" destOrd="0" presId="urn:microsoft.com/office/officeart/2005/8/layout/vList3"/>
    <dgm:cxn modelId="{239E75F4-862E-4D98-A9D6-B630E17E4DDD}" type="presParOf" srcId="{F4DF2CFF-EFD4-40FD-BC5B-551788EDCB4A}" destId="{845FEC11-F4FC-4B26-8CA1-CDDD57E81FE5}" srcOrd="0" destOrd="0" presId="urn:microsoft.com/office/officeart/2005/8/layout/vList3"/>
    <dgm:cxn modelId="{9E5D348A-3018-4B2C-B1AF-833A4C7FDE70}" type="presParOf" srcId="{F4DF2CFF-EFD4-40FD-BC5B-551788EDCB4A}" destId="{2E1D5842-7AD4-4E45-BCEE-A886CA2EE45B}" srcOrd="1" destOrd="0" presId="urn:microsoft.com/office/officeart/2005/8/layout/vList3"/>
    <dgm:cxn modelId="{F9AF7852-FE08-4B47-8EA2-F8538F62F8B3}" type="presParOf" srcId="{8CA01A21-CF1E-49A4-BBAE-11C480B41841}" destId="{FB4DA587-B336-4C57-9DA3-B533D570D3E0}" srcOrd="1" destOrd="0" presId="urn:microsoft.com/office/officeart/2005/8/layout/vList3"/>
    <dgm:cxn modelId="{EFBA6BB9-9B66-4C7F-99D8-88308F3A0836}" type="presParOf" srcId="{8CA01A21-CF1E-49A4-BBAE-11C480B41841}" destId="{DD89B174-A1A8-4864-BB84-88E1EA8D8864}" srcOrd="2" destOrd="0" presId="urn:microsoft.com/office/officeart/2005/8/layout/vList3"/>
    <dgm:cxn modelId="{C31C432D-A7B1-4E72-A6CC-BA8C0B61BCB1}" type="presParOf" srcId="{DD89B174-A1A8-4864-BB84-88E1EA8D8864}" destId="{FB412320-9BCB-4BEB-99B4-E0C6D67D4B0D}" srcOrd="0" destOrd="0" presId="urn:microsoft.com/office/officeart/2005/8/layout/vList3"/>
    <dgm:cxn modelId="{B7AEAF9B-F257-415F-AFB9-C965A1A2BA47}" type="presParOf" srcId="{DD89B174-A1A8-4864-BB84-88E1EA8D8864}" destId="{F00EBDB2-63B8-427D-9A8A-2C4CF9EDFD7C}" srcOrd="1" destOrd="0" presId="urn:microsoft.com/office/officeart/2005/8/layout/vList3"/>
    <dgm:cxn modelId="{2CBD70C0-1969-48A5-9031-5BB669A7000C}" type="presParOf" srcId="{8CA01A21-CF1E-49A4-BBAE-11C480B41841}" destId="{8BDF8F79-2D49-4472-B271-5282D2509B05}" srcOrd="3" destOrd="0" presId="urn:microsoft.com/office/officeart/2005/8/layout/vList3"/>
    <dgm:cxn modelId="{C40F9CE1-AC00-40C8-8631-F52BEA08F92C}" type="presParOf" srcId="{8CA01A21-CF1E-49A4-BBAE-11C480B41841}" destId="{94CB4B12-CAB4-435F-B5C7-CB2EAAF9E2B0}" srcOrd="4" destOrd="0" presId="urn:microsoft.com/office/officeart/2005/8/layout/vList3"/>
    <dgm:cxn modelId="{47DE72BB-698A-4CE7-801C-D5E7D7C4F4E7}" type="presParOf" srcId="{94CB4B12-CAB4-435F-B5C7-CB2EAAF9E2B0}" destId="{83162507-0C00-4E70-A54E-F45908B1D1C9}" srcOrd="0" destOrd="0" presId="urn:microsoft.com/office/officeart/2005/8/layout/vList3"/>
    <dgm:cxn modelId="{89F9785D-EBD7-4708-9FFC-BF2C1613CDEE}" type="presParOf" srcId="{94CB4B12-CAB4-435F-B5C7-CB2EAAF9E2B0}" destId="{7D9F61A9-6C04-4D4A-B619-247F4915BBB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F9FE05-6A61-463A-979C-878011975FCB}" type="doc">
      <dgm:prSet loTypeId="urn:microsoft.com/office/officeart/2005/8/layout/vList3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8F2CF029-D32A-4A5F-ADD0-42463FE36F09}">
      <dgm:prSet phldrT="[Text]" custT="1"/>
      <dgm:spPr/>
      <dgm:t>
        <a:bodyPr/>
        <a:lstStyle/>
        <a:p>
          <a:r>
            <a:rPr lang="en-US" sz="2400" dirty="0">
              <a:latin typeface="Book Antiqua" panose="02040602050305030304" pitchFamily="18" charset="0"/>
            </a:rPr>
            <a:t>MODULE-4</a:t>
          </a:r>
          <a:endParaRPr lang="en-IN" sz="1900" dirty="0"/>
        </a:p>
      </dgm:t>
    </dgm:pt>
    <dgm:pt modelId="{071EF337-DCEC-403C-9565-DCADCB5F28C1}" type="parTrans" cxnId="{D1D63AA5-4342-4FB7-BCC0-C5C7E318301C}">
      <dgm:prSet/>
      <dgm:spPr/>
      <dgm:t>
        <a:bodyPr/>
        <a:lstStyle/>
        <a:p>
          <a:endParaRPr lang="en-IN"/>
        </a:p>
      </dgm:t>
    </dgm:pt>
    <dgm:pt modelId="{C7A16152-ABE4-47BE-831D-D54A9A519273}" type="sibTrans" cxnId="{D1D63AA5-4342-4FB7-BCC0-C5C7E318301C}">
      <dgm:prSet/>
      <dgm:spPr/>
      <dgm:t>
        <a:bodyPr/>
        <a:lstStyle/>
        <a:p>
          <a:endParaRPr lang="en-IN"/>
        </a:p>
      </dgm:t>
    </dgm:pt>
    <dgm:pt modelId="{FE933845-8964-485E-B96B-965D720C4673}">
      <dgm:prSet phldrT="[Text]" custT="1"/>
      <dgm:spPr/>
      <dgm:t>
        <a:bodyPr/>
        <a:lstStyle/>
        <a:p>
          <a:r>
            <a:rPr lang="en-US" sz="2400" dirty="0">
              <a:latin typeface="Book Antiqua" panose="02040602050305030304" pitchFamily="18" charset="0"/>
            </a:rPr>
            <a:t>Sensors and actuators</a:t>
          </a:r>
          <a:endParaRPr lang="en-IN" sz="2400" dirty="0">
            <a:latin typeface="Book Antiqua" panose="02040602050305030304" pitchFamily="18" charset="0"/>
          </a:endParaRPr>
        </a:p>
      </dgm:t>
    </dgm:pt>
    <dgm:pt modelId="{EEDA0CA2-EAC6-4989-91BF-53A8ECAB13BA}" type="parTrans" cxnId="{7B19A288-4D5B-4AD1-84AC-9BE4919CB811}">
      <dgm:prSet/>
      <dgm:spPr/>
      <dgm:t>
        <a:bodyPr/>
        <a:lstStyle/>
        <a:p>
          <a:endParaRPr lang="en-IN"/>
        </a:p>
      </dgm:t>
    </dgm:pt>
    <dgm:pt modelId="{CC36523C-A8C0-4338-8629-D8D4057A4FB0}" type="sibTrans" cxnId="{7B19A288-4D5B-4AD1-84AC-9BE4919CB811}">
      <dgm:prSet/>
      <dgm:spPr/>
      <dgm:t>
        <a:bodyPr/>
        <a:lstStyle/>
        <a:p>
          <a:endParaRPr lang="en-IN"/>
        </a:p>
      </dgm:t>
    </dgm:pt>
    <dgm:pt modelId="{6F2EA3D1-DC1B-4D34-8717-44AAB1FFACEC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2400" dirty="0">
              <a:latin typeface="Book Antiqua" panose="02040602050305030304" pitchFamily="18" charset="0"/>
            </a:rPr>
            <a:t>MODULE-5</a:t>
          </a:r>
          <a:endParaRPr lang="en-IN" sz="2400" dirty="0">
            <a:latin typeface="Book Antiqua" panose="02040602050305030304" pitchFamily="18" charset="0"/>
          </a:endParaRPr>
        </a:p>
      </dgm:t>
    </dgm:pt>
    <dgm:pt modelId="{F7391370-1D8F-4FD3-91EC-13CD26E4E16B}" type="parTrans" cxnId="{46D5F3C4-7AB9-47B0-BDE6-6A01B6B07769}">
      <dgm:prSet/>
      <dgm:spPr/>
      <dgm:t>
        <a:bodyPr/>
        <a:lstStyle/>
        <a:p>
          <a:endParaRPr lang="en-IN"/>
        </a:p>
      </dgm:t>
    </dgm:pt>
    <dgm:pt modelId="{F6F576E0-569A-4DDB-9798-9ADE240D7EBA}" type="sibTrans" cxnId="{46D5F3C4-7AB9-47B0-BDE6-6A01B6B07769}">
      <dgm:prSet/>
      <dgm:spPr/>
      <dgm:t>
        <a:bodyPr/>
        <a:lstStyle/>
        <a:p>
          <a:endParaRPr lang="en-IN"/>
        </a:p>
      </dgm:t>
    </dgm:pt>
    <dgm:pt modelId="{3D4536FF-D63F-42BF-BC52-746EA583DD30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2400" dirty="0">
              <a:latin typeface="Book Antiqua" panose="02040602050305030304" pitchFamily="18" charset="0"/>
            </a:rPr>
            <a:t>Real time Operating Systems (RTOS)</a:t>
          </a:r>
          <a:endParaRPr lang="en-IN" sz="2400" dirty="0">
            <a:latin typeface="Book Antiqua" panose="02040602050305030304" pitchFamily="18" charset="0"/>
          </a:endParaRPr>
        </a:p>
      </dgm:t>
    </dgm:pt>
    <dgm:pt modelId="{E1C7390C-711A-49FC-BADB-CFE72CC6922F}" type="parTrans" cxnId="{F90A91B5-E9B1-4F18-8044-10EF41157191}">
      <dgm:prSet/>
      <dgm:spPr/>
      <dgm:t>
        <a:bodyPr/>
        <a:lstStyle/>
        <a:p>
          <a:endParaRPr lang="en-IN"/>
        </a:p>
      </dgm:t>
    </dgm:pt>
    <dgm:pt modelId="{7EBF0BBF-BED0-4394-BCCC-CC09934DE2BC}" type="sibTrans" cxnId="{F90A91B5-E9B1-4F18-8044-10EF41157191}">
      <dgm:prSet/>
      <dgm:spPr/>
      <dgm:t>
        <a:bodyPr/>
        <a:lstStyle/>
        <a:p>
          <a:endParaRPr lang="en-IN"/>
        </a:p>
      </dgm:t>
    </dgm:pt>
    <dgm:pt modelId="{1798058F-AAC4-4CD7-9CE2-0DE83A811A78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2400" dirty="0">
              <a:latin typeface="Book Antiqua" panose="02040602050305030304" pitchFamily="18" charset="0"/>
            </a:rPr>
            <a:t>Embedded System Development Environment</a:t>
          </a:r>
          <a:endParaRPr lang="en-IN" sz="2400" dirty="0">
            <a:latin typeface="Book Antiqua" panose="02040602050305030304" pitchFamily="18" charset="0"/>
          </a:endParaRPr>
        </a:p>
      </dgm:t>
    </dgm:pt>
    <dgm:pt modelId="{8F3B226D-BC73-41D2-A090-2303F6EC4B94}" type="parTrans" cxnId="{4AFADCEA-5417-43B6-9B0D-87D8E9DA2370}">
      <dgm:prSet/>
      <dgm:spPr/>
      <dgm:t>
        <a:bodyPr/>
        <a:lstStyle/>
        <a:p>
          <a:endParaRPr lang="en-IN"/>
        </a:p>
      </dgm:t>
    </dgm:pt>
    <dgm:pt modelId="{193F02DE-23F4-4E5B-90B5-1CA5B5446070}" type="sibTrans" cxnId="{4AFADCEA-5417-43B6-9B0D-87D8E9DA2370}">
      <dgm:prSet/>
      <dgm:spPr/>
      <dgm:t>
        <a:bodyPr/>
        <a:lstStyle/>
        <a:p>
          <a:endParaRPr lang="en-IN"/>
        </a:p>
      </dgm:t>
    </dgm:pt>
    <dgm:pt modelId="{EBCC16F3-81F4-48D9-AE89-186DD1BF44A4}">
      <dgm:prSet phldrT="[Text]" custT="1"/>
      <dgm:spPr/>
      <dgm:t>
        <a:bodyPr/>
        <a:lstStyle/>
        <a:p>
          <a:r>
            <a:rPr lang="en-US" sz="2400" dirty="0">
              <a:latin typeface="Book Antiqua" panose="02040602050305030304" pitchFamily="18" charset="0"/>
            </a:rPr>
            <a:t>Embedded System components</a:t>
          </a:r>
          <a:endParaRPr lang="en-IN" sz="2400" dirty="0">
            <a:latin typeface="Book Antiqua" panose="02040602050305030304" pitchFamily="18" charset="0"/>
          </a:endParaRPr>
        </a:p>
      </dgm:t>
    </dgm:pt>
    <dgm:pt modelId="{95343DAF-9FAA-4171-B433-8406C6B94A52}" type="parTrans" cxnId="{DEB8D374-CE25-48CC-9F9B-2D8F5B3080BF}">
      <dgm:prSet/>
      <dgm:spPr/>
      <dgm:t>
        <a:bodyPr/>
        <a:lstStyle/>
        <a:p>
          <a:endParaRPr lang="en-IN"/>
        </a:p>
      </dgm:t>
    </dgm:pt>
    <dgm:pt modelId="{90495996-1CEF-467F-A8DB-A2048DCA5BA0}" type="sibTrans" cxnId="{DEB8D374-CE25-48CC-9F9B-2D8F5B3080BF}">
      <dgm:prSet/>
      <dgm:spPr/>
      <dgm:t>
        <a:bodyPr/>
        <a:lstStyle/>
        <a:p>
          <a:endParaRPr lang="en-IN"/>
        </a:p>
      </dgm:t>
    </dgm:pt>
    <dgm:pt modelId="{8CA01A21-CF1E-49A4-BBAE-11C480B41841}" type="pres">
      <dgm:prSet presAssocID="{DAF9FE05-6A61-463A-979C-878011975FCB}" presName="linearFlow" presStyleCnt="0">
        <dgm:presLayoutVars>
          <dgm:dir/>
          <dgm:resizeHandles val="exact"/>
        </dgm:presLayoutVars>
      </dgm:prSet>
      <dgm:spPr/>
    </dgm:pt>
    <dgm:pt modelId="{F4DF2CFF-EFD4-40FD-BC5B-551788EDCB4A}" type="pres">
      <dgm:prSet presAssocID="{8F2CF029-D32A-4A5F-ADD0-42463FE36F09}" presName="composite" presStyleCnt="0"/>
      <dgm:spPr/>
    </dgm:pt>
    <dgm:pt modelId="{845FEC11-F4FC-4B26-8CA1-CDDD57E81FE5}" type="pres">
      <dgm:prSet presAssocID="{8F2CF029-D32A-4A5F-ADD0-42463FE36F09}" presName="imgShp" presStyleLbl="fgImgPlace1" presStyleIdx="0" presStyleCnt="2" custScaleX="151986" custScaleY="173652" custLinFactNeighborX="-46007" custLinFactNeighborY="634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7000" b="-27000"/>
          </a:stretch>
        </a:blipFill>
        <a:effectLst>
          <a:glow rad="127000">
            <a:schemeClr val="bg1"/>
          </a:glow>
        </a:effectLst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2E1D5842-7AD4-4E45-BCEE-A886CA2EE45B}" type="pres">
      <dgm:prSet presAssocID="{8F2CF029-D32A-4A5F-ADD0-42463FE36F09}" presName="txShp" presStyleLbl="node1" presStyleIdx="0" presStyleCnt="2" custScaleX="106501" custScaleY="157076" custLinFactNeighborX="3216" custLinFactNeighborY="5970">
        <dgm:presLayoutVars>
          <dgm:bulletEnabled val="1"/>
        </dgm:presLayoutVars>
      </dgm:prSet>
      <dgm:spPr/>
    </dgm:pt>
    <dgm:pt modelId="{FB4DA587-B336-4C57-9DA3-B533D570D3E0}" type="pres">
      <dgm:prSet presAssocID="{C7A16152-ABE4-47BE-831D-D54A9A519273}" presName="spacing" presStyleCnt="0"/>
      <dgm:spPr/>
    </dgm:pt>
    <dgm:pt modelId="{DD89B174-A1A8-4864-BB84-88E1EA8D8864}" type="pres">
      <dgm:prSet presAssocID="{6F2EA3D1-DC1B-4D34-8717-44AAB1FFACEC}" presName="composite" presStyleCnt="0"/>
      <dgm:spPr/>
    </dgm:pt>
    <dgm:pt modelId="{FB412320-9BCB-4BEB-99B4-E0C6D67D4B0D}" type="pres">
      <dgm:prSet presAssocID="{6F2EA3D1-DC1B-4D34-8717-44AAB1FFACEC}" presName="imgShp" presStyleLbl="fgImgPlace1" presStyleIdx="1" presStyleCnt="2" custScaleX="182812" custScaleY="200229" custLinFactNeighborX="-25368" custLinFactNeighborY="-396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5000" r="-5000"/>
          </a:stretch>
        </a:blipFill>
        <a:effectLst>
          <a:glow rad="127000">
            <a:schemeClr val="bg2"/>
          </a:glow>
        </a:effectLst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F00EBDB2-63B8-427D-9A8A-2C4CF9EDFD7C}" type="pres">
      <dgm:prSet presAssocID="{6F2EA3D1-DC1B-4D34-8717-44AAB1FFACEC}" presName="txShp" presStyleLbl="node1" presStyleIdx="1" presStyleCnt="2" custScaleX="124478" custScaleY="193157" custLinFactNeighborX="4900" custLinFactNeighborY="2779">
        <dgm:presLayoutVars>
          <dgm:bulletEnabled val="1"/>
        </dgm:presLayoutVars>
      </dgm:prSet>
      <dgm:spPr/>
    </dgm:pt>
  </dgm:ptLst>
  <dgm:cxnLst>
    <dgm:cxn modelId="{E3A8EC1F-91DB-484D-BA0F-8390DFE6EF7D}" type="presOf" srcId="{FE933845-8964-485E-B96B-965D720C4673}" destId="{2E1D5842-7AD4-4E45-BCEE-A886CA2EE45B}" srcOrd="0" destOrd="2" presId="urn:microsoft.com/office/officeart/2005/8/layout/vList3"/>
    <dgm:cxn modelId="{DEB8D374-CE25-48CC-9F9B-2D8F5B3080BF}" srcId="{8F2CF029-D32A-4A5F-ADD0-42463FE36F09}" destId="{EBCC16F3-81F4-48D9-AE89-186DD1BF44A4}" srcOrd="0" destOrd="0" parTransId="{95343DAF-9FAA-4171-B433-8406C6B94A52}" sibTransId="{90495996-1CEF-467F-A8DB-A2048DCA5BA0}"/>
    <dgm:cxn modelId="{86614F77-849B-4B92-9A29-BD05F6BAAD2E}" type="presOf" srcId="{EBCC16F3-81F4-48D9-AE89-186DD1BF44A4}" destId="{2E1D5842-7AD4-4E45-BCEE-A886CA2EE45B}" srcOrd="0" destOrd="1" presId="urn:microsoft.com/office/officeart/2005/8/layout/vList3"/>
    <dgm:cxn modelId="{CCF1747F-92C9-4CE4-873B-1A36D2DC076A}" type="presOf" srcId="{3D4536FF-D63F-42BF-BC52-746EA583DD30}" destId="{F00EBDB2-63B8-427D-9A8A-2C4CF9EDFD7C}" srcOrd="0" destOrd="1" presId="urn:microsoft.com/office/officeart/2005/8/layout/vList3"/>
    <dgm:cxn modelId="{7B19A288-4D5B-4AD1-84AC-9BE4919CB811}" srcId="{8F2CF029-D32A-4A5F-ADD0-42463FE36F09}" destId="{FE933845-8964-485E-B96B-965D720C4673}" srcOrd="1" destOrd="0" parTransId="{EEDA0CA2-EAC6-4989-91BF-53A8ECAB13BA}" sibTransId="{CC36523C-A8C0-4338-8629-D8D4057A4FB0}"/>
    <dgm:cxn modelId="{D1D63AA5-4342-4FB7-BCC0-C5C7E318301C}" srcId="{DAF9FE05-6A61-463A-979C-878011975FCB}" destId="{8F2CF029-D32A-4A5F-ADD0-42463FE36F09}" srcOrd="0" destOrd="0" parTransId="{071EF337-DCEC-403C-9565-DCADCB5F28C1}" sibTransId="{C7A16152-ABE4-47BE-831D-D54A9A519273}"/>
    <dgm:cxn modelId="{F90A91B5-E9B1-4F18-8044-10EF41157191}" srcId="{6F2EA3D1-DC1B-4D34-8717-44AAB1FFACEC}" destId="{3D4536FF-D63F-42BF-BC52-746EA583DD30}" srcOrd="0" destOrd="0" parTransId="{E1C7390C-711A-49FC-BADB-CFE72CC6922F}" sibTransId="{7EBF0BBF-BED0-4394-BCCC-CC09934DE2BC}"/>
    <dgm:cxn modelId="{447848B9-627A-441B-B8DA-8AE28310AE86}" type="presOf" srcId="{1798058F-AAC4-4CD7-9CE2-0DE83A811A78}" destId="{F00EBDB2-63B8-427D-9A8A-2C4CF9EDFD7C}" srcOrd="0" destOrd="2" presId="urn:microsoft.com/office/officeart/2005/8/layout/vList3"/>
    <dgm:cxn modelId="{46D5F3C4-7AB9-47B0-BDE6-6A01B6B07769}" srcId="{DAF9FE05-6A61-463A-979C-878011975FCB}" destId="{6F2EA3D1-DC1B-4D34-8717-44AAB1FFACEC}" srcOrd="1" destOrd="0" parTransId="{F7391370-1D8F-4FD3-91EC-13CD26E4E16B}" sibTransId="{F6F576E0-569A-4DDB-9798-9ADE240D7EBA}"/>
    <dgm:cxn modelId="{0B1872DA-25A0-4880-983A-F2E045F50C65}" type="presOf" srcId="{DAF9FE05-6A61-463A-979C-878011975FCB}" destId="{8CA01A21-CF1E-49A4-BBAE-11C480B41841}" srcOrd="0" destOrd="0" presId="urn:microsoft.com/office/officeart/2005/8/layout/vList3"/>
    <dgm:cxn modelId="{4AFADCEA-5417-43B6-9B0D-87D8E9DA2370}" srcId="{6F2EA3D1-DC1B-4D34-8717-44AAB1FFACEC}" destId="{1798058F-AAC4-4CD7-9CE2-0DE83A811A78}" srcOrd="1" destOrd="0" parTransId="{8F3B226D-BC73-41D2-A090-2303F6EC4B94}" sibTransId="{193F02DE-23F4-4E5B-90B5-1CA5B5446070}"/>
    <dgm:cxn modelId="{9D7492F8-27AD-4198-8394-1123C719CA6B}" type="presOf" srcId="{6F2EA3D1-DC1B-4D34-8717-44AAB1FFACEC}" destId="{F00EBDB2-63B8-427D-9A8A-2C4CF9EDFD7C}" srcOrd="0" destOrd="0" presId="urn:microsoft.com/office/officeart/2005/8/layout/vList3"/>
    <dgm:cxn modelId="{CAC4F5FB-6803-41A0-9EB5-6F5B06700506}" type="presOf" srcId="{8F2CF029-D32A-4A5F-ADD0-42463FE36F09}" destId="{2E1D5842-7AD4-4E45-BCEE-A886CA2EE45B}" srcOrd="0" destOrd="0" presId="urn:microsoft.com/office/officeart/2005/8/layout/vList3"/>
    <dgm:cxn modelId="{1B74ACD8-09FA-4BD6-B31C-392DAFF1C6F0}" type="presParOf" srcId="{8CA01A21-CF1E-49A4-BBAE-11C480B41841}" destId="{F4DF2CFF-EFD4-40FD-BC5B-551788EDCB4A}" srcOrd="0" destOrd="0" presId="urn:microsoft.com/office/officeart/2005/8/layout/vList3"/>
    <dgm:cxn modelId="{239E75F4-862E-4D98-A9D6-B630E17E4DDD}" type="presParOf" srcId="{F4DF2CFF-EFD4-40FD-BC5B-551788EDCB4A}" destId="{845FEC11-F4FC-4B26-8CA1-CDDD57E81FE5}" srcOrd="0" destOrd="0" presId="urn:microsoft.com/office/officeart/2005/8/layout/vList3"/>
    <dgm:cxn modelId="{9E5D348A-3018-4B2C-B1AF-833A4C7FDE70}" type="presParOf" srcId="{F4DF2CFF-EFD4-40FD-BC5B-551788EDCB4A}" destId="{2E1D5842-7AD4-4E45-BCEE-A886CA2EE45B}" srcOrd="1" destOrd="0" presId="urn:microsoft.com/office/officeart/2005/8/layout/vList3"/>
    <dgm:cxn modelId="{F9AF7852-FE08-4B47-8EA2-F8538F62F8B3}" type="presParOf" srcId="{8CA01A21-CF1E-49A4-BBAE-11C480B41841}" destId="{FB4DA587-B336-4C57-9DA3-B533D570D3E0}" srcOrd="1" destOrd="0" presId="urn:microsoft.com/office/officeart/2005/8/layout/vList3"/>
    <dgm:cxn modelId="{EFBA6BB9-9B66-4C7F-99D8-88308F3A0836}" type="presParOf" srcId="{8CA01A21-CF1E-49A4-BBAE-11C480B41841}" destId="{DD89B174-A1A8-4864-BB84-88E1EA8D8864}" srcOrd="2" destOrd="0" presId="urn:microsoft.com/office/officeart/2005/8/layout/vList3"/>
    <dgm:cxn modelId="{C31C432D-A7B1-4E72-A6CC-BA8C0B61BCB1}" type="presParOf" srcId="{DD89B174-A1A8-4864-BB84-88E1EA8D8864}" destId="{FB412320-9BCB-4BEB-99B4-E0C6D67D4B0D}" srcOrd="0" destOrd="0" presId="urn:microsoft.com/office/officeart/2005/8/layout/vList3"/>
    <dgm:cxn modelId="{B7AEAF9B-F257-415F-AFB9-C965A1A2BA47}" type="presParOf" srcId="{DD89B174-A1A8-4864-BB84-88E1EA8D8864}" destId="{F00EBDB2-63B8-427D-9A8A-2C4CF9EDFD7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D5842-7AD4-4E45-BCEE-A886CA2EE45B}">
      <dsp:nvSpPr>
        <dsp:cNvPr id="0" name=""/>
        <dsp:cNvSpPr/>
      </dsp:nvSpPr>
      <dsp:spPr>
        <a:xfrm rot="10800000">
          <a:off x="1525042" y="407"/>
          <a:ext cx="6174273" cy="1995390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8175" tIns="91440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Book Antiqua" panose="02040602050305030304" pitchFamily="18" charset="0"/>
            </a:rPr>
            <a:t>MODULE-1</a:t>
          </a:r>
          <a:endParaRPr lang="en-IN" sz="19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Book Antiqua" panose="02040602050305030304" pitchFamily="18" charset="0"/>
            </a:rPr>
            <a:t>About Microcontrollers and Embedded systems</a:t>
          </a:r>
          <a:endParaRPr lang="en-IN" sz="2400" kern="1200" dirty="0">
            <a:latin typeface="Book Antiqua" panose="0204060205030503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Book Antiqua" panose="02040602050305030304" pitchFamily="18" charset="0"/>
            </a:rPr>
            <a:t>ARM processor fundamentals</a:t>
          </a:r>
          <a:endParaRPr lang="en-IN" sz="2400" kern="1200" dirty="0">
            <a:latin typeface="Book Antiqua" panose="02040602050305030304" pitchFamily="18" charset="0"/>
          </a:endParaRPr>
        </a:p>
      </dsp:txBody>
      <dsp:txXfrm rot="10800000">
        <a:off x="2023889" y="407"/>
        <a:ext cx="5675426" cy="1995390"/>
      </dsp:txXfrm>
    </dsp:sp>
    <dsp:sp modelId="{845FEC11-F4FC-4B26-8CA1-CDDD57E81FE5}">
      <dsp:nvSpPr>
        <dsp:cNvPr id="0" name=""/>
        <dsp:cNvSpPr/>
      </dsp:nvSpPr>
      <dsp:spPr>
        <a:xfrm>
          <a:off x="849151" y="346300"/>
          <a:ext cx="1389861" cy="1375465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EBDB2-63B8-427D-9A8A-2C4CF9EDFD7C}">
      <dsp:nvSpPr>
        <dsp:cNvPr id="0" name=""/>
        <dsp:cNvSpPr/>
      </dsp:nvSpPr>
      <dsp:spPr>
        <a:xfrm rot="10800000">
          <a:off x="1493366" y="2526086"/>
          <a:ext cx="6331092" cy="1404351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8175" tIns="91440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Book Antiqua" panose="02040602050305030304" pitchFamily="18" charset="0"/>
            </a:rPr>
            <a:t>MODULE-2</a:t>
          </a:r>
          <a:endParaRPr lang="en-IN" sz="2400" kern="1200" dirty="0">
            <a:latin typeface="Book Antiqua" panose="0204060205030503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Book Antiqua" panose="02040602050305030304" pitchFamily="18" charset="0"/>
            </a:rPr>
            <a:t>ARM Instruction Set</a:t>
          </a:r>
          <a:endParaRPr lang="en-IN" sz="2400" kern="1200" dirty="0">
            <a:latin typeface="Book Antiqua" panose="0204060205030503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Book Antiqua" panose="02040602050305030304" pitchFamily="18" charset="0"/>
            </a:rPr>
            <a:t>C compilers with ARM</a:t>
          </a:r>
          <a:endParaRPr lang="en-IN" sz="2400" kern="1200" dirty="0">
            <a:latin typeface="Book Antiqua" panose="02040602050305030304" pitchFamily="18" charset="0"/>
          </a:endParaRPr>
        </a:p>
      </dsp:txBody>
      <dsp:txXfrm rot="10800000">
        <a:off x="1844454" y="2526086"/>
        <a:ext cx="5980004" cy="1404351"/>
      </dsp:txXfrm>
    </dsp:sp>
    <dsp:sp modelId="{FB412320-9BCB-4BEB-99B4-E0C6D67D4B0D}">
      <dsp:nvSpPr>
        <dsp:cNvPr id="0" name=""/>
        <dsp:cNvSpPr/>
      </dsp:nvSpPr>
      <dsp:spPr>
        <a:xfrm>
          <a:off x="652848" y="2241292"/>
          <a:ext cx="1733611" cy="189877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9F61A9-6C04-4D4A-B619-247F4915BBB6}">
      <dsp:nvSpPr>
        <dsp:cNvPr id="0" name=""/>
        <dsp:cNvSpPr/>
      </dsp:nvSpPr>
      <dsp:spPr>
        <a:xfrm rot="10800000">
          <a:off x="1318241" y="4639817"/>
          <a:ext cx="6950775" cy="1487356"/>
        </a:xfrm>
        <a:prstGeom prst="homePlate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8175" tIns="91440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Book Antiqua" panose="02040602050305030304" pitchFamily="18" charset="0"/>
            </a:rPr>
            <a:t>MODULE-3</a:t>
          </a:r>
          <a:endParaRPr lang="en-IN" sz="2400" kern="1200" dirty="0">
            <a:latin typeface="Book Antiqua" panose="0204060205030503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Book Antiqua" panose="02040602050305030304" pitchFamily="18" charset="0"/>
            </a:rPr>
            <a:t>ARM C programming with optimization</a:t>
          </a:r>
          <a:endParaRPr lang="en-IN" sz="2400" kern="1200" dirty="0">
            <a:latin typeface="Book Antiqua" panose="02040602050305030304" pitchFamily="18" charset="0"/>
          </a:endParaRP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Book Antiqua" panose="02040602050305030304" pitchFamily="18" charset="0"/>
            </a:rPr>
            <a:t>ARM ALP programming</a:t>
          </a:r>
          <a:endParaRPr lang="en-IN" sz="2400" kern="1200" dirty="0">
            <a:latin typeface="Book Antiqua" panose="02040602050305030304" pitchFamily="18" charset="0"/>
          </a:endParaRPr>
        </a:p>
      </dsp:txBody>
      <dsp:txXfrm rot="10800000">
        <a:off x="1690080" y="4639817"/>
        <a:ext cx="6578936" cy="1487356"/>
      </dsp:txXfrm>
    </dsp:sp>
    <dsp:sp modelId="{83162507-0C00-4E70-A54E-F45908B1D1C9}">
      <dsp:nvSpPr>
        <dsp:cNvPr id="0" name=""/>
        <dsp:cNvSpPr/>
      </dsp:nvSpPr>
      <dsp:spPr>
        <a:xfrm>
          <a:off x="777335" y="4460726"/>
          <a:ext cx="1578241" cy="182993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D5842-7AD4-4E45-BCEE-A886CA2EE45B}">
      <dsp:nvSpPr>
        <dsp:cNvPr id="0" name=""/>
        <dsp:cNvSpPr/>
      </dsp:nvSpPr>
      <dsp:spPr>
        <a:xfrm rot="10800000">
          <a:off x="1759562" y="149418"/>
          <a:ext cx="6174273" cy="163515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9049" tIns="91440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Book Antiqua" panose="02040602050305030304" pitchFamily="18" charset="0"/>
            </a:rPr>
            <a:t>MODULE-4</a:t>
          </a:r>
          <a:endParaRPr lang="en-IN" sz="19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Book Antiqua" panose="02040602050305030304" pitchFamily="18" charset="0"/>
            </a:rPr>
            <a:t>Embedded System components</a:t>
          </a:r>
          <a:endParaRPr lang="en-IN" sz="2400" kern="1200" dirty="0">
            <a:latin typeface="Book Antiqua" panose="0204060205030503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Book Antiqua" panose="02040602050305030304" pitchFamily="18" charset="0"/>
            </a:rPr>
            <a:t>Sensors and actuators</a:t>
          </a:r>
          <a:endParaRPr lang="en-IN" sz="2400" kern="1200" dirty="0">
            <a:latin typeface="Book Antiqua" panose="02040602050305030304" pitchFamily="18" charset="0"/>
          </a:endParaRPr>
        </a:p>
      </dsp:txBody>
      <dsp:txXfrm rot="10800000">
        <a:off x="2168350" y="149418"/>
        <a:ext cx="5765485" cy="1635151"/>
      </dsp:txXfrm>
    </dsp:sp>
    <dsp:sp modelId="{845FEC11-F4FC-4B26-8CA1-CDDD57E81FE5}">
      <dsp:nvSpPr>
        <dsp:cNvPr id="0" name=""/>
        <dsp:cNvSpPr/>
      </dsp:nvSpPr>
      <dsp:spPr>
        <a:xfrm>
          <a:off x="491550" y="67065"/>
          <a:ext cx="1582165" cy="180770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7000" b="-27000"/>
          </a:stretch>
        </a:blipFill>
        <a:ln>
          <a:noFill/>
        </a:ln>
        <a:effectLst>
          <a:glow rad="127000">
            <a:schemeClr val="bg1"/>
          </a:glo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EBDB2-63B8-427D-9A8A-2C4CF9EDFD7C}">
      <dsp:nvSpPr>
        <dsp:cNvPr id="0" name=""/>
        <dsp:cNvSpPr/>
      </dsp:nvSpPr>
      <dsp:spPr>
        <a:xfrm rot="10800000">
          <a:off x="1155768" y="2185184"/>
          <a:ext cx="7216469" cy="2010752"/>
        </a:xfrm>
        <a:prstGeom prst="homePlate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9049" tIns="91440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Book Antiqua" panose="02040602050305030304" pitchFamily="18" charset="0"/>
            </a:rPr>
            <a:t>MODULE-5</a:t>
          </a:r>
          <a:endParaRPr lang="en-IN" sz="2400" kern="1200" dirty="0">
            <a:latin typeface="Book Antiqua" panose="0204060205030503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Book Antiqua" panose="02040602050305030304" pitchFamily="18" charset="0"/>
            </a:rPr>
            <a:t>Real time Operating Systems (RTOS)</a:t>
          </a:r>
          <a:endParaRPr lang="en-IN" sz="2400" kern="1200" dirty="0">
            <a:latin typeface="Book Antiqua" panose="0204060205030503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Book Antiqua" panose="02040602050305030304" pitchFamily="18" charset="0"/>
            </a:rPr>
            <a:t>Embedded System Development Environment</a:t>
          </a:r>
          <a:endParaRPr lang="en-IN" sz="2400" kern="1200" dirty="0">
            <a:latin typeface="Book Antiqua" panose="02040602050305030304" pitchFamily="18" charset="0"/>
          </a:endParaRPr>
        </a:p>
      </dsp:txBody>
      <dsp:txXfrm rot="10800000">
        <a:off x="1658456" y="2185184"/>
        <a:ext cx="6713781" cy="2010752"/>
      </dsp:txXfrm>
    </dsp:sp>
    <dsp:sp modelId="{FB412320-9BCB-4BEB-99B4-E0C6D67D4B0D}">
      <dsp:nvSpPr>
        <dsp:cNvPr id="0" name=""/>
        <dsp:cNvSpPr/>
      </dsp:nvSpPr>
      <dsp:spPr>
        <a:xfrm>
          <a:off x="365627" y="2078190"/>
          <a:ext cx="1903062" cy="208437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>
          <a:glow rad="127000">
            <a:schemeClr val="bg2"/>
          </a:glo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01546-198A-4195-BCF8-F0FF54C90E5E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DE88F-1F85-4A27-9D34-D74A50E7B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5941-8922-FD17-2EEF-4EA7CB8D3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EE5524-379E-67C3-FDEA-AAC953031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270B-DFCB-D361-7865-B163C238D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48028-B0A6-30EF-8F11-21C47180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43A5A-DAC4-8FE9-723D-4D91F3708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3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BB82-8090-760A-AC51-75801A02F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306D3-9374-1925-0C2E-339FDFAB7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54DD9-EE91-DE7E-5AE5-BFA1E7B4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8CA9F-B2F7-A3C1-6882-7192D37D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C4A37-6304-DD31-2565-41F12038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32209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EBBB73-79E7-AEDB-6EBD-D486C37854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49882-A7CE-99DA-33CE-657D76B9A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C1ABC-E31B-5B81-4FCF-71A7F8E0B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71934-D22E-9C8C-39F6-360707EA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1FE28-6D67-3924-D457-A1B22ECF0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42833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01DA0-25A2-D8ED-F4C1-D645C94A3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0E910-8084-8355-5AA2-CF5710983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CD88A-4206-2B69-3045-C1BB2DFF2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36F6C-D464-D80E-9E56-A1E820D7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B1700-0300-889D-E0A2-027AAA59F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0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9142B-B58B-F9EB-3466-B7D8BD65C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9383C-52B9-7F9E-FE5D-A9E676C34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CBD54-5317-E73F-A5F3-D0A6E1DE4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43D5-07A9-0254-17AA-9A0D360D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0F4EB-6FC5-D823-0967-5F157BC5B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638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59908-3432-73E3-86F0-DDD64497B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5D252-D3DD-176F-BDE6-D7130DE6F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485AF0-56DE-C492-1111-E82D7F906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E84F-CB4A-7690-FDAD-469389286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F8C25-BB29-B40E-1DBF-B9DFB091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D63D7-C330-35D9-2E4F-6E05E00E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479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4E723-7B27-744D-4B65-02ACD38FA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13F2D-C302-7D9C-30E6-B1C5C8ABD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8B216-2DC6-5DD4-991A-A1862B730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0E9ED2-EF22-F946-7F6E-404FE9170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CB78F4-AB96-1758-74FE-67766620ED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CC065D-3607-39C3-909A-A9EAB2062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0DE78-B9AF-0A87-56C2-FDF67A6AB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48955E-D17C-B9C7-C0B4-B4A42CFED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10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963E0-DB7F-3652-F2CC-98FE65592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D69BCD-04DB-2D43-57EC-E87907AFC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0D3D43-8098-D837-52E1-CFDFBF37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6205D-DB21-5CCD-C187-859022D7E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270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F0EF2B-9F1B-4EE3-4F2B-EAF689C4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AB8E8B-C9DE-9AFD-2B14-69D363162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DDCFC-6E26-3D78-195E-0A17BF00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6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8955-8B7B-D946-ED8E-AE922AADA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22F19-714F-C008-C92F-9D34E7D45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536ABF-20A4-53C0-443C-C79DB7FD5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34C3F-0D5F-0586-4835-E88467392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472DD-BFFF-234E-E006-760F07080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E7555-55A7-8F80-BB68-76D40DE0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402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CB355-D9EE-08D0-E821-5B6534F1C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F44F5-66FB-B45F-099A-6A4BEC61B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38711-4B64-3C78-A9FF-CB061315E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FEDCA-AEC8-A2CD-EE86-CC2E4D73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E0E8C-A9D0-A053-2567-79680CC8A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B008A-0877-0E60-CE0B-FB431D75B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680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7A9F0E-9B4D-6BB7-04FD-CC34122C0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F3BF8-E766-12C6-AE3F-B8F4470C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17D8A-D281-B8AE-7C53-45B5AF28C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46423-F392-8492-067D-24353E6AE1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37890-3B4A-B3CE-74FA-59F23EAB9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23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embedded/buy/jetson-nano-devkit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57257"/>
            <a:ext cx="9144001" cy="5143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2980" y="3130796"/>
            <a:ext cx="3323870" cy="181537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lgerian" panose="04020705040A02060702" pitchFamily="82" charset="0"/>
              </a:rPr>
              <a:t>MICRO-CONTROLLER AND EMBEDDED SYSTEMS (MES)</a:t>
            </a:r>
          </a:p>
        </p:txBody>
      </p:sp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F247034-6FF4-8220-6943-3BEF44A823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654406"/>
              </p:ext>
            </p:extLst>
          </p:nvPr>
        </p:nvGraphicFramePr>
        <p:xfrm>
          <a:off x="0" y="713418"/>
          <a:ext cx="8717873" cy="4204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77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5FEC11-F4FC-4B26-8CA1-CDDD57E81F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845FEC11-F4FC-4B26-8CA1-CDDD57E81F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1D5842-7AD4-4E45-BCEE-A886CA2EE4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2E1D5842-7AD4-4E45-BCEE-A886CA2EE4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412320-9BCB-4BEB-99B4-E0C6D67D4B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FB412320-9BCB-4BEB-99B4-E0C6D67D4B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0EBDB2-63B8-427D-9A8A-2C4CF9EDFD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F00EBDB2-63B8-427D-9A8A-2C4CF9EDFD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7B20DF-8D80-D2D5-D62A-FE3DA397E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44" y="812862"/>
            <a:ext cx="8671511" cy="487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9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943D4-EA0C-FF1E-90BC-D51219143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424"/>
            <a:ext cx="9144000" cy="653470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24A6DC1-167F-D05F-7A6A-3BA1B0A9E7FD}"/>
              </a:ext>
            </a:extLst>
          </p:cNvPr>
          <p:cNvSpPr/>
          <p:nvPr/>
        </p:nvSpPr>
        <p:spPr>
          <a:xfrm>
            <a:off x="3826276" y="3429001"/>
            <a:ext cx="3426779" cy="100095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12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A0281A-2C15-4486-78F9-10355C7B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016" y="259670"/>
            <a:ext cx="3892691" cy="30454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778B66-3812-F11F-E249-41FB874AA793}"/>
              </a:ext>
            </a:extLst>
          </p:cNvPr>
          <p:cNvSpPr txBox="1"/>
          <p:nvPr/>
        </p:nvSpPr>
        <p:spPr>
          <a:xfrm>
            <a:off x="743506" y="3305128"/>
            <a:ext cx="791222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800" i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Arduino is a open-source project.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800" i="1" dirty="0">
                <a:solidFill>
                  <a:srgbClr val="FF0000"/>
                </a:solidFill>
                <a:latin typeface="Book Antiqua" panose="02040602050305030304" pitchFamily="18" charset="0"/>
              </a:rPr>
              <a:t>Supports </a:t>
            </a:r>
            <a:r>
              <a:rPr lang="en-US" sz="2800" i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hardware and software platform to design and build electronic devices. </a:t>
            </a:r>
            <a:endParaRPr lang="en-US" sz="2800" i="1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800" i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The designs of </a:t>
            </a:r>
            <a:r>
              <a:rPr lang="en-US" sz="2800" i="1" strike="noStrike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Arduino boards</a:t>
            </a:r>
            <a:r>
              <a:rPr lang="en-US" sz="2800" i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 use a variety of controllers and microprocessors</a:t>
            </a:r>
            <a:r>
              <a:rPr lang="en-US" sz="2800" i="1" dirty="0">
                <a:solidFill>
                  <a:srgbClr val="FFFF00"/>
                </a:solidFill>
                <a:effectLst/>
                <a:latin typeface="Book Antiqua" panose="02040602050305030304" pitchFamily="18" charset="0"/>
              </a:rPr>
              <a:t>.</a:t>
            </a:r>
            <a:endParaRPr lang="en-IN" sz="2800" i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28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162EA1-3CC0-33C4-B4A6-69233E0BCC52}"/>
              </a:ext>
            </a:extLst>
          </p:cNvPr>
          <p:cNvSpPr txBox="1"/>
          <p:nvPr/>
        </p:nvSpPr>
        <p:spPr>
          <a:xfrm>
            <a:off x="226380" y="1966241"/>
            <a:ext cx="820740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i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Raspberry Pi, developed by Raspberry Pi Foundation in association with Broadcom, is a series of small single-board computers and perhaps the most inspiring computer available today.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i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It is a cheap, credit-card-sized device that uses a daily keyboard and mouse and joins to a TV or computer monitor.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i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It is a thin weighable computer that let every person to  explore the internet and watching high-definition video, word-processing, to creating spreadsheets, and it can do every possible thing we'd expect a desktop computer to do and playing sports.</a:t>
            </a:r>
          </a:p>
          <a:p>
            <a:pPr algn="just"/>
            <a:endParaRPr lang="en-US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IN" dirty="0"/>
          </a:p>
        </p:txBody>
      </p:sp>
      <p:pic>
        <p:nvPicPr>
          <p:cNvPr id="2052" name="Picture 4" descr="What is Raspberry PI">
            <a:extLst>
              <a:ext uri="{FF2B5EF4-FFF2-40B4-BE49-F238E27FC236}">
                <a16:creationId xmlns:a16="http://schemas.microsoft.com/office/drawing/2014/main" id="{E89D50C8-8213-3450-F0CC-8F97C1D96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231" y="280432"/>
            <a:ext cx="284797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9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502EFC-23EE-2F91-F97D-BA2190BF3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877"/>
            <a:ext cx="9144000" cy="6226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11780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EA3CB9-104A-DD52-C951-740BF88AE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1" y="92090"/>
            <a:ext cx="8700117" cy="64463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A404AF-7827-CE58-DAEA-ECCC8F65B36F}"/>
              </a:ext>
            </a:extLst>
          </p:cNvPr>
          <p:cNvSpPr txBox="1"/>
          <p:nvPr/>
        </p:nvSpPr>
        <p:spPr>
          <a:xfrm>
            <a:off x="352887" y="89084"/>
            <a:ext cx="79299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7030A0"/>
                </a:solidFill>
                <a:effectLst/>
                <a:latin typeface="Book Antiqua" panose="02040602050305030304" pitchFamily="18" charset="0"/>
              </a:rPr>
              <a:t>NVIDIA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Book Antiqua" panose="0204060205030503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Jetson Nano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Book Antiqua" panose="02040602050305030304" pitchFamily="18" charset="0"/>
              </a:rPr>
              <a:t> is an embedded system-on-module 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ED33F-DB3E-C7ED-A3B9-B7FF89B9ADBA}"/>
              </a:ext>
            </a:extLst>
          </p:cNvPr>
          <p:cNvSpPr txBox="1"/>
          <p:nvPr/>
        </p:nvSpPr>
        <p:spPr>
          <a:xfrm>
            <a:off x="5943599" y="4898962"/>
            <a:ext cx="30672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128 core MAXWELL GPU</a:t>
            </a:r>
          </a:p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ARM CPU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D1A041-9DF9-438E-C8C4-213A79BB44A1}"/>
              </a:ext>
            </a:extLst>
          </p:cNvPr>
          <p:cNvSpPr txBox="1"/>
          <p:nvPr/>
        </p:nvSpPr>
        <p:spPr>
          <a:xfrm>
            <a:off x="221941" y="4968744"/>
            <a:ext cx="28852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Useful for deploying computer vision and deep learning</a:t>
            </a:r>
            <a:endParaRPr lang="en-IN" sz="24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41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F20C05-D6B0-6E7A-D963-4DDD46455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01" y="210845"/>
            <a:ext cx="7874493" cy="49215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F80E29-2365-83A2-2ACC-13E6F762078B}"/>
              </a:ext>
            </a:extLst>
          </p:cNvPr>
          <p:cNvSpPr txBox="1"/>
          <p:nvPr/>
        </p:nvSpPr>
        <p:spPr>
          <a:xfrm>
            <a:off x="754601" y="5132403"/>
            <a:ext cx="71709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RISC – Reduced Instruction Set Computer</a:t>
            </a:r>
          </a:p>
          <a:p>
            <a:r>
              <a:rPr lang="en-US" sz="3200" b="1" dirty="0">
                <a:solidFill>
                  <a:srgbClr val="7030A0"/>
                </a:solidFill>
              </a:rPr>
              <a:t>CISC – Complex Instruction Set Computer</a:t>
            </a:r>
            <a:endParaRPr lang="en-IN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55EF4C-6E77-0D1E-3438-8E50B5158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597"/>
            <a:ext cx="9144000" cy="4988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8BDA10-7E14-8B3C-366E-1EF19F252F66}"/>
              </a:ext>
            </a:extLst>
          </p:cNvPr>
          <p:cNvSpPr txBox="1"/>
          <p:nvPr/>
        </p:nvSpPr>
        <p:spPr>
          <a:xfrm>
            <a:off x="754601" y="5132403"/>
            <a:ext cx="47972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RISC – Simple but powerful</a:t>
            </a:r>
          </a:p>
          <a:p>
            <a:r>
              <a:rPr lang="en-US" sz="3200" b="1" dirty="0">
                <a:solidFill>
                  <a:srgbClr val="7030A0"/>
                </a:solidFill>
              </a:rPr>
              <a:t>CISC – Complex</a:t>
            </a:r>
            <a:endParaRPr lang="en-IN" sz="3200" b="1" dirty="0">
              <a:solidFill>
                <a:srgbClr val="7030A0"/>
              </a:solidFill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FB78DE48-8C12-B31C-5BCA-F6BC9A69B944}"/>
              </a:ext>
            </a:extLst>
          </p:cNvPr>
          <p:cNvSpPr/>
          <p:nvPr/>
        </p:nvSpPr>
        <p:spPr>
          <a:xfrm>
            <a:off x="5761608" y="5132403"/>
            <a:ext cx="452761" cy="1077218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06875D-D806-68CE-9137-75DB50ED6B73}"/>
              </a:ext>
            </a:extLst>
          </p:cNvPr>
          <p:cNvSpPr txBox="1"/>
          <p:nvPr/>
        </p:nvSpPr>
        <p:spPr>
          <a:xfrm>
            <a:off x="6436311" y="5353235"/>
            <a:ext cx="2031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B050"/>
                </a:solidFill>
                <a:latin typeface="Book Antiqua" panose="02040602050305030304" pitchFamily="18" charset="0"/>
              </a:rPr>
              <a:t>Hardware</a:t>
            </a:r>
            <a:endParaRPr lang="en-IN" sz="3200" b="1" i="1" dirty="0">
              <a:solidFill>
                <a:srgbClr val="00B05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5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ro RX2 26T Single Speed Sprint Cycle without Disc Brake - Black &amp; Orange  : Amazon.in: Sports, Fitness &amp; Outdoors">
            <a:extLst>
              <a:ext uri="{FF2B5EF4-FFF2-40B4-BE49-F238E27FC236}">
                <a16:creationId xmlns:a16="http://schemas.microsoft.com/office/drawing/2014/main" id="{A265CFDD-49A2-0FA8-C5EC-3DDE91FCB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02" y="390616"/>
            <a:ext cx="2863049" cy="286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BC604A-BE69-9956-B778-F26BB9B28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747" y="0"/>
            <a:ext cx="4818910" cy="38551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C24B45-157D-6440-455D-A2640ECD7673}"/>
              </a:ext>
            </a:extLst>
          </p:cNvPr>
          <p:cNvSpPr txBox="1"/>
          <p:nvPr/>
        </p:nvSpPr>
        <p:spPr>
          <a:xfrm>
            <a:off x="355106" y="3253665"/>
            <a:ext cx="3551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RISC – Single cycle per instruction</a:t>
            </a:r>
            <a:endParaRPr lang="en-IN" sz="3200" b="1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F9717-F96E-104A-7C3A-F77D9B182E14}"/>
              </a:ext>
            </a:extLst>
          </p:cNvPr>
          <p:cNvSpPr txBox="1"/>
          <p:nvPr/>
        </p:nvSpPr>
        <p:spPr>
          <a:xfrm>
            <a:off x="4788667" y="3429000"/>
            <a:ext cx="3938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CISC – One or Two cycles per instruction</a:t>
            </a:r>
            <a:endParaRPr lang="en-IN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7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18AD8F-27C8-B1F2-C14F-57BCDC41E6F4}"/>
              </a:ext>
            </a:extLst>
          </p:cNvPr>
          <p:cNvSpPr txBox="1"/>
          <p:nvPr/>
        </p:nvSpPr>
        <p:spPr>
          <a:xfrm>
            <a:off x="186431" y="213064"/>
            <a:ext cx="8575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Businesses runs on software and softwares run on hardware</a:t>
            </a:r>
            <a:endParaRPr lang="en-IN" sz="4000" i="1" dirty="0">
              <a:solidFill>
                <a:srgbClr val="FF0000"/>
              </a:solidFill>
            </a:endParaRPr>
          </a:p>
        </p:txBody>
      </p:sp>
      <p:pic>
        <p:nvPicPr>
          <p:cNvPr id="3" name="Computer Science Basics_ Hardware and Software (1080p)">
            <a:hlinkClick r:id="" action="ppaction://media"/>
            <a:extLst>
              <a:ext uri="{FF2B5EF4-FFF2-40B4-BE49-F238E27FC236}">
                <a16:creationId xmlns:a16="http://schemas.microsoft.com/office/drawing/2014/main" id="{7A5A93C7-B465-6FAF-86DE-39315D6746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739" y="1465481"/>
            <a:ext cx="8495930" cy="507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77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292084-3AEB-48E1-E533-E88A34D02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284" y="470517"/>
            <a:ext cx="4907378" cy="27604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43AAC94-BD14-CC8F-AF3B-5DB9E481A510}"/>
              </a:ext>
            </a:extLst>
          </p:cNvPr>
          <p:cNvCxnSpPr>
            <a:cxnSpLocks/>
          </p:cNvCxnSpPr>
          <p:nvPr/>
        </p:nvCxnSpPr>
        <p:spPr>
          <a:xfrm flipV="1">
            <a:off x="3453414" y="3305960"/>
            <a:ext cx="1003176" cy="6978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8D93D9E-D63A-1E25-3000-183BC0E44962}"/>
              </a:ext>
            </a:extLst>
          </p:cNvPr>
          <p:cNvSpPr txBox="1"/>
          <p:nvPr/>
        </p:nvSpPr>
        <p:spPr>
          <a:xfrm>
            <a:off x="119108" y="3847641"/>
            <a:ext cx="4651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RISC – relies on intelligence of software and lesser complex hardware</a:t>
            </a:r>
            <a:endParaRPr lang="en-IN" sz="3200" b="1" dirty="0">
              <a:solidFill>
                <a:srgbClr val="7030A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9E806A-E6C6-A7A7-7077-1BC3FAFE3F00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3230917"/>
            <a:ext cx="1108230" cy="9229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956E319-C8B9-A45E-D6C1-0426EFFF4A42}"/>
              </a:ext>
            </a:extLst>
          </p:cNvPr>
          <p:cNvSpPr txBox="1"/>
          <p:nvPr/>
        </p:nvSpPr>
        <p:spPr>
          <a:xfrm>
            <a:off x="4447712" y="4000779"/>
            <a:ext cx="465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CISC – relies on complex hardware</a:t>
            </a:r>
            <a:endParaRPr lang="en-IN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1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29199C-D580-2B14-442B-5321901A5577}"/>
              </a:ext>
            </a:extLst>
          </p:cNvPr>
          <p:cNvSpPr/>
          <p:nvPr/>
        </p:nvSpPr>
        <p:spPr>
          <a:xfrm>
            <a:off x="994299" y="763480"/>
            <a:ext cx="2574524" cy="7546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Compiler</a:t>
            </a:r>
            <a:endParaRPr lang="en-IN" sz="32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816F1DA-9276-BA07-A13A-F4B8EDDC2700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2281561" y="1518082"/>
            <a:ext cx="0" cy="14825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8C5EA4F-5724-A4B4-6744-634582274BB1}"/>
              </a:ext>
            </a:extLst>
          </p:cNvPr>
          <p:cNvSpPr txBox="1"/>
          <p:nvPr/>
        </p:nvSpPr>
        <p:spPr>
          <a:xfrm>
            <a:off x="2281560" y="1771964"/>
            <a:ext cx="1926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Code Generation</a:t>
            </a:r>
            <a:endParaRPr lang="en-IN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0BCE45-7406-96A6-1DC6-5CB3EE1C7E2F}"/>
              </a:ext>
            </a:extLst>
          </p:cNvPr>
          <p:cNvSpPr/>
          <p:nvPr/>
        </p:nvSpPr>
        <p:spPr>
          <a:xfrm>
            <a:off x="932156" y="3000652"/>
            <a:ext cx="2938509" cy="66582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  <a:endParaRPr lang="en-I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1F6332-B3D8-225F-7B29-A56F1B9E8754}"/>
              </a:ext>
            </a:extLst>
          </p:cNvPr>
          <p:cNvSpPr txBox="1"/>
          <p:nvPr/>
        </p:nvSpPr>
        <p:spPr>
          <a:xfrm>
            <a:off x="691134" y="3719743"/>
            <a:ext cx="3420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Greater Complexity</a:t>
            </a:r>
            <a:endParaRPr lang="en-IN" sz="32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817616-4444-E46E-942F-D017C3E1BA6A}"/>
              </a:ext>
            </a:extLst>
          </p:cNvPr>
          <p:cNvSpPr/>
          <p:nvPr/>
        </p:nvSpPr>
        <p:spPr>
          <a:xfrm>
            <a:off x="5523234" y="676182"/>
            <a:ext cx="2574524" cy="7546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Compiler</a:t>
            </a:r>
            <a:endParaRPr lang="en-IN" sz="32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AE2735-A9E3-856D-ECFF-CE1F2ACAB7B6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810496" y="1430784"/>
            <a:ext cx="0" cy="14825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05DFBCF-4766-FE79-A458-2706EA55E1CF}"/>
              </a:ext>
            </a:extLst>
          </p:cNvPr>
          <p:cNvSpPr txBox="1"/>
          <p:nvPr/>
        </p:nvSpPr>
        <p:spPr>
          <a:xfrm>
            <a:off x="6810495" y="1684666"/>
            <a:ext cx="1926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Code Generation</a:t>
            </a:r>
            <a:endParaRPr lang="en-IN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E6DFD1-3917-FA3C-233F-EAF956F0B78D}"/>
              </a:ext>
            </a:extLst>
          </p:cNvPr>
          <p:cNvSpPr/>
          <p:nvPr/>
        </p:nvSpPr>
        <p:spPr>
          <a:xfrm>
            <a:off x="5461091" y="2913354"/>
            <a:ext cx="2938509" cy="66582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  <a:endParaRPr lang="en-IN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E35575-2641-6733-2E22-5E121C69FE09}"/>
              </a:ext>
            </a:extLst>
          </p:cNvPr>
          <p:cNvSpPr txBox="1"/>
          <p:nvPr/>
        </p:nvSpPr>
        <p:spPr>
          <a:xfrm>
            <a:off x="4909351" y="91407"/>
            <a:ext cx="3420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Greater Complexity</a:t>
            </a:r>
            <a:endParaRPr lang="en-IN" sz="3200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A2236C-9B20-7C73-80FE-5E39B7966E73}"/>
              </a:ext>
            </a:extLst>
          </p:cNvPr>
          <p:cNvSpPr txBox="1"/>
          <p:nvPr/>
        </p:nvSpPr>
        <p:spPr>
          <a:xfrm>
            <a:off x="994298" y="4523140"/>
            <a:ext cx="772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RISC – compiler complexity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CISC- hardware complexity</a:t>
            </a:r>
            <a:endParaRPr lang="en-IN" sz="3200" b="1" dirty="0">
              <a:solidFill>
                <a:srgbClr val="7030A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6C133A7-30C8-ECC1-6AC0-09AB9844577A}"/>
              </a:ext>
            </a:extLst>
          </p:cNvPr>
          <p:cNvSpPr/>
          <p:nvPr/>
        </p:nvSpPr>
        <p:spPr>
          <a:xfrm>
            <a:off x="146481" y="178974"/>
            <a:ext cx="1695635" cy="75460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CISC</a:t>
            </a:r>
            <a:endParaRPr lang="en-IN" sz="3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71BDDE6-AD55-E270-7832-A19D40A15DA7}"/>
              </a:ext>
            </a:extLst>
          </p:cNvPr>
          <p:cNvSpPr/>
          <p:nvPr/>
        </p:nvSpPr>
        <p:spPr>
          <a:xfrm>
            <a:off x="4265719" y="573462"/>
            <a:ext cx="1695635" cy="75460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RISC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87325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9" grpId="0" animBg="1"/>
      <p:bldP spid="11" grpId="0"/>
      <p:bldP spid="12" grpId="0" animBg="1"/>
      <p:bldP spid="14" grpId="0"/>
      <p:bldP spid="15" grpId="0" animBg="1"/>
      <p:bldP spid="16" grpId="0"/>
      <p:bldP spid="17" grpId="0" build="p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C27662-B685-738B-EFAE-447ABAD8B37D}"/>
              </a:ext>
            </a:extLst>
          </p:cNvPr>
          <p:cNvSpPr txBox="1"/>
          <p:nvPr/>
        </p:nvSpPr>
        <p:spPr>
          <a:xfrm>
            <a:off x="461639" y="276360"/>
            <a:ext cx="6582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Major design rules of RISC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49AA6A2-EBE2-8BF8-E337-7BB5481EFB29}"/>
              </a:ext>
            </a:extLst>
          </p:cNvPr>
          <p:cNvSpPr/>
          <p:nvPr/>
        </p:nvSpPr>
        <p:spPr>
          <a:xfrm>
            <a:off x="4391126" y="2285606"/>
            <a:ext cx="3510473" cy="90655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822418"/>
                </a:lnTo>
                <a:lnTo>
                  <a:pt x="3510473" y="822418"/>
                </a:lnTo>
                <a:lnTo>
                  <a:pt x="3510473" y="906552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A449DF4-A020-D0A2-8CD7-A02808851D01}"/>
              </a:ext>
            </a:extLst>
          </p:cNvPr>
          <p:cNvSpPr/>
          <p:nvPr/>
        </p:nvSpPr>
        <p:spPr>
          <a:xfrm>
            <a:off x="4391126" y="2285606"/>
            <a:ext cx="1725606" cy="90655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822418"/>
                </a:lnTo>
                <a:lnTo>
                  <a:pt x="1725606" y="822418"/>
                </a:lnTo>
                <a:lnTo>
                  <a:pt x="1725606" y="906552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BB6383-F2BA-3047-384E-9227CB9A1506}"/>
              </a:ext>
            </a:extLst>
          </p:cNvPr>
          <p:cNvSpPr/>
          <p:nvPr/>
        </p:nvSpPr>
        <p:spPr>
          <a:xfrm>
            <a:off x="4218170" y="2285606"/>
            <a:ext cx="172955" cy="90655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72955" y="0"/>
                </a:moveTo>
                <a:lnTo>
                  <a:pt x="172955" y="822418"/>
                </a:lnTo>
                <a:lnTo>
                  <a:pt x="0" y="822418"/>
                </a:lnTo>
                <a:lnTo>
                  <a:pt x="0" y="906552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44F00E8-65E9-43A9-8A70-81A1B130974D}"/>
              </a:ext>
            </a:extLst>
          </p:cNvPr>
          <p:cNvSpPr/>
          <p:nvPr/>
        </p:nvSpPr>
        <p:spPr>
          <a:xfrm>
            <a:off x="2352607" y="2285606"/>
            <a:ext cx="2038518" cy="90655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038518" y="0"/>
                </a:moveTo>
                <a:lnTo>
                  <a:pt x="2038518" y="822418"/>
                </a:lnTo>
                <a:lnTo>
                  <a:pt x="0" y="822418"/>
                </a:lnTo>
                <a:lnTo>
                  <a:pt x="0" y="906552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D6707D0-BE61-D255-EC5F-7F67A65B2406}"/>
              </a:ext>
            </a:extLst>
          </p:cNvPr>
          <p:cNvSpPr/>
          <p:nvPr/>
        </p:nvSpPr>
        <p:spPr>
          <a:xfrm>
            <a:off x="840043" y="2285606"/>
            <a:ext cx="3551082" cy="90655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551082" y="0"/>
                </a:moveTo>
                <a:lnTo>
                  <a:pt x="3551082" y="822418"/>
                </a:lnTo>
                <a:lnTo>
                  <a:pt x="0" y="822418"/>
                </a:lnTo>
                <a:lnTo>
                  <a:pt x="0" y="906552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EA12971-52D5-F020-976A-A203FE38DDB2}"/>
              </a:ext>
            </a:extLst>
          </p:cNvPr>
          <p:cNvSpPr/>
          <p:nvPr/>
        </p:nvSpPr>
        <p:spPr>
          <a:xfrm>
            <a:off x="3292158" y="1708906"/>
            <a:ext cx="2197935" cy="5767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DDD2E1A-A7C8-0E8C-9C19-1D074434E6F3}"/>
              </a:ext>
            </a:extLst>
          </p:cNvPr>
          <p:cNvSpPr/>
          <p:nvPr/>
        </p:nvSpPr>
        <p:spPr>
          <a:xfrm>
            <a:off x="3393068" y="1804771"/>
            <a:ext cx="2197935" cy="576700"/>
          </a:xfrm>
          <a:custGeom>
            <a:avLst/>
            <a:gdLst>
              <a:gd name="connsiteX0" fmla="*/ 0 w 2197935"/>
              <a:gd name="connsiteY0" fmla="*/ 57670 h 576700"/>
              <a:gd name="connsiteX1" fmla="*/ 57670 w 2197935"/>
              <a:gd name="connsiteY1" fmla="*/ 0 h 576700"/>
              <a:gd name="connsiteX2" fmla="*/ 2140265 w 2197935"/>
              <a:gd name="connsiteY2" fmla="*/ 0 h 576700"/>
              <a:gd name="connsiteX3" fmla="*/ 2197935 w 2197935"/>
              <a:gd name="connsiteY3" fmla="*/ 57670 h 576700"/>
              <a:gd name="connsiteX4" fmla="*/ 2197935 w 2197935"/>
              <a:gd name="connsiteY4" fmla="*/ 519030 h 576700"/>
              <a:gd name="connsiteX5" fmla="*/ 2140265 w 2197935"/>
              <a:gd name="connsiteY5" fmla="*/ 576700 h 576700"/>
              <a:gd name="connsiteX6" fmla="*/ 57670 w 2197935"/>
              <a:gd name="connsiteY6" fmla="*/ 576700 h 576700"/>
              <a:gd name="connsiteX7" fmla="*/ 0 w 2197935"/>
              <a:gd name="connsiteY7" fmla="*/ 519030 h 576700"/>
              <a:gd name="connsiteX8" fmla="*/ 0 w 2197935"/>
              <a:gd name="connsiteY8" fmla="*/ 57670 h 5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7935" h="576700">
                <a:moveTo>
                  <a:pt x="0" y="57670"/>
                </a:moveTo>
                <a:cubicBezTo>
                  <a:pt x="0" y="25820"/>
                  <a:pt x="25820" y="0"/>
                  <a:pt x="57670" y="0"/>
                </a:cubicBezTo>
                <a:lnTo>
                  <a:pt x="2140265" y="0"/>
                </a:lnTo>
                <a:cubicBezTo>
                  <a:pt x="2172115" y="0"/>
                  <a:pt x="2197935" y="25820"/>
                  <a:pt x="2197935" y="57670"/>
                </a:cubicBezTo>
                <a:lnTo>
                  <a:pt x="2197935" y="519030"/>
                </a:lnTo>
                <a:cubicBezTo>
                  <a:pt x="2197935" y="550880"/>
                  <a:pt x="2172115" y="576700"/>
                  <a:pt x="2140265" y="576700"/>
                </a:cubicBezTo>
                <a:lnTo>
                  <a:pt x="57670" y="576700"/>
                </a:lnTo>
                <a:cubicBezTo>
                  <a:pt x="25820" y="576700"/>
                  <a:pt x="0" y="550880"/>
                  <a:pt x="0" y="519030"/>
                </a:cubicBezTo>
                <a:lnTo>
                  <a:pt x="0" y="5767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3571" tIns="123571" rIns="123571" bIns="12357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latin typeface="Book Antiqua" panose="02040602050305030304" pitchFamily="18" charset="0"/>
              </a:rPr>
              <a:t>Instructions</a:t>
            </a:r>
            <a:endParaRPr lang="en-IN" sz="2800" kern="1200" dirty="0">
              <a:latin typeface="Book Antiqua" panose="0204060205030503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CE12DE-0B1E-9D31-B181-37FC60993170}"/>
              </a:ext>
            </a:extLst>
          </p:cNvPr>
          <p:cNvSpPr/>
          <p:nvPr/>
        </p:nvSpPr>
        <p:spPr>
          <a:xfrm>
            <a:off x="293427" y="3192159"/>
            <a:ext cx="1093232" cy="80708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63531EC-3CF2-92B6-069D-0358B5FEDB76}"/>
              </a:ext>
            </a:extLst>
          </p:cNvPr>
          <p:cNvSpPr/>
          <p:nvPr/>
        </p:nvSpPr>
        <p:spPr>
          <a:xfrm>
            <a:off x="394336" y="3288023"/>
            <a:ext cx="1093232" cy="807086"/>
          </a:xfrm>
          <a:custGeom>
            <a:avLst/>
            <a:gdLst>
              <a:gd name="connsiteX0" fmla="*/ 0 w 1093232"/>
              <a:gd name="connsiteY0" fmla="*/ 80709 h 807086"/>
              <a:gd name="connsiteX1" fmla="*/ 80709 w 1093232"/>
              <a:gd name="connsiteY1" fmla="*/ 0 h 807086"/>
              <a:gd name="connsiteX2" fmla="*/ 1012523 w 1093232"/>
              <a:gd name="connsiteY2" fmla="*/ 0 h 807086"/>
              <a:gd name="connsiteX3" fmla="*/ 1093232 w 1093232"/>
              <a:gd name="connsiteY3" fmla="*/ 80709 h 807086"/>
              <a:gd name="connsiteX4" fmla="*/ 1093232 w 1093232"/>
              <a:gd name="connsiteY4" fmla="*/ 726377 h 807086"/>
              <a:gd name="connsiteX5" fmla="*/ 1012523 w 1093232"/>
              <a:gd name="connsiteY5" fmla="*/ 807086 h 807086"/>
              <a:gd name="connsiteX6" fmla="*/ 80709 w 1093232"/>
              <a:gd name="connsiteY6" fmla="*/ 807086 h 807086"/>
              <a:gd name="connsiteX7" fmla="*/ 0 w 1093232"/>
              <a:gd name="connsiteY7" fmla="*/ 726377 h 807086"/>
              <a:gd name="connsiteX8" fmla="*/ 0 w 1093232"/>
              <a:gd name="connsiteY8" fmla="*/ 80709 h 80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3232" h="807086">
                <a:moveTo>
                  <a:pt x="0" y="80709"/>
                </a:moveTo>
                <a:cubicBezTo>
                  <a:pt x="0" y="36135"/>
                  <a:pt x="36135" y="0"/>
                  <a:pt x="80709" y="0"/>
                </a:cubicBezTo>
                <a:lnTo>
                  <a:pt x="1012523" y="0"/>
                </a:lnTo>
                <a:cubicBezTo>
                  <a:pt x="1057097" y="0"/>
                  <a:pt x="1093232" y="36135"/>
                  <a:pt x="1093232" y="80709"/>
                </a:cubicBezTo>
                <a:lnTo>
                  <a:pt x="1093232" y="726377"/>
                </a:lnTo>
                <a:cubicBezTo>
                  <a:pt x="1093232" y="770951"/>
                  <a:pt x="1057097" y="807086"/>
                  <a:pt x="1012523" y="807086"/>
                </a:cubicBezTo>
                <a:lnTo>
                  <a:pt x="80709" y="807086"/>
                </a:lnTo>
                <a:cubicBezTo>
                  <a:pt x="36135" y="807086"/>
                  <a:pt x="0" y="770951"/>
                  <a:pt x="0" y="726377"/>
                </a:cubicBezTo>
                <a:lnTo>
                  <a:pt x="0" y="80709"/>
                </a:lnTo>
                <a:close/>
              </a:path>
            </a:pathLst>
          </a:custGeom>
          <a:blipFill rotWithShape="0">
            <a:blip r:embed="rId2"/>
            <a:srcRect/>
            <a:stretch>
              <a:fillRect l="-22000" r="-22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0319" tIns="130319" rIns="130319" bIns="130319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2800" kern="1200" dirty="0">
              <a:latin typeface="Book Antiqua" panose="0204060205030503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0408A10-BC3A-29E3-69D3-C465662E8AEB}"/>
              </a:ext>
            </a:extLst>
          </p:cNvPr>
          <p:cNvSpPr/>
          <p:nvPr/>
        </p:nvSpPr>
        <p:spPr>
          <a:xfrm>
            <a:off x="1588479" y="3192159"/>
            <a:ext cx="1528255" cy="5767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C7DB54F-E03F-8CD1-363E-3BE33E2E2874}"/>
              </a:ext>
            </a:extLst>
          </p:cNvPr>
          <p:cNvSpPr/>
          <p:nvPr/>
        </p:nvSpPr>
        <p:spPr>
          <a:xfrm>
            <a:off x="1689389" y="3288023"/>
            <a:ext cx="1528255" cy="576700"/>
          </a:xfrm>
          <a:custGeom>
            <a:avLst/>
            <a:gdLst>
              <a:gd name="connsiteX0" fmla="*/ 0 w 1528255"/>
              <a:gd name="connsiteY0" fmla="*/ 57670 h 576700"/>
              <a:gd name="connsiteX1" fmla="*/ 57670 w 1528255"/>
              <a:gd name="connsiteY1" fmla="*/ 0 h 576700"/>
              <a:gd name="connsiteX2" fmla="*/ 1470585 w 1528255"/>
              <a:gd name="connsiteY2" fmla="*/ 0 h 576700"/>
              <a:gd name="connsiteX3" fmla="*/ 1528255 w 1528255"/>
              <a:gd name="connsiteY3" fmla="*/ 57670 h 576700"/>
              <a:gd name="connsiteX4" fmla="*/ 1528255 w 1528255"/>
              <a:gd name="connsiteY4" fmla="*/ 519030 h 576700"/>
              <a:gd name="connsiteX5" fmla="*/ 1470585 w 1528255"/>
              <a:gd name="connsiteY5" fmla="*/ 576700 h 576700"/>
              <a:gd name="connsiteX6" fmla="*/ 57670 w 1528255"/>
              <a:gd name="connsiteY6" fmla="*/ 576700 h 576700"/>
              <a:gd name="connsiteX7" fmla="*/ 0 w 1528255"/>
              <a:gd name="connsiteY7" fmla="*/ 519030 h 576700"/>
              <a:gd name="connsiteX8" fmla="*/ 0 w 1528255"/>
              <a:gd name="connsiteY8" fmla="*/ 57670 h 5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8255" h="576700">
                <a:moveTo>
                  <a:pt x="0" y="57670"/>
                </a:moveTo>
                <a:cubicBezTo>
                  <a:pt x="0" y="25820"/>
                  <a:pt x="25820" y="0"/>
                  <a:pt x="57670" y="0"/>
                </a:cubicBezTo>
                <a:lnTo>
                  <a:pt x="1470585" y="0"/>
                </a:lnTo>
                <a:cubicBezTo>
                  <a:pt x="1502435" y="0"/>
                  <a:pt x="1528255" y="25820"/>
                  <a:pt x="1528255" y="57670"/>
                </a:cubicBezTo>
                <a:lnTo>
                  <a:pt x="1528255" y="519030"/>
                </a:lnTo>
                <a:cubicBezTo>
                  <a:pt x="1528255" y="550880"/>
                  <a:pt x="1502435" y="576700"/>
                  <a:pt x="1470585" y="576700"/>
                </a:cubicBezTo>
                <a:lnTo>
                  <a:pt x="57670" y="576700"/>
                </a:lnTo>
                <a:cubicBezTo>
                  <a:pt x="25820" y="576700"/>
                  <a:pt x="0" y="550880"/>
                  <a:pt x="0" y="519030"/>
                </a:cubicBezTo>
                <a:lnTo>
                  <a:pt x="0" y="5767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3571" tIns="123571" rIns="123571" bIns="12357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latin typeface="Book Antiqua" panose="02040602050305030304" pitchFamily="18" charset="0"/>
              </a:rPr>
              <a:t>Simple</a:t>
            </a:r>
            <a:endParaRPr lang="en-IN" sz="2800" kern="1200" dirty="0">
              <a:latin typeface="Book Antiqua" panose="0204060205030503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3E5616-4D43-08EE-DC1C-E8CCE8FB9099}"/>
              </a:ext>
            </a:extLst>
          </p:cNvPr>
          <p:cNvSpPr/>
          <p:nvPr/>
        </p:nvSpPr>
        <p:spPr>
          <a:xfrm>
            <a:off x="3318554" y="3192159"/>
            <a:ext cx="1799231" cy="5767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CD4B389-F826-2BA2-D7C5-D9E2D4CD0EEB}"/>
              </a:ext>
            </a:extLst>
          </p:cNvPr>
          <p:cNvSpPr/>
          <p:nvPr/>
        </p:nvSpPr>
        <p:spPr>
          <a:xfrm>
            <a:off x="3419464" y="3288023"/>
            <a:ext cx="1799231" cy="576700"/>
          </a:xfrm>
          <a:custGeom>
            <a:avLst/>
            <a:gdLst>
              <a:gd name="connsiteX0" fmla="*/ 0 w 1799231"/>
              <a:gd name="connsiteY0" fmla="*/ 57670 h 576700"/>
              <a:gd name="connsiteX1" fmla="*/ 57670 w 1799231"/>
              <a:gd name="connsiteY1" fmla="*/ 0 h 576700"/>
              <a:gd name="connsiteX2" fmla="*/ 1741561 w 1799231"/>
              <a:gd name="connsiteY2" fmla="*/ 0 h 576700"/>
              <a:gd name="connsiteX3" fmla="*/ 1799231 w 1799231"/>
              <a:gd name="connsiteY3" fmla="*/ 57670 h 576700"/>
              <a:gd name="connsiteX4" fmla="*/ 1799231 w 1799231"/>
              <a:gd name="connsiteY4" fmla="*/ 519030 h 576700"/>
              <a:gd name="connsiteX5" fmla="*/ 1741561 w 1799231"/>
              <a:gd name="connsiteY5" fmla="*/ 576700 h 576700"/>
              <a:gd name="connsiteX6" fmla="*/ 57670 w 1799231"/>
              <a:gd name="connsiteY6" fmla="*/ 576700 h 576700"/>
              <a:gd name="connsiteX7" fmla="*/ 0 w 1799231"/>
              <a:gd name="connsiteY7" fmla="*/ 519030 h 576700"/>
              <a:gd name="connsiteX8" fmla="*/ 0 w 1799231"/>
              <a:gd name="connsiteY8" fmla="*/ 57670 h 5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31" h="576700">
                <a:moveTo>
                  <a:pt x="0" y="57670"/>
                </a:moveTo>
                <a:cubicBezTo>
                  <a:pt x="0" y="25820"/>
                  <a:pt x="25820" y="0"/>
                  <a:pt x="57670" y="0"/>
                </a:cubicBezTo>
                <a:lnTo>
                  <a:pt x="1741561" y="0"/>
                </a:lnTo>
                <a:cubicBezTo>
                  <a:pt x="1773411" y="0"/>
                  <a:pt x="1799231" y="25820"/>
                  <a:pt x="1799231" y="57670"/>
                </a:cubicBezTo>
                <a:lnTo>
                  <a:pt x="1799231" y="519030"/>
                </a:lnTo>
                <a:cubicBezTo>
                  <a:pt x="1799231" y="550880"/>
                  <a:pt x="1773411" y="576700"/>
                  <a:pt x="1741561" y="576700"/>
                </a:cubicBezTo>
                <a:lnTo>
                  <a:pt x="57670" y="576700"/>
                </a:lnTo>
                <a:cubicBezTo>
                  <a:pt x="25820" y="576700"/>
                  <a:pt x="0" y="550880"/>
                  <a:pt x="0" y="519030"/>
                </a:cubicBezTo>
                <a:lnTo>
                  <a:pt x="0" y="5767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3571" tIns="123571" rIns="123571" bIns="12357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latin typeface="Book Antiqua" panose="02040602050305030304" pitchFamily="18" charset="0"/>
              </a:rPr>
              <a:t>Synthesis</a:t>
            </a:r>
            <a:endParaRPr lang="en-IN" sz="2800" kern="1200" dirty="0">
              <a:latin typeface="Book Antiqua" panose="0204060205030503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2B1CC5A-E7CF-4806-A862-C1AD2945A6E9}"/>
              </a:ext>
            </a:extLst>
          </p:cNvPr>
          <p:cNvSpPr/>
          <p:nvPr/>
        </p:nvSpPr>
        <p:spPr>
          <a:xfrm>
            <a:off x="5319606" y="3192159"/>
            <a:ext cx="1594253" cy="79693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ACB6669-87E4-0495-B6B3-09C2B2217A65}"/>
              </a:ext>
            </a:extLst>
          </p:cNvPr>
          <p:cNvSpPr/>
          <p:nvPr/>
        </p:nvSpPr>
        <p:spPr>
          <a:xfrm>
            <a:off x="5420516" y="3288023"/>
            <a:ext cx="1594253" cy="796936"/>
          </a:xfrm>
          <a:custGeom>
            <a:avLst/>
            <a:gdLst>
              <a:gd name="connsiteX0" fmla="*/ 0 w 1594253"/>
              <a:gd name="connsiteY0" fmla="*/ 79694 h 796936"/>
              <a:gd name="connsiteX1" fmla="*/ 79694 w 1594253"/>
              <a:gd name="connsiteY1" fmla="*/ 0 h 796936"/>
              <a:gd name="connsiteX2" fmla="*/ 1514559 w 1594253"/>
              <a:gd name="connsiteY2" fmla="*/ 0 h 796936"/>
              <a:gd name="connsiteX3" fmla="*/ 1594253 w 1594253"/>
              <a:gd name="connsiteY3" fmla="*/ 79694 h 796936"/>
              <a:gd name="connsiteX4" fmla="*/ 1594253 w 1594253"/>
              <a:gd name="connsiteY4" fmla="*/ 717242 h 796936"/>
              <a:gd name="connsiteX5" fmla="*/ 1514559 w 1594253"/>
              <a:gd name="connsiteY5" fmla="*/ 796936 h 796936"/>
              <a:gd name="connsiteX6" fmla="*/ 79694 w 1594253"/>
              <a:gd name="connsiteY6" fmla="*/ 796936 h 796936"/>
              <a:gd name="connsiteX7" fmla="*/ 0 w 1594253"/>
              <a:gd name="connsiteY7" fmla="*/ 717242 h 796936"/>
              <a:gd name="connsiteX8" fmla="*/ 0 w 1594253"/>
              <a:gd name="connsiteY8" fmla="*/ 79694 h 79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4253" h="796936">
                <a:moveTo>
                  <a:pt x="0" y="79694"/>
                </a:moveTo>
                <a:cubicBezTo>
                  <a:pt x="0" y="35680"/>
                  <a:pt x="35680" y="0"/>
                  <a:pt x="79694" y="0"/>
                </a:cubicBezTo>
                <a:lnTo>
                  <a:pt x="1514559" y="0"/>
                </a:lnTo>
                <a:cubicBezTo>
                  <a:pt x="1558573" y="0"/>
                  <a:pt x="1594253" y="35680"/>
                  <a:pt x="1594253" y="79694"/>
                </a:cubicBezTo>
                <a:lnTo>
                  <a:pt x="1594253" y="717242"/>
                </a:lnTo>
                <a:cubicBezTo>
                  <a:pt x="1594253" y="761256"/>
                  <a:pt x="1558573" y="796936"/>
                  <a:pt x="1514559" y="796936"/>
                </a:cubicBezTo>
                <a:lnTo>
                  <a:pt x="79694" y="796936"/>
                </a:lnTo>
                <a:cubicBezTo>
                  <a:pt x="35680" y="796936"/>
                  <a:pt x="0" y="761256"/>
                  <a:pt x="0" y="717242"/>
                </a:cubicBezTo>
                <a:lnTo>
                  <a:pt x="0" y="79694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0021" tIns="130021" rIns="130021" bIns="13002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latin typeface="Book Antiqua" panose="02040602050305030304" pitchFamily="18" charset="0"/>
              </a:rPr>
              <a:t>Fixed length</a:t>
            </a:r>
            <a:endParaRPr lang="en-IN" sz="2800" kern="1200" dirty="0">
              <a:latin typeface="Book Antiqua" panose="0204060205030503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85EA393-42AE-3805-682C-04BDABDE21AB}"/>
              </a:ext>
            </a:extLst>
          </p:cNvPr>
          <p:cNvSpPr/>
          <p:nvPr/>
        </p:nvSpPr>
        <p:spPr>
          <a:xfrm>
            <a:off x="7115679" y="3192159"/>
            <a:ext cx="1571839" cy="88573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510FAB7-9EE1-0E55-8975-BC853475AB05}"/>
              </a:ext>
            </a:extLst>
          </p:cNvPr>
          <p:cNvSpPr/>
          <p:nvPr/>
        </p:nvSpPr>
        <p:spPr>
          <a:xfrm>
            <a:off x="7216589" y="3288023"/>
            <a:ext cx="1571839" cy="885736"/>
          </a:xfrm>
          <a:custGeom>
            <a:avLst/>
            <a:gdLst>
              <a:gd name="connsiteX0" fmla="*/ 0 w 1571839"/>
              <a:gd name="connsiteY0" fmla="*/ 88574 h 885736"/>
              <a:gd name="connsiteX1" fmla="*/ 88574 w 1571839"/>
              <a:gd name="connsiteY1" fmla="*/ 0 h 885736"/>
              <a:gd name="connsiteX2" fmla="*/ 1483265 w 1571839"/>
              <a:gd name="connsiteY2" fmla="*/ 0 h 885736"/>
              <a:gd name="connsiteX3" fmla="*/ 1571839 w 1571839"/>
              <a:gd name="connsiteY3" fmla="*/ 88574 h 885736"/>
              <a:gd name="connsiteX4" fmla="*/ 1571839 w 1571839"/>
              <a:gd name="connsiteY4" fmla="*/ 797162 h 885736"/>
              <a:gd name="connsiteX5" fmla="*/ 1483265 w 1571839"/>
              <a:gd name="connsiteY5" fmla="*/ 885736 h 885736"/>
              <a:gd name="connsiteX6" fmla="*/ 88574 w 1571839"/>
              <a:gd name="connsiteY6" fmla="*/ 885736 h 885736"/>
              <a:gd name="connsiteX7" fmla="*/ 0 w 1571839"/>
              <a:gd name="connsiteY7" fmla="*/ 797162 h 885736"/>
              <a:gd name="connsiteX8" fmla="*/ 0 w 1571839"/>
              <a:gd name="connsiteY8" fmla="*/ 88574 h 88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1839" h="885736">
                <a:moveTo>
                  <a:pt x="0" y="88574"/>
                </a:moveTo>
                <a:cubicBezTo>
                  <a:pt x="0" y="39656"/>
                  <a:pt x="39656" y="0"/>
                  <a:pt x="88574" y="0"/>
                </a:cubicBezTo>
                <a:lnTo>
                  <a:pt x="1483265" y="0"/>
                </a:lnTo>
                <a:cubicBezTo>
                  <a:pt x="1532183" y="0"/>
                  <a:pt x="1571839" y="39656"/>
                  <a:pt x="1571839" y="88574"/>
                </a:cubicBezTo>
                <a:lnTo>
                  <a:pt x="1571839" y="797162"/>
                </a:lnTo>
                <a:cubicBezTo>
                  <a:pt x="1571839" y="846080"/>
                  <a:pt x="1532183" y="885736"/>
                  <a:pt x="1483265" y="885736"/>
                </a:cubicBezTo>
                <a:lnTo>
                  <a:pt x="88574" y="885736"/>
                </a:lnTo>
                <a:cubicBezTo>
                  <a:pt x="39656" y="885736"/>
                  <a:pt x="0" y="846080"/>
                  <a:pt x="0" y="797162"/>
                </a:cubicBezTo>
                <a:lnTo>
                  <a:pt x="0" y="88574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2622" tIns="132622" rIns="132622" bIns="13262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latin typeface="Book Antiqua" panose="02040602050305030304" pitchFamily="18" charset="0"/>
              </a:rPr>
              <a:t>Prefetch</a:t>
            </a:r>
            <a:endParaRPr lang="en-IN" sz="2800" kern="1200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E16972-90C3-B06C-96BF-F3284BB9AC12}"/>
              </a:ext>
            </a:extLst>
          </p:cNvPr>
          <p:cNvSpPr txBox="1"/>
          <p:nvPr/>
        </p:nvSpPr>
        <p:spPr>
          <a:xfrm>
            <a:off x="-144535" y="4079517"/>
            <a:ext cx="2157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Reduced number of instructions</a:t>
            </a:r>
            <a:endParaRPr lang="en-IN" sz="24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B108-6569-F8C6-B7C6-5D7FEE9FB393}"/>
              </a:ext>
            </a:extLst>
          </p:cNvPr>
          <p:cNvSpPr txBox="1"/>
          <p:nvPr/>
        </p:nvSpPr>
        <p:spPr>
          <a:xfrm>
            <a:off x="1580224" y="3848684"/>
            <a:ext cx="1740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One clock cycle</a:t>
            </a:r>
            <a:endParaRPr lang="en-IN" sz="2400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2F5918-92D4-CDD4-EF93-D934D33CD0D2}"/>
              </a:ext>
            </a:extLst>
          </p:cNvPr>
          <p:cNvSpPr txBox="1"/>
          <p:nvPr/>
        </p:nvSpPr>
        <p:spPr>
          <a:xfrm>
            <a:off x="3344387" y="3848684"/>
            <a:ext cx="1740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Derive new instructions from old</a:t>
            </a:r>
            <a:endParaRPr lang="en-IN" sz="2400" dirty="0">
              <a:solidFill>
                <a:srgbClr val="C00000"/>
              </a:solidFill>
            </a:endParaRPr>
          </a:p>
        </p:txBody>
      </p:sp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94C861B1-1FC9-4910-589B-DEBCCF25C822}"/>
              </a:ext>
            </a:extLst>
          </p:cNvPr>
          <p:cNvSpPr/>
          <p:nvPr/>
        </p:nvSpPr>
        <p:spPr>
          <a:xfrm rot="165775">
            <a:off x="6436083" y="4092211"/>
            <a:ext cx="1648753" cy="870545"/>
          </a:xfrm>
          <a:prstGeom prst="curvedUpArrow">
            <a:avLst>
              <a:gd name="adj1" fmla="val 25000"/>
              <a:gd name="adj2" fmla="val 17065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22DAFFEA-7438-CE89-F4E4-FA7F2215BE5C}"/>
              </a:ext>
            </a:extLst>
          </p:cNvPr>
          <p:cNvSpPr/>
          <p:nvPr/>
        </p:nvSpPr>
        <p:spPr>
          <a:xfrm>
            <a:off x="1240382" y="5343730"/>
            <a:ext cx="7317692" cy="904998"/>
          </a:xfrm>
          <a:prstGeom prst="snip1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Book Antiqua" panose="02040602050305030304" pitchFamily="18" charset="0"/>
              </a:rPr>
              <a:t>CISC drawbacks: variable size instructions, many clock cycles might be required</a:t>
            </a:r>
            <a:endParaRPr lang="en-IN" sz="28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6" grpId="0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4F9E10-DB46-A240-1BE2-4963A04E5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36" y="128016"/>
            <a:ext cx="8502469" cy="5633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6D6D9A-DB04-4508-1FB0-FA4F6C5C991D}"/>
              </a:ext>
            </a:extLst>
          </p:cNvPr>
          <p:cNvSpPr txBox="1"/>
          <p:nvPr/>
        </p:nvSpPr>
        <p:spPr>
          <a:xfrm>
            <a:off x="647993" y="249107"/>
            <a:ext cx="85024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Pipelines: Instructions divided into smaller units and run parallelly  in pipelines</a:t>
            </a: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Instructions decoded in one pipeline stage</a:t>
            </a:r>
          </a:p>
          <a:p>
            <a:endParaRPr lang="en-IN" dirty="0"/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3474D472-4478-2AB2-9A9D-D6E499B5FD6D}"/>
              </a:ext>
            </a:extLst>
          </p:cNvPr>
          <p:cNvSpPr/>
          <p:nvPr/>
        </p:nvSpPr>
        <p:spPr>
          <a:xfrm>
            <a:off x="1240382" y="5634124"/>
            <a:ext cx="7317692" cy="904998"/>
          </a:xfrm>
          <a:prstGeom prst="snip1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Book Antiqua" panose="02040602050305030304" pitchFamily="18" charset="0"/>
              </a:rPr>
              <a:t>CISC drawbacks: microcode required</a:t>
            </a:r>
            <a:endParaRPr lang="en-IN" sz="28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66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76350-6650-A62B-852C-FDDEA6DAC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09" y="338045"/>
            <a:ext cx="8124825" cy="3571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A20BA5-1356-F087-F178-04D0DCAA5BC3}"/>
              </a:ext>
            </a:extLst>
          </p:cNvPr>
          <p:cNvSpPr txBox="1"/>
          <p:nvPr/>
        </p:nvSpPr>
        <p:spPr>
          <a:xfrm>
            <a:off x="580609" y="3909920"/>
            <a:ext cx="7228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solidFill>
                  <a:srgbClr val="C00000"/>
                </a:solidFill>
                <a:latin typeface="Book Antiqua" panose="02040602050305030304" pitchFamily="18" charset="0"/>
              </a:rPr>
              <a:t>RISC has too many general purpose registers</a:t>
            </a:r>
          </a:p>
          <a:p>
            <a:pPr algn="just"/>
            <a:r>
              <a:rPr lang="en-US" sz="2800" i="1" dirty="0">
                <a:solidFill>
                  <a:srgbClr val="C00000"/>
                </a:solidFill>
                <a:latin typeface="Book Antiqua" panose="02040602050305030304" pitchFamily="18" charset="0"/>
              </a:rPr>
              <a:t>CISC has few dedicated registers</a:t>
            </a:r>
            <a:endParaRPr lang="en-IN" sz="2800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7116B019-7282-E450-BBE8-65A5626A5643}"/>
              </a:ext>
            </a:extLst>
          </p:cNvPr>
          <p:cNvSpPr/>
          <p:nvPr/>
        </p:nvSpPr>
        <p:spPr>
          <a:xfrm>
            <a:off x="1331650" y="4944862"/>
            <a:ext cx="1953088" cy="1575093"/>
          </a:xfrm>
          <a:prstGeom prst="cub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Register</a:t>
            </a:r>
            <a:endParaRPr lang="en-IN" sz="3200" b="1" dirty="0"/>
          </a:p>
        </p:txBody>
      </p:sp>
      <p:sp>
        <p:nvSpPr>
          <p:cNvPr id="6" name="Arrow: Curved Down 5">
            <a:extLst>
              <a:ext uri="{FF2B5EF4-FFF2-40B4-BE49-F238E27FC236}">
                <a16:creationId xmlns:a16="http://schemas.microsoft.com/office/drawing/2014/main" id="{3DEC1ECC-5B63-35A0-3131-947D21D6877D}"/>
              </a:ext>
            </a:extLst>
          </p:cNvPr>
          <p:cNvSpPr/>
          <p:nvPr/>
        </p:nvSpPr>
        <p:spPr>
          <a:xfrm rot="893312">
            <a:off x="2619668" y="4796802"/>
            <a:ext cx="2093108" cy="558155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17551-CFFE-E8D2-4C2A-CFCA331C0C4B}"/>
              </a:ext>
            </a:extLst>
          </p:cNvPr>
          <p:cNvSpPr txBox="1"/>
          <p:nvPr/>
        </p:nvSpPr>
        <p:spPr>
          <a:xfrm>
            <a:off x="3479005" y="5491376"/>
            <a:ext cx="3108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Data or Address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84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331A78-632B-8AC1-0776-E8941922C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89" y="532660"/>
            <a:ext cx="3924300" cy="5029200"/>
          </a:xfrm>
          <a:prstGeom prst="rect">
            <a:avLst/>
          </a:prstGeom>
        </p:spPr>
      </p:pic>
      <p:sp>
        <p:nvSpPr>
          <p:cNvPr id="5" name="Cylinder 4">
            <a:extLst>
              <a:ext uri="{FF2B5EF4-FFF2-40B4-BE49-F238E27FC236}">
                <a16:creationId xmlns:a16="http://schemas.microsoft.com/office/drawing/2014/main" id="{5641872C-3072-8FAD-D7F8-F1E8AB362FF7}"/>
              </a:ext>
            </a:extLst>
          </p:cNvPr>
          <p:cNvSpPr/>
          <p:nvPr/>
        </p:nvSpPr>
        <p:spPr>
          <a:xfrm>
            <a:off x="4731798" y="195309"/>
            <a:ext cx="3222594" cy="2547892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Operating directly on memory not allowed in RISC unlike CISC</a:t>
            </a:r>
            <a:endParaRPr lang="en-IN" sz="2800" dirty="0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0B52AA89-AA1C-9D80-E714-01A5388B482B}"/>
              </a:ext>
            </a:extLst>
          </p:cNvPr>
          <p:cNvSpPr/>
          <p:nvPr/>
        </p:nvSpPr>
        <p:spPr>
          <a:xfrm>
            <a:off x="4390007" y="3118974"/>
            <a:ext cx="1953088" cy="1575093"/>
          </a:xfrm>
          <a:prstGeom prst="cub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Register</a:t>
            </a:r>
            <a:endParaRPr lang="en-IN" sz="3200" b="1" dirty="0"/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DCC2FE79-E8A3-ACE4-ED23-984286F8DA50}"/>
              </a:ext>
            </a:extLst>
          </p:cNvPr>
          <p:cNvSpPr/>
          <p:nvPr/>
        </p:nvSpPr>
        <p:spPr>
          <a:xfrm>
            <a:off x="7263599" y="3047260"/>
            <a:ext cx="1552112" cy="1646807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Memory</a:t>
            </a:r>
            <a:endParaRPr lang="en-IN" sz="2800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F5968C3-70DC-CA54-8026-DA799F65D85F}"/>
              </a:ext>
            </a:extLst>
          </p:cNvPr>
          <p:cNvSpPr/>
          <p:nvPr/>
        </p:nvSpPr>
        <p:spPr>
          <a:xfrm rot="10800000">
            <a:off x="6343095" y="3848469"/>
            <a:ext cx="788485" cy="394318"/>
          </a:xfrm>
          <a:prstGeom prst="rightArrow">
            <a:avLst>
              <a:gd name="adj1" fmla="val 51369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62E0CF-A77B-4505-35A2-734C1DC27B8C}"/>
              </a:ext>
            </a:extLst>
          </p:cNvPr>
          <p:cNvSpPr txBox="1"/>
          <p:nvPr/>
        </p:nvSpPr>
        <p:spPr>
          <a:xfrm>
            <a:off x="6310394" y="3347443"/>
            <a:ext cx="990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LOAD</a:t>
            </a:r>
            <a:endParaRPr lang="en-IN" sz="2800" dirty="0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46D3F787-15A5-EF89-ABB8-35ABD7AA63D6}"/>
              </a:ext>
            </a:extLst>
          </p:cNvPr>
          <p:cNvSpPr/>
          <p:nvPr/>
        </p:nvSpPr>
        <p:spPr>
          <a:xfrm>
            <a:off x="4390007" y="4994250"/>
            <a:ext cx="1953088" cy="1575093"/>
          </a:xfrm>
          <a:prstGeom prst="cub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Register</a:t>
            </a:r>
            <a:endParaRPr lang="en-IN" sz="3200" b="1" dirty="0"/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DE3BF259-EB20-5C60-542C-E11CD842B637}"/>
              </a:ext>
            </a:extLst>
          </p:cNvPr>
          <p:cNvSpPr/>
          <p:nvPr/>
        </p:nvSpPr>
        <p:spPr>
          <a:xfrm>
            <a:off x="7263599" y="4922536"/>
            <a:ext cx="1552112" cy="1646807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Memory</a:t>
            </a:r>
            <a:endParaRPr lang="en-IN" sz="2800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8E847EF-41C1-4BCF-83A9-C533EA71C355}"/>
              </a:ext>
            </a:extLst>
          </p:cNvPr>
          <p:cNvSpPr/>
          <p:nvPr/>
        </p:nvSpPr>
        <p:spPr>
          <a:xfrm rot="10800000" flipH="1">
            <a:off x="6392755" y="5745939"/>
            <a:ext cx="821184" cy="394318"/>
          </a:xfrm>
          <a:prstGeom prst="rightArrow">
            <a:avLst>
              <a:gd name="adj1" fmla="val 51369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B95E75-D1FC-1BF3-63DD-99E937C57778}"/>
              </a:ext>
            </a:extLst>
          </p:cNvPr>
          <p:cNvSpPr txBox="1"/>
          <p:nvPr/>
        </p:nvSpPr>
        <p:spPr>
          <a:xfrm>
            <a:off x="6297910" y="5260232"/>
            <a:ext cx="1119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STORE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80335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3B786D-AB07-A206-CD2F-65234E6A0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96" y="542648"/>
            <a:ext cx="7148003" cy="5361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A3A8B7-5D76-D019-6F42-41FB6B63C542}"/>
              </a:ext>
            </a:extLst>
          </p:cNvPr>
          <p:cNvSpPr txBox="1"/>
          <p:nvPr/>
        </p:nvSpPr>
        <p:spPr>
          <a:xfrm>
            <a:off x="2831289" y="1617018"/>
            <a:ext cx="2008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ARM</a:t>
            </a:r>
            <a:endParaRPr lang="en-IN" sz="7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058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FAB831-F2ED-F5B1-2569-B06CE4C3A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92" y="452854"/>
            <a:ext cx="2759254" cy="27963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9746D5-A21C-A9E1-60B9-EA4E42B9AEA2}"/>
              </a:ext>
            </a:extLst>
          </p:cNvPr>
          <p:cNvSpPr txBox="1"/>
          <p:nvPr/>
        </p:nvSpPr>
        <p:spPr>
          <a:xfrm>
            <a:off x="174162" y="3195962"/>
            <a:ext cx="2931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Extended battery operation </a:t>
            </a:r>
            <a:endParaRPr lang="en-IN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B75276-2394-12D6-0D6D-B9F5E86BC4A1}"/>
              </a:ext>
            </a:extLst>
          </p:cNvPr>
          <p:cNvSpPr txBox="1"/>
          <p:nvPr/>
        </p:nvSpPr>
        <p:spPr>
          <a:xfrm>
            <a:off x="2136476" y="292117"/>
            <a:ext cx="29318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High code density</a:t>
            </a:r>
          </a:p>
          <a:p>
            <a:pPr algn="ctr"/>
            <a:r>
              <a:rPr lang="en-US" sz="2800" dirty="0"/>
              <a:t>-due to cost</a:t>
            </a:r>
          </a:p>
          <a:p>
            <a:pPr algn="ctr"/>
            <a:r>
              <a:rPr lang="en-US" sz="2800" dirty="0"/>
              <a:t>-physical size restrictions</a:t>
            </a:r>
            <a:endParaRPr lang="en-IN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5879EA-B013-3DF4-A3CC-FB1FBC2F7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368" y="452854"/>
            <a:ext cx="3539972" cy="2359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3176CB-EDA7-5377-282E-8BF57500E7A7}"/>
              </a:ext>
            </a:extLst>
          </p:cNvPr>
          <p:cNvSpPr txBox="1"/>
          <p:nvPr/>
        </p:nvSpPr>
        <p:spPr>
          <a:xfrm>
            <a:off x="5255084" y="2812835"/>
            <a:ext cx="2931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Price sensitive</a:t>
            </a:r>
            <a:endParaRPr lang="en-IN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3208D5-940C-DFFF-7042-349953EFEE1E}"/>
              </a:ext>
            </a:extLst>
          </p:cNvPr>
          <p:cNvSpPr txBox="1"/>
          <p:nvPr/>
        </p:nvSpPr>
        <p:spPr>
          <a:xfrm>
            <a:off x="4330390" y="3429000"/>
            <a:ext cx="4160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Smaller area used by embedded processor</a:t>
            </a:r>
            <a:endParaRPr lang="en-IN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B43CC-82A5-DA9B-73FC-D2AFD92B3965}"/>
              </a:ext>
            </a:extLst>
          </p:cNvPr>
          <p:cNvSpPr txBox="1"/>
          <p:nvPr/>
        </p:nvSpPr>
        <p:spPr>
          <a:xfrm>
            <a:off x="4330390" y="4467980"/>
            <a:ext cx="4160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Incorporated hardware debug technology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340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01EE91-18EA-8B22-FD72-426E7B85D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38" y="298142"/>
            <a:ext cx="8035554" cy="5885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1925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89DADD-9A46-74DB-A123-8292DEC49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46" y="-73450"/>
            <a:ext cx="7305008" cy="341054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92E3B4D-4262-62AD-42CF-15012A2BD420}"/>
              </a:ext>
            </a:extLst>
          </p:cNvPr>
          <p:cNvSpPr/>
          <p:nvPr/>
        </p:nvSpPr>
        <p:spPr>
          <a:xfrm>
            <a:off x="1282046" y="2222370"/>
            <a:ext cx="2903455" cy="11147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0000"/>
              </a:solidFill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E88C7EB4-C9A9-ACC3-6BB3-7A8DA87916D7}"/>
              </a:ext>
            </a:extLst>
          </p:cNvPr>
          <p:cNvSpPr/>
          <p:nvPr/>
        </p:nvSpPr>
        <p:spPr>
          <a:xfrm>
            <a:off x="2394408" y="3337090"/>
            <a:ext cx="226243" cy="63159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34CD1E-4C5C-1948-C5BD-0812C2F61AD7}"/>
              </a:ext>
            </a:extLst>
          </p:cNvPr>
          <p:cNvSpPr txBox="1"/>
          <p:nvPr/>
        </p:nvSpPr>
        <p:spPr>
          <a:xfrm>
            <a:off x="575034" y="3943978"/>
            <a:ext cx="42232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Instruction set, </a:t>
            </a:r>
          </a:p>
          <a:p>
            <a:pPr algn="just"/>
            <a:r>
              <a:rPr lang="en-US" sz="30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Special registers,  </a:t>
            </a:r>
          </a:p>
          <a:p>
            <a:pPr algn="just"/>
            <a:r>
              <a:rPr lang="en-US" sz="30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Special instructions </a:t>
            </a:r>
            <a:endParaRPr lang="en-IN" sz="30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30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5C6CF8-5374-F736-5BBA-B20164A05FD7}"/>
              </a:ext>
            </a:extLst>
          </p:cNvPr>
          <p:cNvSpPr txBox="1"/>
          <p:nvPr/>
        </p:nvSpPr>
        <p:spPr>
          <a:xfrm>
            <a:off x="186431" y="213064"/>
            <a:ext cx="8575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Operating system is a bridge that connects software and hardware</a:t>
            </a:r>
            <a:endParaRPr lang="en-IN" sz="4000" i="1" dirty="0">
              <a:solidFill>
                <a:srgbClr val="FF0000"/>
              </a:solidFill>
            </a:endParaRPr>
          </a:p>
        </p:txBody>
      </p:sp>
      <p:pic>
        <p:nvPicPr>
          <p:cNvPr id="3" name="Computer Basics_ Understanding Operating Systems (1080p)">
            <a:hlinkClick r:id="" action="ppaction://media"/>
            <a:extLst>
              <a:ext uri="{FF2B5EF4-FFF2-40B4-BE49-F238E27FC236}">
                <a16:creationId xmlns:a16="http://schemas.microsoft.com/office/drawing/2014/main" id="{63BB69AE-BB70-AFE8-CCDE-E31DB62F56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5" y="1536503"/>
            <a:ext cx="7581530" cy="426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02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B4D361-9A34-C543-D5C3-189BEA0CC3FD}"/>
              </a:ext>
            </a:extLst>
          </p:cNvPr>
          <p:cNvSpPr txBox="1"/>
          <p:nvPr/>
        </p:nvSpPr>
        <p:spPr>
          <a:xfrm>
            <a:off x="461640" y="276360"/>
            <a:ext cx="833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Instruction SET FOR EMBEDDED SYSTEMS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6146" name="Picture 2" descr="Why Variable Salary model is Good for Real Estate Brokerage Houses in India">
            <a:extLst>
              <a:ext uri="{FF2B5EF4-FFF2-40B4-BE49-F238E27FC236}">
                <a16:creationId xmlns:a16="http://schemas.microsoft.com/office/drawing/2014/main" id="{0694ECC3-163D-C98F-34BF-509EEDE21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75" y="1476689"/>
            <a:ext cx="6481293" cy="36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10EA88-54A9-74F4-EDC9-D0ABF0AB3731}"/>
              </a:ext>
            </a:extLst>
          </p:cNvPr>
          <p:cNvSpPr txBox="1"/>
          <p:nvPr/>
        </p:nvSpPr>
        <p:spPr>
          <a:xfrm>
            <a:off x="69107" y="5225285"/>
            <a:ext cx="8870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Few instructions incur variable cycle. Load and Store depends on number of registers used</a:t>
            </a:r>
            <a:endParaRPr lang="en-IN" sz="28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90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AB1F7D-14F3-4731-41B1-208CE5F7E688}"/>
              </a:ext>
            </a:extLst>
          </p:cNvPr>
          <p:cNvSpPr txBox="1"/>
          <p:nvPr/>
        </p:nvSpPr>
        <p:spPr>
          <a:xfrm>
            <a:off x="459725" y="546753"/>
            <a:ext cx="832029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Inline barrel shifter leading to complex instructions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Thumb 16 bit instruction set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Conditional execution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Enhanced Digital Signal Processing Instructions</a:t>
            </a:r>
          </a:p>
          <a:p>
            <a:pPr algn="just"/>
            <a:endParaRPr lang="en-IN" sz="28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6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64F395-75D1-130C-49CA-D682AA46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63" y="339365"/>
            <a:ext cx="7442550" cy="58756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09590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517094-7FAA-E53A-5FBD-3E6C53FB681A}"/>
              </a:ext>
            </a:extLst>
          </p:cNvPr>
          <p:cNvSpPr txBox="1"/>
          <p:nvPr/>
        </p:nvSpPr>
        <p:spPr>
          <a:xfrm>
            <a:off x="461640" y="276360"/>
            <a:ext cx="833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Embedded SYSTEMS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84344F-88A2-5DE2-7A56-FA9806379367}"/>
              </a:ext>
            </a:extLst>
          </p:cNvPr>
          <p:cNvSpPr txBox="1"/>
          <p:nvPr/>
        </p:nvSpPr>
        <p:spPr>
          <a:xfrm>
            <a:off x="545976" y="922691"/>
            <a:ext cx="825179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rgbClr val="666666"/>
                </a:solidFill>
                <a:effectLst/>
                <a:latin typeface="Book Antiqua" panose="02040602050305030304" pitchFamily="18" charset="0"/>
              </a:rPr>
              <a:t>An embedded system is a combination of computer hardware and software designed for a specific function.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rgbClr val="666666"/>
                </a:solidFill>
                <a:effectLst/>
                <a:latin typeface="Book Antiqua" panose="02040602050305030304" pitchFamily="18" charset="0"/>
              </a:rPr>
              <a:t>Embedded systems may also function within a larger system.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rgbClr val="666666"/>
                </a:solidFill>
                <a:effectLst/>
                <a:latin typeface="Book Antiqua" panose="02040602050305030304" pitchFamily="18" charset="0"/>
              </a:rPr>
              <a:t>The systems can be programmable or have a fixed functionality.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53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C3B4FD-42EE-1AFB-0586-8A6715BF5FEB}"/>
              </a:ext>
            </a:extLst>
          </p:cNvPr>
          <p:cNvSpPr txBox="1"/>
          <p:nvPr/>
        </p:nvSpPr>
        <p:spPr>
          <a:xfrm>
            <a:off x="461640" y="276360"/>
            <a:ext cx="833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Embedded SYSTEMS HARDWARE BASED on ARM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378031-0174-F5EB-0201-FC0B8C156A74}"/>
              </a:ext>
            </a:extLst>
          </p:cNvPr>
          <p:cNvSpPr/>
          <p:nvPr/>
        </p:nvSpPr>
        <p:spPr>
          <a:xfrm>
            <a:off x="461640" y="1634989"/>
            <a:ext cx="3346877" cy="9943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ARM Processor</a:t>
            </a:r>
            <a:endParaRPr lang="en-IN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C43890-7D7F-423D-B540-7715D5645C5C}"/>
              </a:ext>
            </a:extLst>
          </p:cNvPr>
          <p:cNvCxnSpPr/>
          <p:nvPr/>
        </p:nvCxnSpPr>
        <p:spPr>
          <a:xfrm>
            <a:off x="3231473" y="2629289"/>
            <a:ext cx="0" cy="4083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0579B3-2EC1-2EFA-4117-50CE1A9A3235}"/>
              </a:ext>
            </a:extLst>
          </p:cNvPr>
          <p:cNvSpPr/>
          <p:nvPr/>
        </p:nvSpPr>
        <p:spPr>
          <a:xfrm>
            <a:off x="2618914" y="3030281"/>
            <a:ext cx="3266980" cy="5859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Interrupt Controllers</a:t>
            </a:r>
            <a:endParaRPr lang="en-IN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54116D-0C5C-92A8-5F30-995493A2CD34}"/>
              </a:ext>
            </a:extLst>
          </p:cNvPr>
          <p:cNvCxnSpPr/>
          <p:nvPr/>
        </p:nvCxnSpPr>
        <p:spPr>
          <a:xfrm>
            <a:off x="1066801" y="2629289"/>
            <a:ext cx="0" cy="4083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8E8367-10EC-63C4-2F7E-31AF27851796}"/>
              </a:ext>
            </a:extLst>
          </p:cNvPr>
          <p:cNvSpPr/>
          <p:nvPr/>
        </p:nvSpPr>
        <p:spPr>
          <a:xfrm>
            <a:off x="266330" y="3037661"/>
            <a:ext cx="2086253" cy="5859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AHB Arbiter</a:t>
            </a:r>
            <a:endParaRPr lang="en-IN" sz="28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475111-1B14-4A27-EB24-D0304369BADE}"/>
              </a:ext>
            </a:extLst>
          </p:cNvPr>
          <p:cNvCxnSpPr/>
          <p:nvPr/>
        </p:nvCxnSpPr>
        <p:spPr>
          <a:xfrm>
            <a:off x="1060883" y="3623589"/>
            <a:ext cx="0" cy="4083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E7F9F8-78CD-56DF-C5F3-92743EBA49CC}"/>
              </a:ext>
            </a:extLst>
          </p:cNvPr>
          <p:cNvCxnSpPr>
            <a:cxnSpLocks/>
          </p:cNvCxnSpPr>
          <p:nvPr/>
        </p:nvCxnSpPr>
        <p:spPr>
          <a:xfrm>
            <a:off x="1060883" y="4031961"/>
            <a:ext cx="488715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4D43BD-0A2D-43C6-13FE-B9D33EE27201}"/>
              </a:ext>
            </a:extLst>
          </p:cNvPr>
          <p:cNvCxnSpPr>
            <a:cxnSpLocks/>
          </p:cNvCxnSpPr>
          <p:nvPr/>
        </p:nvCxnSpPr>
        <p:spPr>
          <a:xfrm>
            <a:off x="5948040" y="1769645"/>
            <a:ext cx="0" cy="26780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CF05E4-65CF-7E1B-13AE-60BF6FDCA73D}"/>
              </a:ext>
            </a:extLst>
          </p:cNvPr>
          <p:cNvCxnSpPr>
            <a:cxnSpLocks/>
          </p:cNvCxnSpPr>
          <p:nvPr/>
        </p:nvCxnSpPr>
        <p:spPr>
          <a:xfrm>
            <a:off x="5948040" y="2132139"/>
            <a:ext cx="32847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3A4F96A-417E-DE93-10C2-F6C7366AF7A9}"/>
              </a:ext>
            </a:extLst>
          </p:cNvPr>
          <p:cNvSpPr/>
          <p:nvPr/>
        </p:nvSpPr>
        <p:spPr>
          <a:xfrm>
            <a:off x="6276515" y="1737082"/>
            <a:ext cx="1811048" cy="7901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Memory Controller</a:t>
            </a:r>
            <a:endParaRPr lang="en-IN" sz="28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5CEC3A6-E242-99F8-4326-DA35B9245536}"/>
              </a:ext>
            </a:extLst>
          </p:cNvPr>
          <p:cNvCxnSpPr>
            <a:cxnSpLocks/>
          </p:cNvCxnSpPr>
          <p:nvPr/>
        </p:nvCxnSpPr>
        <p:spPr>
          <a:xfrm>
            <a:off x="5948040" y="3154550"/>
            <a:ext cx="32847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937605F-AEFD-BC01-57AE-F84365BDADE4}"/>
              </a:ext>
            </a:extLst>
          </p:cNvPr>
          <p:cNvSpPr/>
          <p:nvPr/>
        </p:nvSpPr>
        <p:spPr>
          <a:xfrm>
            <a:off x="6276514" y="2773551"/>
            <a:ext cx="2192784" cy="7901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AHB External bridge</a:t>
            </a:r>
            <a:endParaRPr lang="en-IN" sz="28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6CD84B-1DC7-77D0-9A2D-BCC0807305AA}"/>
              </a:ext>
            </a:extLst>
          </p:cNvPr>
          <p:cNvCxnSpPr>
            <a:cxnSpLocks/>
          </p:cNvCxnSpPr>
          <p:nvPr/>
        </p:nvCxnSpPr>
        <p:spPr>
          <a:xfrm>
            <a:off x="8469298" y="3119799"/>
            <a:ext cx="32847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FBA8A5-8D41-CCB6-4D28-9C4EF287F612}"/>
              </a:ext>
            </a:extLst>
          </p:cNvPr>
          <p:cNvCxnSpPr>
            <a:cxnSpLocks/>
          </p:cNvCxnSpPr>
          <p:nvPr/>
        </p:nvCxnSpPr>
        <p:spPr>
          <a:xfrm>
            <a:off x="8797772" y="2006353"/>
            <a:ext cx="0" cy="11134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20F96AE-2268-2411-DF85-5AA08A84890F}"/>
              </a:ext>
            </a:extLst>
          </p:cNvPr>
          <p:cNvSpPr txBox="1"/>
          <p:nvPr/>
        </p:nvSpPr>
        <p:spPr>
          <a:xfrm>
            <a:off x="8077200" y="751667"/>
            <a:ext cx="11378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SRAM, FLASH, DRAM</a:t>
            </a:r>
            <a:endParaRPr lang="en-IN" sz="2600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3A37169-3153-0720-9BBE-0D6BED18CA84}"/>
              </a:ext>
            </a:extLst>
          </p:cNvPr>
          <p:cNvSpPr/>
          <p:nvPr/>
        </p:nvSpPr>
        <p:spPr>
          <a:xfrm>
            <a:off x="4600114" y="4300490"/>
            <a:ext cx="3266980" cy="5859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AHP-APB Bridge</a:t>
            </a:r>
            <a:endParaRPr lang="en-IN" sz="28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D205E4E-3BAD-4212-8A10-F867997C28FA}"/>
              </a:ext>
            </a:extLst>
          </p:cNvPr>
          <p:cNvCxnSpPr>
            <a:cxnSpLocks/>
          </p:cNvCxnSpPr>
          <p:nvPr/>
        </p:nvCxnSpPr>
        <p:spPr>
          <a:xfrm>
            <a:off x="5948040" y="4886418"/>
            <a:ext cx="0" cy="14078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473EF6E-4410-3892-2D2E-3A43D7D08FBD}"/>
              </a:ext>
            </a:extLst>
          </p:cNvPr>
          <p:cNvCxnSpPr>
            <a:cxnSpLocks/>
          </p:cNvCxnSpPr>
          <p:nvPr/>
        </p:nvCxnSpPr>
        <p:spPr>
          <a:xfrm>
            <a:off x="3241830" y="5117614"/>
            <a:ext cx="271656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0A1F866-4478-A26F-4559-3D3BCCABEFD4}"/>
              </a:ext>
            </a:extLst>
          </p:cNvPr>
          <p:cNvSpPr/>
          <p:nvPr/>
        </p:nvSpPr>
        <p:spPr>
          <a:xfrm>
            <a:off x="821065" y="4797648"/>
            <a:ext cx="2420765" cy="6369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Real time clock</a:t>
            </a:r>
            <a:endParaRPr lang="en-IN" sz="28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DA0F7CE-EC90-B94E-6315-0C77B680511A}"/>
              </a:ext>
            </a:extLst>
          </p:cNvPr>
          <p:cNvCxnSpPr>
            <a:cxnSpLocks/>
          </p:cNvCxnSpPr>
          <p:nvPr/>
        </p:nvCxnSpPr>
        <p:spPr>
          <a:xfrm>
            <a:off x="3231473" y="5929510"/>
            <a:ext cx="271656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5235F83-E633-CBB6-8786-6FF06B7F9DBB}"/>
              </a:ext>
            </a:extLst>
          </p:cNvPr>
          <p:cNvSpPr/>
          <p:nvPr/>
        </p:nvSpPr>
        <p:spPr>
          <a:xfrm>
            <a:off x="810707" y="5613289"/>
            <a:ext cx="2420765" cy="6369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Serial UART</a:t>
            </a:r>
            <a:endParaRPr lang="en-IN" sz="280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E4B153-ACE1-2FE9-DCF3-15F413717615}"/>
              </a:ext>
            </a:extLst>
          </p:cNvPr>
          <p:cNvCxnSpPr>
            <a:cxnSpLocks/>
          </p:cNvCxnSpPr>
          <p:nvPr/>
        </p:nvCxnSpPr>
        <p:spPr>
          <a:xfrm>
            <a:off x="5905130" y="5256253"/>
            <a:ext cx="32847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E6954A3-5999-A15C-33E8-230669C603E8}"/>
              </a:ext>
            </a:extLst>
          </p:cNvPr>
          <p:cNvSpPr/>
          <p:nvPr/>
        </p:nvSpPr>
        <p:spPr>
          <a:xfrm>
            <a:off x="6233604" y="4953363"/>
            <a:ext cx="1564479" cy="6369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Ethernet</a:t>
            </a:r>
            <a:endParaRPr lang="en-IN" sz="2800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C6D02A-FC7A-9F86-AB72-60900FD30BB4}"/>
              </a:ext>
            </a:extLst>
          </p:cNvPr>
          <p:cNvCxnSpPr>
            <a:cxnSpLocks/>
          </p:cNvCxnSpPr>
          <p:nvPr/>
        </p:nvCxnSpPr>
        <p:spPr>
          <a:xfrm>
            <a:off x="5962637" y="6016754"/>
            <a:ext cx="32847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75C944A-1334-73E3-9F11-8DE3ADDB5B8B}"/>
              </a:ext>
            </a:extLst>
          </p:cNvPr>
          <p:cNvSpPr/>
          <p:nvPr/>
        </p:nvSpPr>
        <p:spPr>
          <a:xfrm>
            <a:off x="6291111" y="5713864"/>
            <a:ext cx="2692627" cy="6369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Counters/Timers</a:t>
            </a:r>
            <a:endParaRPr lang="en-IN" sz="2800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0C429B4-8B2B-730B-E2B2-7184F6B7AFBF}"/>
              </a:ext>
            </a:extLst>
          </p:cNvPr>
          <p:cNvCxnSpPr>
            <a:cxnSpLocks/>
          </p:cNvCxnSpPr>
          <p:nvPr/>
        </p:nvCxnSpPr>
        <p:spPr>
          <a:xfrm>
            <a:off x="7768539" y="5256253"/>
            <a:ext cx="32847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A52FE21-9AED-69CF-FF32-D450BC342C1E}"/>
              </a:ext>
            </a:extLst>
          </p:cNvPr>
          <p:cNvSpPr txBox="1"/>
          <p:nvPr/>
        </p:nvSpPr>
        <p:spPr>
          <a:xfrm>
            <a:off x="7988412" y="4963865"/>
            <a:ext cx="1352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Driver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89082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6" grpId="0" animBg="1"/>
      <p:bldP spid="20" grpId="0" animBg="1"/>
      <p:bldP spid="26" grpId="0"/>
      <p:bldP spid="28" grpId="0" animBg="1"/>
      <p:bldP spid="34" grpId="0" animBg="1"/>
      <p:bldP spid="37" grpId="0" animBg="1"/>
      <p:bldP spid="39" grpId="0" animBg="1"/>
      <p:bldP spid="41" grpId="0" animBg="1"/>
      <p:bldP spid="4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656A45-0BED-FA12-F050-A166963C656B}"/>
              </a:ext>
            </a:extLst>
          </p:cNvPr>
          <p:cNvSpPr txBox="1"/>
          <p:nvPr/>
        </p:nvSpPr>
        <p:spPr>
          <a:xfrm>
            <a:off x="461640" y="276360"/>
            <a:ext cx="833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ARM BUS TECHNOLOGY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2052" name="Picture 4" descr="Influence of PCI speed on RAID performance examined - Engelstalig - Tweakers">
            <a:extLst>
              <a:ext uri="{FF2B5EF4-FFF2-40B4-BE49-F238E27FC236}">
                <a16:creationId xmlns:a16="http://schemas.microsoft.com/office/drawing/2014/main" id="{B6911518-828E-102C-8289-B6665AFD2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43" y="1280965"/>
            <a:ext cx="5829416" cy="493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EE0E4B-AD6A-6221-E736-7F85FA4B14E0}"/>
              </a:ext>
            </a:extLst>
          </p:cNvPr>
          <p:cNvSpPr txBox="1"/>
          <p:nvPr/>
        </p:nvSpPr>
        <p:spPr>
          <a:xfrm>
            <a:off x="6165130" y="1725105"/>
            <a:ext cx="263264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PCI Bus:</a:t>
            </a:r>
          </a:p>
          <a:p>
            <a:pPr marL="285750" indent="-285750" algn="just">
              <a:buFontTx/>
              <a:buChar char="-"/>
            </a:pPr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Used in x86</a:t>
            </a:r>
          </a:p>
          <a:p>
            <a:pPr marL="285750" indent="-285750" algn="just">
              <a:buFontTx/>
              <a:buChar char="-"/>
            </a:pPr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Interconnect Hard disk drives and video cards</a:t>
            </a:r>
          </a:p>
          <a:p>
            <a:pPr marL="285750" indent="-285750" algn="just">
              <a:buFontTx/>
              <a:buChar char="-"/>
            </a:pPr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External or off-chip</a:t>
            </a:r>
          </a:p>
          <a:p>
            <a:pPr marL="285750" indent="-285750">
              <a:buFontTx/>
              <a:buChar char="-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9711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549658-8B43-1806-981B-84DBEA651AE3}"/>
              </a:ext>
            </a:extLst>
          </p:cNvPr>
          <p:cNvSpPr txBox="1"/>
          <p:nvPr/>
        </p:nvSpPr>
        <p:spPr>
          <a:xfrm>
            <a:off x="933253" y="791851"/>
            <a:ext cx="780539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ARM Bus:</a:t>
            </a:r>
          </a:p>
          <a:p>
            <a:pPr marL="285750" indent="-285750" algn="just">
              <a:buFontTx/>
              <a:buChar char="-"/>
            </a:pP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Used in Embedded devices</a:t>
            </a:r>
          </a:p>
          <a:p>
            <a:pPr marL="285750" indent="-285750" algn="just">
              <a:buFontTx/>
              <a:buChar char="-"/>
            </a:pP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Interconnect different peripherals with ARM Core</a:t>
            </a:r>
          </a:p>
          <a:p>
            <a:pPr marL="285750" indent="-285750" algn="just">
              <a:buFontTx/>
              <a:buChar char="-"/>
            </a:pP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Internal or on-chip</a:t>
            </a:r>
          </a:p>
          <a:p>
            <a:pPr marL="285750" indent="-285750">
              <a:buFontTx/>
              <a:buChar char="-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0372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A7E051-0BAE-7515-2010-CFC43CA8D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080" y="771206"/>
            <a:ext cx="5835192" cy="39710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276576-B82B-E2C4-4299-48BDA7311971}"/>
              </a:ext>
            </a:extLst>
          </p:cNvPr>
          <p:cNvSpPr txBox="1"/>
          <p:nvPr/>
        </p:nvSpPr>
        <p:spPr>
          <a:xfrm>
            <a:off x="0" y="119153"/>
            <a:ext cx="9334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ARM BUS – MASTER SLAVE ARCHITECTURE</a:t>
            </a:r>
            <a:endParaRPr lang="en-IN" sz="32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6627D0-3729-82D1-937F-89D263A28DE0}"/>
              </a:ext>
            </a:extLst>
          </p:cNvPr>
          <p:cNvSpPr txBox="1"/>
          <p:nvPr/>
        </p:nvSpPr>
        <p:spPr>
          <a:xfrm>
            <a:off x="363792" y="4809522"/>
            <a:ext cx="87802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Master- ARM Core processor  who can initiate data transfer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Slaves – Peripherals – capable of responding to transfer requests</a:t>
            </a:r>
            <a:endParaRPr lang="en-IN" sz="28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76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AC6C39-A457-6324-B675-0A607A2028C6}"/>
              </a:ext>
            </a:extLst>
          </p:cNvPr>
          <p:cNvSpPr txBox="1"/>
          <p:nvPr/>
        </p:nvSpPr>
        <p:spPr>
          <a:xfrm>
            <a:off x="226245" y="186430"/>
            <a:ext cx="7612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ARM BUS – ARCHITECTURE LEVELS</a:t>
            </a:r>
            <a:endParaRPr lang="en-IN" sz="32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4098" name="Picture 2" descr="Electrician Clipart Electronic Technician - Electrician Clipart, HD Png  Download - vhv">
            <a:extLst>
              <a:ext uri="{FF2B5EF4-FFF2-40B4-BE49-F238E27FC236}">
                <a16:creationId xmlns:a16="http://schemas.microsoft.com/office/drawing/2014/main" id="{9BAC9F20-107E-ED4B-E2A6-DED625CED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12" y="856139"/>
            <a:ext cx="3059784" cy="320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5B2315-1F06-D390-CAB8-B1FE15B18587}"/>
              </a:ext>
            </a:extLst>
          </p:cNvPr>
          <p:cNvSpPr txBox="1"/>
          <p:nvPr/>
        </p:nvSpPr>
        <p:spPr>
          <a:xfrm>
            <a:off x="405354" y="4143173"/>
            <a:ext cx="4062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Electrical characteristics and bus width</a:t>
            </a:r>
            <a:endParaRPr lang="en-IN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A355D-82E2-E037-E5D2-33DB0D5AE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983" y="771205"/>
            <a:ext cx="3761663" cy="3899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C76F02-ADBB-DED6-9D13-2F1E86290F1B}"/>
              </a:ext>
            </a:extLst>
          </p:cNvPr>
          <p:cNvSpPr txBox="1"/>
          <p:nvPr/>
        </p:nvSpPr>
        <p:spPr>
          <a:xfrm>
            <a:off x="4826338" y="4661652"/>
            <a:ext cx="4062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Protocol between processor and peripherals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273861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F23718-8E98-A9F5-FA62-6C58A91BB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6" y="131386"/>
            <a:ext cx="9029534" cy="5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9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BE477A-A69D-52F7-1C3C-7591A6C1C386}"/>
              </a:ext>
            </a:extLst>
          </p:cNvPr>
          <p:cNvSpPr txBox="1"/>
          <p:nvPr/>
        </p:nvSpPr>
        <p:spPr>
          <a:xfrm>
            <a:off x="186431" y="213064"/>
            <a:ext cx="85758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Hardware of a computer essentially comes in 2 forms: microprocessors and microcontrollers</a:t>
            </a:r>
            <a:endParaRPr lang="en-IN" sz="4000" i="1" dirty="0">
              <a:solidFill>
                <a:srgbClr val="FF0000"/>
              </a:solidFill>
            </a:endParaRPr>
          </a:p>
        </p:txBody>
      </p:sp>
      <p:pic>
        <p:nvPicPr>
          <p:cNvPr id="3" name="04 Microprocessor vs Microcontroller _ What is the difference_ (720p) (2)">
            <a:hlinkClick r:id="" action="ppaction://media"/>
            <a:extLst>
              <a:ext uri="{FF2B5EF4-FFF2-40B4-BE49-F238E27FC236}">
                <a16:creationId xmlns:a16="http://schemas.microsoft.com/office/drawing/2014/main" id="{43F77A58-391C-F3FF-EB32-707C39F5FA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947" y="1536503"/>
            <a:ext cx="8126815" cy="457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54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B99523-40D0-5C07-480E-50D96BC5A500}"/>
              </a:ext>
            </a:extLst>
          </p:cNvPr>
          <p:cNvSpPr txBox="1"/>
          <p:nvPr/>
        </p:nvSpPr>
        <p:spPr>
          <a:xfrm>
            <a:off x="669303" y="395926"/>
            <a:ext cx="7805394" cy="5201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ASB – ARM System Bus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AHB – ARM High Performance Bus with larger bandwidths (64 /128 bit)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Multi-layer AHB and AHB Lite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APB – ARM Peripheral Bus with slower bandwidth</a:t>
            </a:r>
            <a:endParaRPr lang="en-IN" sz="2800" b="1" i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IN" sz="28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AHB New interconnects supports multiple processors, supporting operations in parallel</a:t>
            </a:r>
            <a:endParaRPr lang="en-US" sz="2800" b="1" i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52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650EC6-99B7-D1E6-3153-5288118D3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27" y="544202"/>
            <a:ext cx="4504612" cy="3999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598D42-79E0-57F8-7958-7932E9AB7AFA}"/>
              </a:ext>
            </a:extLst>
          </p:cNvPr>
          <p:cNvSpPr txBox="1"/>
          <p:nvPr/>
        </p:nvSpPr>
        <p:spPr>
          <a:xfrm>
            <a:off x="2139884" y="2403835"/>
            <a:ext cx="20441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7030A0"/>
                </a:solidFill>
                <a:latin typeface="Book Antiqua" panose="02040602050305030304" pitchFamily="18" charset="0"/>
              </a:rPr>
              <a:t>MEMORY</a:t>
            </a:r>
            <a:endParaRPr lang="en-IN" sz="30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24DE9A-F314-A2DC-144C-F9D730F89A00}"/>
              </a:ext>
            </a:extLst>
          </p:cNvPr>
          <p:cNvSpPr txBox="1"/>
          <p:nvPr/>
        </p:nvSpPr>
        <p:spPr>
          <a:xfrm>
            <a:off x="5241303" y="544202"/>
            <a:ext cx="3667027" cy="261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Embedded system needs memory to store and execute code </a:t>
            </a:r>
          </a:p>
        </p:txBody>
      </p:sp>
    </p:spTree>
    <p:extLst>
      <p:ext uri="{BB962C8B-B14F-4D97-AF65-F5344CB8AC3E}">
        <p14:creationId xmlns:p14="http://schemas.microsoft.com/office/powerpoint/2010/main" val="33583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2C4B72-611E-5455-C1A1-96327FAE9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775" y="609059"/>
            <a:ext cx="6207566" cy="4547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390690-1BEA-ED35-8B7E-990BE1E137D1}"/>
              </a:ext>
            </a:extLst>
          </p:cNvPr>
          <p:cNvSpPr txBox="1"/>
          <p:nvPr/>
        </p:nvSpPr>
        <p:spPr>
          <a:xfrm>
            <a:off x="3044858" y="4965373"/>
            <a:ext cx="389327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Storage Tradeoffs</a:t>
            </a:r>
          </a:p>
        </p:txBody>
      </p:sp>
    </p:spTree>
    <p:extLst>
      <p:ext uri="{BB962C8B-B14F-4D97-AF65-F5344CB8AC3E}">
        <p14:creationId xmlns:p14="http://schemas.microsoft.com/office/powerpoint/2010/main" val="77290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1C3C12-0BEF-1776-77FF-0CD015E04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95" y="1200347"/>
            <a:ext cx="7498041" cy="24525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0488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DC9108-945A-EA2E-8969-C8195EAAB35C}"/>
              </a:ext>
            </a:extLst>
          </p:cNvPr>
          <p:cNvSpPr txBox="1"/>
          <p:nvPr/>
        </p:nvSpPr>
        <p:spPr>
          <a:xfrm>
            <a:off x="2630080" y="271271"/>
            <a:ext cx="4240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TYPES OF MEMORY</a:t>
            </a:r>
            <a:endParaRPr lang="en-IN" sz="32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D4D5BA-89D9-0F22-21A5-EFD1E56C536E}"/>
              </a:ext>
            </a:extLst>
          </p:cNvPr>
          <p:cNvSpPr txBox="1"/>
          <p:nvPr/>
        </p:nvSpPr>
        <p:spPr>
          <a:xfrm>
            <a:off x="4912709" y="1256122"/>
            <a:ext cx="39152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Read Only Memory</a:t>
            </a:r>
          </a:p>
          <a:p>
            <a:pPr marL="285750" indent="-285750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Permanently set during production time and cannot be reprogrammed</a:t>
            </a:r>
          </a:p>
          <a:p>
            <a:pPr marL="285750" indent="-285750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Contains boot code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597786-BC0A-FF9E-2ADC-71AF0B993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39" y="1207919"/>
            <a:ext cx="4134693" cy="3433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602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715FA8-EBA4-CCCC-A007-8C622C9D4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98" y="1066455"/>
            <a:ext cx="4219575" cy="3876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F7D791-028E-47B6-9A66-FD1EFE6411F9}"/>
              </a:ext>
            </a:extLst>
          </p:cNvPr>
          <p:cNvSpPr txBox="1"/>
          <p:nvPr/>
        </p:nvSpPr>
        <p:spPr>
          <a:xfrm>
            <a:off x="4903282" y="695813"/>
            <a:ext cx="39152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Can be written but slow</a:t>
            </a:r>
          </a:p>
          <a:p>
            <a:pPr marL="285750" indent="-285750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Not for dynamic data</a:t>
            </a:r>
          </a:p>
          <a:p>
            <a:pPr marL="285750" indent="-285750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Suitable for firmware data</a:t>
            </a:r>
          </a:p>
          <a:p>
            <a:pPr marL="285750" indent="-285750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Erasing and writing of flash is software controlled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9C4508-1CC0-911C-0392-9838DF562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02" y="122548"/>
            <a:ext cx="8133596" cy="41831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4E4512-A342-7685-C948-2D0AE825A246}"/>
              </a:ext>
            </a:extLst>
          </p:cNvPr>
          <p:cNvSpPr txBox="1"/>
          <p:nvPr/>
        </p:nvSpPr>
        <p:spPr>
          <a:xfrm>
            <a:off x="1319077" y="4475375"/>
            <a:ext cx="6563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DRAM cheaper than SRAM</a:t>
            </a:r>
          </a:p>
          <a:p>
            <a:pPr marL="285750" indent="-285750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DRAM slower as it requires refresh than SRAM</a:t>
            </a:r>
          </a:p>
          <a:p>
            <a:pPr marL="285750" indent="-285750">
              <a:buFontTx/>
              <a:buChar char="-"/>
            </a:pPr>
            <a:endParaRPr lang="en-US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55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DRAM-Full-Form">
            <a:extLst>
              <a:ext uri="{FF2B5EF4-FFF2-40B4-BE49-F238E27FC236}">
                <a16:creationId xmlns:a16="http://schemas.microsoft.com/office/drawing/2014/main" id="{4114AB34-4F95-2C99-0FD5-D7BB48E5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2" y="200272"/>
            <a:ext cx="7773555" cy="332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5033E3-02DB-D9E5-63F5-FD5F6EA1810C}"/>
              </a:ext>
            </a:extLst>
          </p:cNvPr>
          <p:cNvSpPr txBox="1"/>
          <p:nvPr/>
        </p:nvSpPr>
        <p:spPr>
          <a:xfrm>
            <a:off x="549700" y="3525626"/>
            <a:ext cx="820277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Can run at much higher clock speeds than conventional memory</a:t>
            </a:r>
          </a:p>
          <a:p>
            <a:pPr marL="285750" indent="-285750" algn="just">
              <a:buFontTx/>
              <a:buChar char="-"/>
            </a:pPr>
            <a:r>
              <a:rPr lang="en-US" sz="3200" b="1" i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It synchronizes itself with the computer’s system clock. This makes it easy to manage faster</a:t>
            </a:r>
            <a:endParaRPr lang="en-US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64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puter Peripherals Images - Free Download on Freepik">
            <a:extLst>
              <a:ext uri="{FF2B5EF4-FFF2-40B4-BE49-F238E27FC236}">
                <a16:creationId xmlns:a16="http://schemas.microsoft.com/office/drawing/2014/main" id="{AB3FDB8A-FFF4-EF06-B607-96899FD9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6" y="175551"/>
            <a:ext cx="3886593" cy="388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562489-1B35-F080-AE79-FD5E01DC187E}"/>
              </a:ext>
            </a:extLst>
          </p:cNvPr>
          <p:cNvSpPr txBox="1"/>
          <p:nvPr/>
        </p:nvSpPr>
        <p:spPr>
          <a:xfrm>
            <a:off x="3924299" y="48236"/>
            <a:ext cx="4273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Peripheral device</a:t>
            </a:r>
            <a:endParaRPr lang="en-IN" sz="40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A28A9-B05E-CD38-1D9B-C0C05567D827}"/>
              </a:ext>
            </a:extLst>
          </p:cNvPr>
          <p:cNvSpPr txBox="1"/>
          <p:nvPr/>
        </p:nvSpPr>
        <p:spPr>
          <a:xfrm>
            <a:off x="4422514" y="865472"/>
            <a:ext cx="46460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Connect ARM to outside world</a:t>
            </a:r>
          </a:p>
          <a:p>
            <a:pPr marL="285750" indent="-285750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Comprises of input and output devices</a:t>
            </a:r>
          </a:p>
          <a:p>
            <a:pPr marL="285750" indent="-285750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Can be on-chip</a:t>
            </a:r>
          </a:p>
          <a:p>
            <a:pPr marL="285750" indent="-285750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Can connect other sensors and actuators</a:t>
            </a:r>
            <a:endParaRPr lang="en-IN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CE7158-09B8-559F-6B1E-560A49A53651}"/>
              </a:ext>
            </a:extLst>
          </p:cNvPr>
          <p:cNvSpPr txBox="1"/>
          <p:nvPr/>
        </p:nvSpPr>
        <p:spPr>
          <a:xfrm>
            <a:off x="470611" y="4189459"/>
            <a:ext cx="820277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ARM peripherals are memory-mapped. (memory address registers).</a:t>
            </a:r>
          </a:p>
          <a:p>
            <a:pPr marL="285750" indent="-285750" algn="just">
              <a:buFontTx/>
              <a:buChar char="-"/>
            </a:pPr>
            <a:r>
              <a:rPr lang="en-US" sz="3200" b="1" i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Controllers are specialized peripherals to control access to memory or interrupts</a:t>
            </a:r>
            <a:endParaRPr lang="en-US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34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F9A9E-CFE4-CBEF-8B3E-6929F9AB8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95" y="220940"/>
            <a:ext cx="5336651" cy="22488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50C1EF-FE45-D68C-7C7A-94675ECB62DC}"/>
              </a:ext>
            </a:extLst>
          </p:cNvPr>
          <p:cNvSpPr txBox="1"/>
          <p:nvPr/>
        </p:nvSpPr>
        <p:spPr>
          <a:xfrm>
            <a:off x="3924299" y="48236"/>
            <a:ext cx="49632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Memory Controllers</a:t>
            </a:r>
            <a:endParaRPr lang="en-IN" sz="40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0FE7B5-37DD-2E7C-85DC-F3BE266F61A4}"/>
              </a:ext>
            </a:extLst>
          </p:cNvPr>
          <p:cNvSpPr txBox="1"/>
          <p:nvPr/>
        </p:nvSpPr>
        <p:spPr>
          <a:xfrm>
            <a:off x="348062" y="2428726"/>
            <a:ext cx="820277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Connect different types of memory to AHB</a:t>
            </a:r>
          </a:p>
          <a:p>
            <a:pPr marL="285750" indent="-285750" algn="just">
              <a:buFontTx/>
              <a:buChar char="-"/>
            </a:pPr>
            <a:r>
              <a:rPr lang="en-US" sz="3200" b="1" i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On power up, certain memor</a:t>
            </a:r>
            <a:r>
              <a:rPr lang="en-US" sz="32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y devices are made active.</a:t>
            </a:r>
          </a:p>
          <a:p>
            <a:pPr marL="285750" indent="-285750" algn="just">
              <a:buFontTx/>
              <a:buChar char="-"/>
            </a:pPr>
            <a:r>
              <a:rPr lang="en-US" sz="32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These memory devices execute initialization code. </a:t>
            </a:r>
          </a:p>
          <a:p>
            <a:pPr marL="285750" indent="-285750" algn="just">
              <a:buFontTx/>
              <a:buChar char="-"/>
            </a:pPr>
            <a:r>
              <a:rPr lang="en-US" sz="32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They also enable refreshing required as in DRAM.</a:t>
            </a:r>
            <a:endParaRPr lang="en-US" sz="3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43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589E03-08DD-D25C-2A55-5C7CB7B9DB7C}"/>
              </a:ext>
            </a:extLst>
          </p:cNvPr>
          <p:cNvSpPr txBox="1"/>
          <p:nvPr/>
        </p:nvSpPr>
        <p:spPr>
          <a:xfrm>
            <a:off x="186431" y="213064"/>
            <a:ext cx="8575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Differences between microprocessors and microcontrollers</a:t>
            </a:r>
            <a:endParaRPr lang="en-IN" sz="4000" i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2D47641-1C82-862C-5E58-3823B493B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313336"/>
              </p:ext>
            </p:extLst>
          </p:nvPr>
        </p:nvGraphicFramePr>
        <p:xfrm>
          <a:off x="683580" y="1601186"/>
          <a:ext cx="8078682" cy="5120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92894">
                  <a:extLst>
                    <a:ext uri="{9D8B030D-6E8A-4147-A177-3AD203B41FA5}">
                      <a16:colId xmlns:a16="http://schemas.microsoft.com/office/drawing/2014/main" val="3344803794"/>
                    </a:ext>
                  </a:extLst>
                </a:gridCol>
                <a:gridCol w="2692894">
                  <a:extLst>
                    <a:ext uri="{9D8B030D-6E8A-4147-A177-3AD203B41FA5}">
                      <a16:colId xmlns:a16="http://schemas.microsoft.com/office/drawing/2014/main" val="3081326641"/>
                    </a:ext>
                  </a:extLst>
                </a:gridCol>
                <a:gridCol w="2692894">
                  <a:extLst>
                    <a:ext uri="{9D8B030D-6E8A-4147-A177-3AD203B41FA5}">
                      <a16:colId xmlns:a16="http://schemas.microsoft.com/office/drawing/2014/main" val="26020737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Parameter 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Microprocessor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Microcontroller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212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Definition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IC that has only CPU inside it and RAM, ROM and other peripherals need to be added externally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Book Antiqua" panose="02040602050305030304" pitchFamily="18" charset="0"/>
                        </a:rPr>
                        <a:t>IC that has integration of CPU RAM, ROM and other peripherals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  <a:p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79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Tasks used 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General purpose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Specific purpose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201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Preference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Relationship between input and output is not clearly defined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Book Antiqua" panose="02040602050305030304" pitchFamily="18" charset="0"/>
                        </a:rPr>
                        <a:t>Relationship between input and output is clearly defined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  <a:p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088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72660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terrupt Clipart, Transparent PNG Clipart Images Free Download - ClipartMax">
            <a:extLst>
              <a:ext uri="{FF2B5EF4-FFF2-40B4-BE49-F238E27FC236}">
                <a16:creationId xmlns:a16="http://schemas.microsoft.com/office/drawing/2014/main" id="{BC8238DC-C157-3046-64E0-3B629E659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0" y="364699"/>
            <a:ext cx="3262993" cy="326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4448C2-411C-3A89-8FD9-C3446C9BE0F0}"/>
              </a:ext>
            </a:extLst>
          </p:cNvPr>
          <p:cNvSpPr txBox="1"/>
          <p:nvPr/>
        </p:nvSpPr>
        <p:spPr>
          <a:xfrm>
            <a:off x="3342391" y="303425"/>
            <a:ext cx="575108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Interrupts are raised to gain attention</a:t>
            </a:r>
          </a:p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In this case, interrupts raised by peripherals to get attention of ARM processor.</a:t>
            </a:r>
          </a:p>
          <a:p>
            <a:pPr marL="285750" indent="-285750" algn="just">
              <a:buFontTx/>
              <a:buChar char="-"/>
            </a:pPr>
            <a:r>
              <a:rPr lang="en-US" sz="3200" b="1" i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Interrupts go through Interrupt controllers</a:t>
            </a:r>
            <a:endParaRPr lang="en-US" sz="32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47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6AB24F-37FE-73DC-608D-7F93244EC0C0}"/>
              </a:ext>
            </a:extLst>
          </p:cNvPr>
          <p:cNvSpPr/>
          <p:nvPr/>
        </p:nvSpPr>
        <p:spPr>
          <a:xfrm>
            <a:off x="329937" y="329938"/>
            <a:ext cx="2196445" cy="19324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  <a:endParaRPr lang="en-IN" sz="3200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BBDC3DE-8741-2072-0F69-30877375673D}"/>
              </a:ext>
            </a:extLst>
          </p:cNvPr>
          <p:cNvSpPr/>
          <p:nvPr/>
        </p:nvSpPr>
        <p:spPr>
          <a:xfrm>
            <a:off x="2526384" y="1102936"/>
            <a:ext cx="1244338" cy="3770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9381BD9-39DC-7CD9-824F-74424B76C82A}"/>
              </a:ext>
            </a:extLst>
          </p:cNvPr>
          <p:cNvSpPr/>
          <p:nvPr/>
        </p:nvSpPr>
        <p:spPr>
          <a:xfrm>
            <a:off x="3770721" y="329938"/>
            <a:ext cx="2667785" cy="20361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Standard Interrupt Controller (SIC)</a:t>
            </a:r>
            <a:endParaRPr lang="en-IN" sz="3200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C60D3C6-FDED-BA28-2C78-5C2014909279}"/>
              </a:ext>
            </a:extLst>
          </p:cNvPr>
          <p:cNvSpPr/>
          <p:nvPr/>
        </p:nvSpPr>
        <p:spPr>
          <a:xfrm>
            <a:off x="6438507" y="1159497"/>
            <a:ext cx="810705" cy="3770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720A1F-9C64-E7BD-9AA1-833C31EF4445}"/>
              </a:ext>
            </a:extLst>
          </p:cNvPr>
          <p:cNvSpPr txBox="1"/>
          <p:nvPr/>
        </p:nvSpPr>
        <p:spPr>
          <a:xfrm>
            <a:off x="3662630" y="2365972"/>
            <a:ext cx="3398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IGNORE OR ALLOW</a:t>
            </a:r>
            <a:endParaRPr lang="en-IN" sz="32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46430A-66F0-0870-BEF8-7EB2FDCEC34F}"/>
              </a:ext>
            </a:extLst>
          </p:cNvPr>
          <p:cNvSpPr/>
          <p:nvPr/>
        </p:nvSpPr>
        <p:spPr>
          <a:xfrm>
            <a:off x="7506090" y="2724347"/>
            <a:ext cx="1135932" cy="19324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ARM</a:t>
            </a:r>
            <a:endParaRPr lang="en-IN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562F5E-D564-4BCD-C06F-F34A7C87E291}"/>
              </a:ext>
            </a:extLst>
          </p:cNvPr>
          <p:cNvSpPr/>
          <p:nvPr/>
        </p:nvSpPr>
        <p:spPr>
          <a:xfrm>
            <a:off x="7164371" y="782425"/>
            <a:ext cx="1819373" cy="11312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Interrupt Handler</a:t>
            </a:r>
            <a:endParaRPr lang="en-IN" sz="3200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9A8D388-5ABD-1631-ACCA-540109EF5E80}"/>
              </a:ext>
            </a:extLst>
          </p:cNvPr>
          <p:cNvSpPr/>
          <p:nvPr/>
        </p:nvSpPr>
        <p:spPr>
          <a:xfrm rot="5400000">
            <a:off x="7668704" y="2130458"/>
            <a:ext cx="810705" cy="3770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288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/>
      <p:bldP spid="8" grpId="0" animBg="1"/>
      <p:bldP spid="9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6AB24F-37FE-73DC-608D-7F93244EC0C0}"/>
              </a:ext>
            </a:extLst>
          </p:cNvPr>
          <p:cNvSpPr/>
          <p:nvPr/>
        </p:nvSpPr>
        <p:spPr>
          <a:xfrm>
            <a:off x="329937" y="329938"/>
            <a:ext cx="2196445" cy="19324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  <a:endParaRPr lang="en-IN" sz="3200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BBDC3DE-8741-2072-0F69-30877375673D}"/>
              </a:ext>
            </a:extLst>
          </p:cNvPr>
          <p:cNvSpPr/>
          <p:nvPr/>
        </p:nvSpPr>
        <p:spPr>
          <a:xfrm>
            <a:off x="2526384" y="1102936"/>
            <a:ext cx="1244338" cy="3770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9381BD9-39DC-7CD9-824F-74424B76C82A}"/>
              </a:ext>
            </a:extLst>
          </p:cNvPr>
          <p:cNvSpPr/>
          <p:nvPr/>
        </p:nvSpPr>
        <p:spPr>
          <a:xfrm>
            <a:off x="3770721" y="329938"/>
            <a:ext cx="2667785" cy="20361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Vector Interrupt Controller (VIC)</a:t>
            </a:r>
            <a:endParaRPr lang="en-IN" sz="3200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C60D3C6-FDED-BA28-2C78-5C2014909279}"/>
              </a:ext>
            </a:extLst>
          </p:cNvPr>
          <p:cNvSpPr/>
          <p:nvPr/>
        </p:nvSpPr>
        <p:spPr>
          <a:xfrm>
            <a:off x="6438507" y="1159497"/>
            <a:ext cx="810705" cy="3770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46430A-66F0-0870-BEF8-7EB2FDCEC34F}"/>
              </a:ext>
            </a:extLst>
          </p:cNvPr>
          <p:cNvSpPr/>
          <p:nvPr/>
        </p:nvSpPr>
        <p:spPr>
          <a:xfrm>
            <a:off x="7506090" y="2724347"/>
            <a:ext cx="1135932" cy="19324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ARM</a:t>
            </a:r>
            <a:endParaRPr lang="en-IN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562F5E-D564-4BCD-C06F-F34A7C87E291}"/>
              </a:ext>
            </a:extLst>
          </p:cNvPr>
          <p:cNvSpPr/>
          <p:nvPr/>
        </p:nvSpPr>
        <p:spPr>
          <a:xfrm>
            <a:off x="7164371" y="782425"/>
            <a:ext cx="1819373" cy="11312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Interrupt Handler</a:t>
            </a:r>
            <a:endParaRPr lang="en-IN" sz="3200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9A8D388-5ABD-1631-ACCA-540109EF5E80}"/>
              </a:ext>
            </a:extLst>
          </p:cNvPr>
          <p:cNvSpPr/>
          <p:nvPr/>
        </p:nvSpPr>
        <p:spPr>
          <a:xfrm rot="5400000">
            <a:off x="7668704" y="2130458"/>
            <a:ext cx="810705" cy="3770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098" name="Picture 2" descr="Priorities Word Written By Hand Stock Illustration - Download Image Now -  List, Urgency, Achievement - iStock">
            <a:extLst>
              <a:ext uri="{FF2B5EF4-FFF2-40B4-BE49-F238E27FC236}">
                <a16:creationId xmlns:a16="http://schemas.microsoft.com/office/drawing/2014/main" id="{4F80EA33-ED36-F6D6-420E-AD9AC4DF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41" y="2526383"/>
            <a:ext cx="3791343" cy="284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8C1273F0-AC87-D6E5-EEE6-7CFF0A47908A}"/>
              </a:ext>
            </a:extLst>
          </p:cNvPr>
          <p:cNvSpPr/>
          <p:nvPr/>
        </p:nvSpPr>
        <p:spPr>
          <a:xfrm rot="5400000">
            <a:off x="4864227" y="2417978"/>
            <a:ext cx="480769" cy="3770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86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9" grpId="0" animBg="1"/>
      <p:bldP spid="10" grpId="0" animBg="1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13163D-0881-2340-7D61-5D5D3000A553}"/>
              </a:ext>
            </a:extLst>
          </p:cNvPr>
          <p:cNvSpPr txBox="1"/>
          <p:nvPr/>
        </p:nvSpPr>
        <p:spPr>
          <a:xfrm>
            <a:off x="461640" y="276360"/>
            <a:ext cx="833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Embedded SYSTEMS SOFTWARE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5E6AA6-57DE-42E9-3EF9-462D77DD1699}"/>
              </a:ext>
            </a:extLst>
          </p:cNvPr>
          <p:cNvSpPr/>
          <p:nvPr/>
        </p:nvSpPr>
        <p:spPr>
          <a:xfrm>
            <a:off x="1423447" y="4308049"/>
            <a:ext cx="6372520" cy="10558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HARDWARE DEVICE</a:t>
            </a:r>
            <a:endParaRPr lang="en-IN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5B9E8F-96FC-5B4F-1D01-FBCF8A4FA238}"/>
              </a:ext>
            </a:extLst>
          </p:cNvPr>
          <p:cNvSpPr/>
          <p:nvPr/>
        </p:nvSpPr>
        <p:spPr>
          <a:xfrm>
            <a:off x="4629706" y="3357827"/>
            <a:ext cx="3091994" cy="95022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DEVICE DRIVER</a:t>
            </a:r>
            <a:endParaRPr lang="en-IN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34B9E1-517C-7444-9FAB-022241289AF9}"/>
              </a:ext>
            </a:extLst>
          </p:cNvPr>
          <p:cNvSpPr/>
          <p:nvPr/>
        </p:nvSpPr>
        <p:spPr>
          <a:xfrm>
            <a:off x="1422300" y="3357827"/>
            <a:ext cx="3207406" cy="95022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INITIALIZATION CODE</a:t>
            </a:r>
            <a:endParaRPr lang="en-IN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C200D2-AD9D-48CC-BB0E-AF81735BF922}"/>
              </a:ext>
            </a:extLst>
          </p:cNvPr>
          <p:cNvSpPr/>
          <p:nvPr/>
        </p:nvSpPr>
        <p:spPr>
          <a:xfrm>
            <a:off x="4081807" y="2594256"/>
            <a:ext cx="3639894" cy="7635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OPERATING SYSTEM</a:t>
            </a:r>
            <a:endParaRPr lang="en-IN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87DFFF-9BFA-10B5-2216-915DE947ED2C}"/>
              </a:ext>
            </a:extLst>
          </p:cNvPr>
          <p:cNvSpPr/>
          <p:nvPr/>
        </p:nvSpPr>
        <p:spPr>
          <a:xfrm>
            <a:off x="4903085" y="1830685"/>
            <a:ext cx="2818615" cy="7635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APPLICATIONS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350775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52977E-0166-9FEB-FD82-51941FD4A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573" y="0"/>
            <a:ext cx="6907753" cy="38856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636C32-B589-CB81-B523-C437CB74E78A}"/>
              </a:ext>
            </a:extLst>
          </p:cNvPr>
          <p:cNvSpPr txBox="1"/>
          <p:nvPr/>
        </p:nvSpPr>
        <p:spPr>
          <a:xfrm>
            <a:off x="306006" y="3758845"/>
            <a:ext cx="85319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An embedded system gets into action by first executing boot code (initialization code)</a:t>
            </a:r>
          </a:p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It sets up memory devices, caches, peripheral devices</a:t>
            </a:r>
          </a:p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Deals with administrative work before actual OS image is loaded</a:t>
            </a:r>
          </a:p>
        </p:txBody>
      </p:sp>
    </p:spTree>
    <p:extLst>
      <p:ext uri="{BB962C8B-B14F-4D97-AF65-F5344CB8AC3E}">
        <p14:creationId xmlns:p14="http://schemas.microsoft.com/office/powerpoint/2010/main" val="296906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5759AF-8C4A-6AC5-C5C4-2B2F01AB8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30" y="1403624"/>
            <a:ext cx="6811062" cy="4564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C7909A-C69D-FC84-B691-2D11A1657009}"/>
              </a:ext>
            </a:extLst>
          </p:cNvPr>
          <p:cNvSpPr txBox="1"/>
          <p:nvPr/>
        </p:nvSpPr>
        <p:spPr>
          <a:xfrm>
            <a:off x="412780" y="0"/>
            <a:ext cx="8731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Phase-1: Initialize hardware configuration be reorganizing memory</a:t>
            </a:r>
            <a:endParaRPr lang="en-IN" sz="36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71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EE22D-6E93-344D-38D7-242F23808DFE}"/>
              </a:ext>
            </a:extLst>
          </p:cNvPr>
          <p:cNvSpPr txBox="1"/>
          <p:nvPr/>
        </p:nvSpPr>
        <p:spPr>
          <a:xfrm>
            <a:off x="412780" y="0"/>
            <a:ext cx="873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Phase-2: Diagnostics</a:t>
            </a:r>
            <a:endParaRPr lang="en-IN" sz="36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944081-1C87-19D3-4394-800735712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73" y="715580"/>
            <a:ext cx="7012348" cy="3895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60F39-EB5F-2238-DBC2-6A37030A25F2}"/>
              </a:ext>
            </a:extLst>
          </p:cNvPr>
          <p:cNvSpPr txBox="1"/>
          <p:nvPr/>
        </p:nvSpPr>
        <p:spPr>
          <a:xfrm>
            <a:off x="512396" y="4680578"/>
            <a:ext cx="8531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Diagnose whether hardware is working or not</a:t>
            </a:r>
          </a:p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Helps in isolating faults</a:t>
            </a:r>
          </a:p>
        </p:txBody>
      </p:sp>
    </p:spTree>
    <p:extLst>
      <p:ext uri="{BB962C8B-B14F-4D97-AF65-F5344CB8AC3E}">
        <p14:creationId xmlns:p14="http://schemas.microsoft.com/office/powerpoint/2010/main" val="37466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EE22D-6E93-344D-38D7-242F23808DFE}"/>
              </a:ext>
            </a:extLst>
          </p:cNvPr>
          <p:cNvSpPr txBox="1"/>
          <p:nvPr/>
        </p:nvSpPr>
        <p:spPr>
          <a:xfrm>
            <a:off x="412780" y="0"/>
            <a:ext cx="873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Phase-3: Booting an image</a:t>
            </a:r>
            <a:endParaRPr lang="en-IN" sz="36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960F39-EB5F-2238-DBC2-6A37030A25F2}"/>
              </a:ext>
            </a:extLst>
          </p:cNvPr>
          <p:cNvSpPr txBox="1"/>
          <p:nvPr/>
        </p:nvSpPr>
        <p:spPr>
          <a:xfrm>
            <a:off x="612012" y="3656132"/>
            <a:ext cx="77684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Load relevant OS image</a:t>
            </a:r>
          </a:p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Copy code and/or data into RAM</a:t>
            </a:r>
          </a:p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Sometimes image decompression is required</a:t>
            </a:r>
          </a:p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Complex when task is to boot from multiple OS images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6FAB321-E8E0-45BC-E18A-882DEF693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08" y="646331"/>
            <a:ext cx="3009801" cy="30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41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4A8EC-E640-53A1-F226-543580417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55" y="1218812"/>
            <a:ext cx="4208065" cy="2504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56872E-13B6-5EE0-7A49-4D97987DF3B8}"/>
              </a:ext>
            </a:extLst>
          </p:cNvPr>
          <p:cNvSpPr txBox="1"/>
          <p:nvPr/>
        </p:nvSpPr>
        <p:spPr>
          <a:xfrm>
            <a:off x="412780" y="0"/>
            <a:ext cx="873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Operating Systems</a:t>
            </a:r>
            <a:endParaRPr lang="en-IN" sz="36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42" name="Picture 2" descr="Male Receptionist And Caucasian Old Man Tourist Stock Illustration -  Download Image Now - Hotel Reception, Concierge, Hotel - iStock">
            <a:extLst>
              <a:ext uri="{FF2B5EF4-FFF2-40B4-BE49-F238E27FC236}">
                <a16:creationId xmlns:a16="http://schemas.microsoft.com/office/drawing/2014/main" id="{C8AF891F-3824-CB48-702F-DBB768477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9508"/>
            <a:ext cx="4715170" cy="314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095F0CEC-F378-4611-4363-5BD4FB96B733}"/>
              </a:ext>
            </a:extLst>
          </p:cNvPr>
          <p:cNvSpPr/>
          <p:nvPr/>
        </p:nvSpPr>
        <p:spPr>
          <a:xfrm>
            <a:off x="6391373" y="3648173"/>
            <a:ext cx="386499" cy="54675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D54818-D098-51C2-98C0-529D699D3A10}"/>
              </a:ext>
            </a:extLst>
          </p:cNvPr>
          <p:cNvSpPr txBox="1"/>
          <p:nvPr/>
        </p:nvSpPr>
        <p:spPr>
          <a:xfrm>
            <a:off x="970231" y="3722955"/>
            <a:ext cx="77684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OS is like manager which manages various resources like memory, processor and peripherals</a:t>
            </a:r>
          </a:p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ARM has more than 50 OS, but 2 categories: RTOS and PSOS</a:t>
            </a:r>
          </a:p>
        </p:txBody>
      </p:sp>
    </p:spTree>
    <p:extLst>
      <p:ext uri="{BB962C8B-B14F-4D97-AF65-F5344CB8AC3E}">
        <p14:creationId xmlns:p14="http://schemas.microsoft.com/office/powerpoint/2010/main" val="80602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AD48A3-16E8-2875-4B15-704276A3D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67" y="252524"/>
            <a:ext cx="6212264" cy="3497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DD237E-6E97-D2AF-02BD-FC44A3DF2B37}"/>
              </a:ext>
            </a:extLst>
          </p:cNvPr>
          <p:cNvSpPr txBox="1"/>
          <p:nvPr/>
        </p:nvSpPr>
        <p:spPr>
          <a:xfrm>
            <a:off x="687791" y="3750029"/>
            <a:ext cx="7768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It has deadlines and guaranteed response</a:t>
            </a:r>
          </a:p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Hard RTOS provides guaranteed response</a:t>
            </a:r>
          </a:p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Soft RTOS provides good response</a:t>
            </a:r>
          </a:p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RTOS do not have secondary storage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1AC188-9A1A-6276-9CA9-0FD3791472BD}"/>
              </a:ext>
            </a:extLst>
          </p:cNvPr>
          <p:cNvSpPr/>
          <p:nvPr/>
        </p:nvSpPr>
        <p:spPr>
          <a:xfrm>
            <a:off x="6966408" y="1619490"/>
            <a:ext cx="1564850" cy="763571"/>
          </a:xfrm>
          <a:prstGeom prst="roundRect">
            <a:avLst/>
          </a:prstGeom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RTOS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29232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6DDBAEF-A7F3-AF98-ED58-B3260E959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719294"/>
              </p:ext>
            </p:extLst>
          </p:nvPr>
        </p:nvGraphicFramePr>
        <p:xfrm>
          <a:off x="532659" y="833576"/>
          <a:ext cx="8078682" cy="4937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92894">
                  <a:extLst>
                    <a:ext uri="{9D8B030D-6E8A-4147-A177-3AD203B41FA5}">
                      <a16:colId xmlns:a16="http://schemas.microsoft.com/office/drawing/2014/main" val="2773986295"/>
                    </a:ext>
                  </a:extLst>
                </a:gridCol>
                <a:gridCol w="2692894">
                  <a:extLst>
                    <a:ext uri="{9D8B030D-6E8A-4147-A177-3AD203B41FA5}">
                      <a16:colId xmlns:a16="http://schemas.microsoft.com/office/drawing/2014/main" val="2907660024"/>
                    </a:ext>
                  </a:extLst>
                </a:gridCol>
                <a:gridCol w="2692894">
                  <a:extLst>
                    <a:ext uri="{9D8B030D-6E8A-4147-A177-3AD203B41FA5}">
                      <a16:colId xmlns:a16="http://schemas.microsoft.com/office/drawing/2014/main" val="1623607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Parameter 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Microprocessor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Microcontroller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210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Suitability for embedded applications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Not suitable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Ideally suitable due to low power consumptions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618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Suitability for general purpose applications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Ideally suitable due to capability of satisfying huge resource demands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Not suitable 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713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Price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Costlier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Cheaper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819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Speed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High (1Ghz)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Slow (20-50Mhz)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185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Memory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External (in GBs)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ook Antiqua" panose="02040602050305030304" pitchFamily="18" charset="0"/>
                        </a:rPr>
                        <a:t>KBs of internal for RAM and ROM</a:t>
                      </a:r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452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76318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9162E3-B287-12E5-02E6-F0AF12D72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15" y="322229"/>
            <a:ext cx="6051928" cy="29300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F48D9D-B8CD-DCDD-5BE9-1143783CBC9A}"/>
              </a:ext>
            </a:extLst>
          </p:cNvPr>
          <p:cNvSpPr/>
          <p:nvPr/>
        </p:nvSpPr>
        <p:spPr>
          <a:xfrm>
            <a:off x="6966408" y="1619490"/>
            <a:ext cx="1564850" cy="763571"/>
          </a:xfrm>
          <a:prstGeom prst="roundRect">
            <a:avLst/>
          </a:prstGeom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POS</a:t>
            </a:r>
            <a:endParaRPr lang="en-IN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3FF4E7-848C-3138-403B-7203E3768074}"/>
              </a:ext>
            </a:extLst>
          </p:cNvPr>
          <p:cNvSpPr txBox="1"/>
          <p:nvPr/>
        </p:nvSpPr>
        <p:spPr>
          <a:xfrm>
            <a:off x="3582185" y="322229"/>
            <a:ext cx="3384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Platform Specific Operating Systems</a:t>
            </a:r>
            <a:endParaRPr lang="en-IN" sz="28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64C5FF-FE9E-118D-4348-262E6129BDF3}"/>
              </a:ext>
            </a:extLst>
          </p:cNvPr>
          <p:cNvSpPr txBox="1"/>
          <p:nvPr/>
        </p:nvSpPr>
        <p:spPr>
          <a:xfrm>
            <a:off x="866900" y="3299518"/>
            <a:ext cx="7768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No deadlines</a:t>
            </a:r>
          </a:p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Large exclusive memory manager for real time applications</a:t>
            </a:r>
          </a:p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Tend do have secondary storage</a:t>
            </a:r>
          </a:p>
        </p:txBody>
      </p:sp>
    </p:spTree>
    <p:extLst>
      <p:ext uri="{BB962C8B-B14F-4D97-AF65-F5344CB8AC3E}">
        <p14:creationId xmlns:p14="http://schemas.microsoft.com/office/powerpoint/2010/main" val="375202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672E58-2F45-A754-4E88-F249FC03FBFD}"/>
              </a:ext>
            </a:extLst>
          </p:cNvPr>
          <p:cNvSpPr txBox="1"/>
          <p:nvPr/>
        </p:nvSpPr>
        <p:spPr>
          <a:xfrm>
            <a:off x="461640" y="276360"/>
            <a:ext cx="833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Embedded SYSTEMS APPLICATIONS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53135-75E0-2BC3-7C9D-60C1285BE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70" y="1283776"/>
            <a:ext cx="6590907" cy="52033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880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141614-8C8D-F1CA-CE6C-E285B44BC521}"/>
              </a:ext>
            </a:extLst>
          </p:cNvPr>
          <p:cNvSpPr txBox="1"/>
          <p:nvPr/>
        </p:nvSpPr>
        <p:spPr>
          <a:xfrm>
            <a:off x="866900" y="1065366"/>
            <a:ext cx="7768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00B050"/>
                </a:solidFill>
                <a:latin typeface="Book Antiqua" panose="02040602050305030304" pitchFamily="18" charset="0"/>
              </a:rPr>
              <a:t>ARM processors suitable to applications that are price sensitive and  high volume</a:t>
            </a: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0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ARM processors not found in applications that require leading edge high performance</a:t>
            </a:r>
            <a:r>
              <a:rPr lang="en-US" sz="3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479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A6E7E6-AE94-DC7F-754E-88FB374FF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25" y="1276545"/>
            <a:ext cx="4048616" cy="3502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46723E-04D2-86BE-070E-FE619DC4D77F}"/>
              </a:ext>
            </a:extLst>
          </p:cNvPr>
          <p:cNvSpPr txBox="1"/>
          <p:nvPr/>
        </p:nvSpPr>
        <p:spPr>
          <a:xfrm>
            <a:off x="461640" y="276360"/>
            <a:ext cx="833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ARM CORE PROCESSOR COMPONENTS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081D6-565C-8B64-E277-CAC0FEE5822B}"/>
              </a:ext>
            </a:extLst>
          </p:cNvPr>
          <p:cNvSpPr txBox="1"/>
          <p:nvPr/>
        </p:nvSpPr>
        <p:spPr>
          <a:xfrm>
            <a:off x="4368341" y="1135141"/>
            <a:ext cx="45437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View of programmer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Data flow through various functional units is shown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Bus communication is also depicted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Von-</a:t>
            </a:r>
            <a:r>
              <a:rPr lang="en-US" sz="30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nuemann</a:t>
            </a:r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 vs Harvard architecture</a:t>
            </a:r>
          </a:p>
        </p:txBody>
      </p:sp>
    </p:spTree>
    <p:extLst>
      <p:ext uri="{BB962C8B-B14F-4D97-AF65-F5344CB8AC3E}">
        <p14:creationId xmlns:p14="http://schemas.microsoft.com/office/powerpoint/2010/main" val="405584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B110F8-D25D-88BB-AF18-F63685D93A0E}"/>
              </a:ext>
            </a:extLst>
          </p:cNvPr>
          <p:cNvSpPr txBox="1"/>
          <p:nvPr/>
        </p:nvSpPr>
        <p:spPr>
          <a:xfrm>
            <a:off x="2926678" y="113485"/>
            <a:ext cx="2340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Data/Instruction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9BD8D9-A672-66F3-47CB-07FBE38D7685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097031" y="575150"/>
            <a:ext cx="0" cy="39665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027189E-AF3D-3876-2141-053044F2F4C8}"/>
              </a:ext>
            </a:extLst>
          </p:cNvPr>
          <p:cNvCxnSpPr>
            <a:cxnSpLocks/>
          </p:cNvCxnSpPr>
          <p:nvPr/>
        </p:nvCxnSpPr>
        <p:spPr>
          <a:xfrm>
            <a:off x="4097031" y="980388"/>
            <a:ext cx="95573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4DB5DC-954A-8286-F026-8870D38000E0}"/>
              </a:ext>
            </a:extLst>
          </p:cNvPr>
          <p:cNvSpPr/>
          <p:nvPr/>
        </p:nvSpPr>
        <p:spPr>
          <a:xfrm>
            <a:off x="5046970" y="642708"/>
            <a:ext cx="1998483" cy="66760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Instruction Decoder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E756F4-EACA-B563-EEF9-8CC51ABAAAAB}"/>
              </a:ext>
            </a:extLst>
          </p:cNvPr>
          <p:cNvCxnSpPr>
            <a:cxnSpLocks/>
          </p:cNvCxnSpPr>
          <p:nvPr/>
        </p:nvCxnSpPr>
        <p:spPr>
          <a:xfrm>
            <a:off x="3676454" y="642708"/>
            <a:ext cx="0" cy="6676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8C7924-82B6-5D6C-577F-FF697ED1A519}"/>
              </a:ext>
            </a:extLst>
          </p:cNvPr>
          <p:cNvSpPr/>
          <p:nvPr/>
        </p:nvSpPr>
        <p:spPr>
          <a:xfrm>
            <a:off x="2839630" y="1310314"/>
            <a:ext cx="1998483" cy="4713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Sign Extend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D471C2-1B02-7B8D-C2B0-329B234E9494}"/>
              </a:ext>
            </a:extLst>
          </p:cNvPr>
          <p:cNvCxnSpPr>
            <a:cxnSpLocks/>
          </p:cNvCxnSpPr>
          <p:nvPr/>
        </p:nvCxnSpPr>
        <p:spPr>
          <a:xfrm>
            <a:off x="3676454" y="1781664"/>
            <a:ext cx="0" cy="4053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31E707-D10E-5691-D06E-E2877266FEB0}"/>
              </a:ext>
            </a:extLst>
          </p:cNvPr>
          <p:cNvSpPr/>
          <p:nvPr/>
        </p:nvSpPr>
        <p:spPr>
          <a:xfrm>
            <a:off x="2189177" y="2187019"/>
            <a:ext cx="4475574" cy="4713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Register file r0- r15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owchart: Manual Operation 18">
            <a:extLst>
              <a:ext uri="{FF2B5EF4-FFF2-40B4-BE49-F238E27FC236}">
                <a16:creationId xmlns:a16="http://schemas.microsoft.com/office/drawing/2014/main" id="{E12E45B4-9765-335B-635C-32084DDA4083}"/>
              </a:ext>
            </a:extLst>
          </p:cNvPr>
          <p:cNvSpPr/>
          <p:nvPr/>
        </p:nvSpPr>
        <p:spPr>
          <a:xfrm>
            <a:off x="2048341" y="3797149"/>
            <a:ext cx="2309225" cy="772998"/>
          </a:xfrm>
          <a:prstGeom prst="flowChartManualOperati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</a:t>
            </a:r>
            <a:endParaRPr lang="en-I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573134-5BEC-7978-C361-0AFE71B5104A}"/>
              </a:ext>
            </a:extLst>
          </p:cNvPr>
          <p:cNvSpPr txBox="1"/>
          <p:nvPr/>
        </p:nvSpPr>
        <p:spPr>
          <a:xfrm>
            <a:off x="2648971" y="2661479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Rn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3E9B647-237E-1FD1-97C9-3F16EDC37F64}"/>
              </a:ext>
            </a:extLst>
          </p:cNvPr>
          <p:cNvCxnSpPr>
            <a:cxnSpLocks/>
          </p:cNvCxnSpPr>
          <p:nvPr/>
        </p:nvCxnSpPr>
        <p:spPr>
          <a:xfrm>
            <a:off x="3955626" y="2676719"/>
            <a:ext cx="0" cy="3497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8DFED96-1F65-3A08-31F1-FD6CA3FC2FC1}"/>
              </a:ext>
            </a:extLst>
          </p:cNvPr>
          <p:cNvSpPr/>
          <p:nvPr/>
        </p:nvSpPr>
        <p:spPr>
          <a:xfrm>
            <a:off x="3174907" y="2988294"/>
            <a:ext cx="2104104" cy="44070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Barrel Shifter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654E81-7F56-EBA2-F0D9-45DB7FF83A53}"/>
              </a:ext>
            </a:extLst>
          </p:cNvPr>
          <p:cNvSpPr txBox="1"/>
          <p:nvPr/>
        </p:nvSpPr>
        <p:spPr>
          <a:xfrm>
            <a:off x="3975532" y="2600612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01A2D27-EC39-F163-C0A7-DE896E687D71}"/>
              </a:ext>
            </a:extLst>
          </p:cNvPr>
          <p:cNvCxnSpPr>
            <a:cxnSpLocks/>
          </p:cNvCxnSpPr>
          <p:nvPr/>
        </p:nvCxnSpPr>
        <p:spPr>
          <a:xfrm>
            <a:off x="3908492" y="3429000"/>
            <a:ext cx="0" cy="4024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7AF1EE7-39BB-59EC-3398-850FBD851EF9}"/>
              </a:ext>
            </a:extLst>
          </p:cNvPr>
          <p:cNvSpPr txBox="1"/>
          <p:nvPr/>
        </p:nvSpPr>
        <p:spPr>
          <a:xfrm>
            <a:off x="3955626" y="34290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7FE3EEC-2F4D-82E9-A2BE-6F9A4A09DE30}"/>
              </a:ext>
            </a:extLst>
          </p:cNvPr>
          <p:cNvCxnSpPr>
            <a:cxnSpLocks/>
          </p:cNvCxnSpPr>
          <p:nvPr/>
        </p:nvCxnSpPr>
        <p:spPr>
          <a:xfrm>
            <a:off x="2696065" y="2625218"/>
            <a:ext cx="0" cy="12062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BEA8F30-FFB4-E798-E883-5F77E5E57E57}"/>
              </a:ext>
            </a:extLst>
          </p:cNvPr>
          <p:cNvSpPr/>
          <p:nvPr/>
        </p:nvSpPr>
        <p:spPr>
          <a:xfrm>
            <a:off x="5579198" y="3079703"/>
            <a:ext cx="1138478" cy="66760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MAC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A755142-E860-A5F3-A2DC-DE22D7729C7B}"/>
              </a:ext>
            </a:extLst>
          </p:cNvPr>
          <p:cNvCxnSpPr>
            <a:cxnSpLocks/>
            <a:stCxn id="31" idx="1"/>
          </p:cNvCxnSpPr>
          <p:nvPr/>
        </p:nvCxnSpPr>
        <p:spPr>
          <a:xfrm flipV="1">
            <a:off x="3975532" y="2799761"/>
            <a:ext cx="1963355" cy="316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FD3D1CC-8251-CB32-B915-46578058740E}"/>
              </a:ext>
            </a:extLst>
          </p:cNvPr>
          <p:cNvCxnSpPr>
            <a:cxnSpLocks/>
          </p:cNvCxnSpPr>
          <p:nvPr/>
        </p:nvCxnSpPr>
        <p:spPr>
          <a:xfrm>
            <a:off x="5938886" y="2749777"/>
            <a:ext cx="0" cy="3788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2A248DC-1DF6-3D80-2A1B-5AADCAC78A41}"/>
              </a:ext>
            </a:extLst>
          </p:cNvPr>
          <p:cNvCxnSpPr/>
          <p:nvPr/>
        </p:nvCxnSpPr>
        <p:spPr>
          <a:xfrm>
            <a:off x="2696065" y="3544478"/>
            <a:ext cx="288313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C684F9B-C393-1D07-936D-952AA8DA54BD}"/>
              </a:ext>
            </a:extLst>
          </p:cNvPr>
          <p:cNvCxnSpPr/>
          <p:nvPr/>
        </p:nvCxnSpPr>
        <p:spPr>
          <a:xfrm>
            <a:off x="6353666" y="2676719"/>
            <a:ext cx="0" cy="4029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0844CAB-36C1-F9F6-947A-86F0962EAC32}"/>
              </a:ext>
            </a:extLst>
          </p:cNvPr>
          <p:cNvSpPr txBox="1"/>
          <p:nvPr/>
        </p:nvSpPr>
        <p:spPr>
          <a:xfrm>
            <a:off x="6417728" y="2666952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83BDB8D-4541-F08D-E3C6-F2833A0C5D41}"/>
              </a:ext>
            </a:extLst>
          </p:cNvPr>
          <p:cNvCxnSpPr/>
          <p:nvPr/>
        </p:nvCxnSpPr>
        <p:spPr>
          <a:xfrm>
            <a:off x="2696065" y="4570147"/>
            <a:ext cx="0" cy="7465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45F4AA2-71AF-8636-871A-9DEABB755698}"/>
              </a:ext>
            </a:extLst>
          </p:cNvPr>
          <p:cNvCxnSpPr>
            <a:cxnSpLocks/>
          </p:cNvCxnSpPr>
          <p:nvPr/>
        </p:nvCxnSpPr>
        <p:spPr>
          <a:xfrm>
            <a:off x="2696065" y="4943432"/>
            <a:ext cx="54015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45534C4-4614-24A2-B59A-BB371C5898D5}"/>
              </a:ext>
            </a:extLst>
          </p:cNvPr>
          <p:cNvCxnSpPr/>
          <p:nvPr/>
        </p:nvCxnSpPr>
        <p:spPr>
          <a:xfrm flipV="1">
            <a:off x="8097625" y="2422694"/>
            <a:ext cx="0" cy="25207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368EFF4-1500-80E9-20DF-B8AFDFCB76DC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6664751" y="2422694"/>
            <a:ext cx="143287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663BB2BC-4625-11FB-2A08-53470F5EF55C}"/>
              </a:ext>
            </a:extLst>
          </p:cNvPr>
          <p:cNvSpPr txBox="1"/>
          <p:nvPr/>
        </p:nvSpPr>
        <p:spPr>
          <a:xfrm>
            <a:off x="6911233" y="238230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0A62024-1E60-FF2B-42F8-5263725A713B}"/>
              </a:ext>
            </a:extLst>
          </p:cNvPr>
          <p:cNvSpPr txBox="1"/>
          <p:nvPr/>
        </p:nvSpPr>
        <p:spPr>
          <a:xfrm>
            <a:off x="7001996" y="2058551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8BAD09D-E058-D624-BD11-FEE14EFA6B9C}"/>
              </a:ext>
            </a:extLst>
          </p:cNvPr>
          <p:cNvSpPr/>
          <p:nvPr/>
        </p:nvSpPr>
        <p:spPr>
          <a:xfrm>
            <a:off x="1522086" y="5289618"/>
            <a:ext cx="2809184" cy="4245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Address Register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217FD11-7CDD-F849-8AC3-A2BA2183BF6F}"/>
              </a:ext>
            </a:extLst>
          </p:cNvPr>
          <p:cNvCxnSpPr>
            <a:cxnSpLocks/>
          </p:cNvCxnSpPr>
          <p:nvPr/>
        </p:nvCxnSpPr>
        <p:spPr>
          <a:xfrm>
            <a:off x="2696065" y="5733350"/>
            <a:ext cx="0" cy="5071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D9BCEDA-A41B-F9F9-D199-27BC8E2684BE}"/>
              </a:ext>
            </a:extLst>
          </p:cNvPr>
          <p:cNvSpPr/>
          <p:nvPr/>
        </p:nvSpPr>
        <p:spPr>
          <a:xfrm>
            <a:off x="4999322" y="5384219"/>
            <a:ext cx="2023510" cy="4245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Incrementer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90CACB3-8EDC-9ED7-A863-B33D4F7DF563}"/>
              </a:ext>
            </a:extLst>
          </p:cNvPr>
          <p:cNvCxnSpPr>
            <a:cxnSpLocks/>
          </p:cNvCxnSpPr>
          <p:nvPr/>
        </p:nvCxnSpPr>
        <p:spPr>
          <a:xfrm flipV="1">
            <a:off x="4318211" y="5641052"/>
            <a:ext cx="681111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96FE149-3594-A878-BF0B-A17D389F62BD}"/>
              </a:ext>
            </a:extLst>
          </p:cNvPr>
          <p:cNvCxnSpPr>
            <a:cxnSpLocks/>
          </p:cNvCxnSpPr>
          <p:nvPr/>
        </p:nvCxnSpPr>
        <p:spPr>
          <a:xfrm flipH="1">
            <a:off x="4321842" y="5475781"/>
            <a:ext cx="690539" cy="8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290848E-8C55-D2E3-0098-AE2C9E9412CB}"/>
              </a:ext>
            </a:extLst>
          </p:cNvPr>
          <p:cNvCxnSpPr>
            <a:stCxn id="15" idx="1"/>
          </p:cNvCxnSpPr>
          <p:nvPr/>
        </p:nvCxnSpPr>
        <p:spPr>
          <a:xfrm flipH="1">
            <a:off x="1150070" y="2422694"/>
            <a:ext cx="103910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4A4849C-D01A-D41C-A29C-1AE596561320}"/>
              </a:ext>
            </a:extLst>
          </p:cNvPr>
          <p:cNvCxnSpPr/>
          <p:nvPr/>
        </p:nvCxnSpPr>
        <p:spPr>
          <a:xfrm>
            <a:off x="1150070" y="2382308"/>
            <a:ext cx="0" cy="38178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A82BC5FC-7CB1-BDC4-235C-0D1993EDB2FE}"/>
              </a:ext>
            </a:extLst>
          </p:cNvPr>
          <p:cNvSpPr txBox="1"/>
          <p:nvPr/>
        </p:nvSpPr>
        <p:spPr>
          <a:xfrm>
            <a:off x="1329180" y="2382308"/>
            <a:ext cx="51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374277C-CE8C-795D-D71D-40BAB4760CFE}"/>
              </a:ext>
            </a:extLst>
          </p:cNvPr>
          <p:cNvSpPr txBox="1"/>
          <p:nvPr/>
        </p:nvSpPr>
        <p:spPr>
          <a:xfrm>
            <a:off x="1329180" y="6221690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474256E-E385-222B-E5A8-D4C3F6761B3D}"/>
              </a:ext>
            </a:extLst>
          </p:cNvPr>
          <p:cNvCxnSpPr/>
          <p:nvPr/>
        </p:nvCxnSpPr>
        <p:spPr>
          <a:xfrm flipV="1">
            <a:off x="2347274" y="414779"/>
            <a:ext cx="0" cy="17649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3D5E3AAD-64FE-2D86-AE43-2B472A451925}"/>
              </a:ext>
            </a:extLst>
          </p:cNvPr>
          <p:cNvCxnSpPr>
            <a:cxnSpLocks/>
          </p:cNvCxnSpPr>
          <p:nvPr/>
        </p:nvCxnSpPr>
        <p:spPr>
          <a:xfrm>
            <a:off x="2349642" y="391110"/>
            <a:ext cx="588831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56711294-4376-ABE9-226F-48717CC6457A}"/>
              </a:ext>
            </a:extLst>
          </p:cNvPr>
          <p:cNvSpPr txBox="1"/>
          <p:nvPr/>
        </p:nvSpPr>
        <p:spPr>
          <a:xfrm>
            <a:off x="1504463" y="749366"/>
            <a:ext cx="897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8199B11-E9FF-A347-FCE4-295029BDF22A}"/>
              </a:ext>
            </a:extLst>
          </p:cNvPr>
          <p:cNvSpPr txBox="1"/>
          <p:nvPr/>
        </p:nvSpPr>
        <p:spPr>
          <a:xfrm>
            <a:off x="2767851" y="733171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402DA73-A393-1471-E246-6D8889466DE5}"/>
              </a:ext>
            </a:extLst>
          </p:cNvPr>
          <p:cNvSpPr txBox="1"/>
          <p:nvPr/>
        </p:nvSpPr>
        <p:spPr>
          <a:xfrm>
            <a:off x="2373168" y="3326322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</a:t>
            </a:r>
            <a:endParaRPr lang="en-IN" sz="2400" dirty="0">
              <a:solidFill>
                <a:srgbClr val="C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B6207FA-EC16-160E-5150-2B9159EB617B}"/>
              </a:ext>
            </a:extLst>
          </p:cNvPr>
          <p:cNvSpPr txBox="1"/>
          <p:nvPr/>
        </p:nvSpPr>
        <p:spPr>
          <a:xfrm>
            <a:off x="3452738" y="3450964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B</a:t>
            </a:r>
            <a:endParaRPr lang="en-IN" sz="2400" dirty="0">
              <a:solidFill>
                <a:srgbClr val="C00000"/>
              </a:solidFill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333890AC-6473-7D56-FDB4-9360A968B7F2}"/>
              </a:ext>
            </a:extLst>
          </p:cNvPr>
          <p:cNvCxnSpPr>
            <a:stCxn id="39" idx="2"/>
          </p:cNvCxnSpPr>
          <p:nvPr/>
        </p:nvCxnSpPr>
        <p:spPr>
          <a:xfrm>
            <a:off x="6148437" y="3747309"/>
            <a:ext cx="0" cy="11961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0AF06359-47AF-8E2E-4454-17BBDA4B9320}"/>
              </a:ext>
            </a:extLst>
          </p:cNvPr>
          <p:cNvSpPr txBox="1"/>
          <p:nvPr/>
        </p:nvSpPr>
        <p:spPr>
          <a:xfrm>
            <a:off x="1346063" y="1978383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r15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02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2" grpId="0" animBg="1"/>
      <p:bldP spid="15" grpId="0" animBg="1"/>
      <p:bldP spid="19" grpId="0" animBg="1"/>
      <p:bldP spid="21" grpId="0"/>
      <p:bldP spid="26" grpId="0" animBg="1"/>
      <p:bldP spid="31" grpId="0"/>
      <p:bldP spid="35" grpId="0"/>
      <p:bldP spid="39" grpId="0" animBg="1"/>
      <p:bldP spid="50" grpId="0"/>
      <p:bldP spid="60" grpId="0"/>
      <p:bldP spid="61" grpId="0"/>
      <p:bldP spid="63" grpId="0" animBg="1"/>
      <p:bldP spid="66" grpId="0" animBg="1"/>
      <p:bldP spid="78" grpId="0"/>
      <p:bldP spid="79" grpId="0"/>
      <p:bldP spid="92" grpId="0"/>
      <p:bldP spid="93" grpId="0"/>
      <p:bldP spid="94" grpId="0"/>
      <p:bldP spid="95" grpId="0"/>
      <p:bldP spid="9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976E85-1F4D-FE17-94E4-31A7805B8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91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885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95583FEC-96DD-BA30-C391-137C850A2617}"/>
              </a:ext>
            </a:extLst>
          </p:cNvPr>
          <p:cNvSpPr/>
          <p:nvPr/>
        </p:nvSpPr>
        <p:spPr>
          <a:xfrm>
            <a:off x="605787" y="193752"/>
            <a:ext cx="1953088" cy="1575093"/>
          </a:xfrm>
          <a:prstGeom prst="cub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ARM Register</a:t>
            </a:r>
            <a:endParaRPr lang="en-IN" sz="3200" b="1" dirty="0"/>
          </a:p>
        </p:txBody>
      </p:sp>
      <p:sp>
        <p:nvSpPr>
          <p:cNvPr id="3" name="Arrow: Curved Down 2">
            <a:extLst>
              <a:ext uri="{FF2B5EF4-FFF2-40B4-BE49-F238E27FC236}">
                <a16:creationId xmlns:a16="http://schemas.microsoft.com/office/drawing/2014/main" id="{C2F5E8AB-4ACA-4399-904D-99383E6209E9}"/>
              </a:ext>
            </a:extLst>
          </p:cNvPr>
          <p:cNvSpPr/>
          <p:nvPr/>
        </p:nvSpPr>
        <p:spPr>
          <a:xfrm rot="893312">
            <a:off x="1893805" y="45692"/>
            <a:ext cx="2093108" cy="558155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4D2E99-C5A8-4362-8C5F-3F5A80CD1AFB}"/>
              </a:ext>
            </a:extLst>
          </p:cNvPr>
          <p:cNvSpPr txBox="1"/>
          <p:nvPr/>
        </p:nvSpPr>
        <p:spPr>
          <a:xfrm>
            <a:off x="2753142" y="740266"/>
            <a:ext cx="3108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Data or Address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77747F-6629-583D-5291-453A6A484191}"/>
              </a:ext>
            </a:extLst>
          </p:cNvPr>
          <p:cNvSpPr txBox="1"/>
          <p:nvPr/>
        </p:nvSpPr>
        <p:spPr>
          <a:xfrm>
            <a:off x="5120518" y="352063"/>
            <a:ext cx="38282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Prefixed with letter r</a:t>
            </a:r>
            <a:endParaRPr lang="en-IN" sz="30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783A4E-9924-73CA-7F5D-F3FD1C41E280}"/>
              </a:ext>
            </a:extLst>
          </p:cNvPr>
          <p:cNvSpPr txBox="1"/>
          <p:nvPr/>
        </p:nvSpPr>
        <p:spPr>
          <a:xfrm>
            <a:off x="605787" y="1779162"/>
            <a:ext cx="57615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18 active registers in user mode:</a:t>
            </a:r>
            <a:endParaRPr lang="en-IN" sz="30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BE5112-80D8-2C4E-D593-B198319912A8}"/>
              </a:ext>
            </a:extLst>
          </p:cNvPr>
          <p:cNvSpPr/>
          <p:nvPr/>
        </p:nvSpPr>
        <p:spPr>
          <a:xfrm>
            <a:off x="755906" y="2452225"/>
            <a:ext cx="575035" cy="5539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r0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6B9628-C7E5-1FC2-9372-B68F2DC7A246}"/>
              </a:ext>
            </a:extLst>
          </p:cNvPr>
          <p:cNvSpPr/>
          <p:nvPr/>
        </p:nvSpPr>
        <p:spPr>
          <a:xfrm>
            <a:off x="1330941" y="2452225"/>
            <a:ext cx="575035" cy="5539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r1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7937C2-22C2-DFAD-8B64-C6DB8D19B4E5}"/>
              </a:ext>
            </a:extLst>
          </p:cNvPr>
          <p:cNvSpPr/>
          <p:nvPr/>
        </p:nvSpPr>
        <p:spPr>
          <a:xfrm>
            <a:off x="1905976" y="2452225"/>
            <a:ext cx="575035" cy="5539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r2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D3F9E1-561F-E6B8-5A8E-47019D50C19C}"/>
              </a:ext>
            </a:extLst>
          </p:cNvPr>
          <p:cNvSpPr/>
          <p:nvPr/>
        </p:nvSpPr>
        <p:spPr>
          <a:xfrm>
            <a:off x="2481011" y="2452225"/>
            <a:ext cx="575035" cy="5539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r3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E0CBF7-75DC-878E-BF8A-ED9E8FC82AC3}"/>
              </a:ext>
            </a:extLst>
          </p:cNvPr>
          <p:cNvSpPr/>
          <p:nvPr/>
        </p:nvSpPr>
        <p:spPr>
          <a:xfrm>
            <a:off x="3056046" y="2452225"/>
            <a:ext cx="575035" cy="5539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r4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AFBEB7-B210-C4E2-5EE8-FC21DE052777}"/>
              </a:ext>
            </a:extLst>
          </p:cNvPr>
          <p:cNvSpPr/>
          <p:nvPr/>
        </p:nvSpPr>
        <p:spPr>
          <a:xfrm>
            <a:off x="3631081" y="2452225"/>
            <a:ext cx="575035" cy="5539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r5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A71669-02D2-EA5B-76E8-30BEDD9E28F4}"/>
              </a:ext>
            </a:extLst>
          </p:cNvPr>
          <p:cNvSpPr/>
          <p:nvPr/>
        </p:nvSpPr>
        <p:spPr>
          <a:xfrm>
            <a:off x="4206116" y="2452225"/>
            <a:ext cx="575035" cy="5539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r6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36F2A4-CED8-FDE9-4EDB-79A31A0FEFF7}"/>
              </a:ext>
            </a:extLst>
          </p:cNvPr>
          <p:cNvSpPr/>
          <p:nvPr/>
        </p:nvSpPr>
        <p:spPr>
          <a:xfrm>
            <a:off x="4781151" y="2452225"/>
            <a:ext cx="575035" cy="5539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r7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88015C-CD94-7BFE-DBBA-0E9D998F49C0}"/>
              </a:ext>
            </a:extLst>
          </p:cNvPr>
          <p:cNvSpPr/>
          <p:nvPr/>
        </p:nvSpPr>
        <p:spPr>
          <a:xfrm>
            <a:off x="5356186" y="2452225"/>
            <a:ext cx="575035" cy="5539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r8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EEFF42-8948-9E61-E462-35CB736A79D6}"/>
              </a:ext>
            </a:extLst>
          </p:cNvPr>
          <p:cNvSpPr/>
          <p:nvPr/>
        </p:nvSpPr>
        <p:spPr>
          <a:xfrm>
            <a:off x="5931221" y="2452225"/>
            <a:ext cx="575035" cy="5539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r9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0CFB04-4ECD-5A40-C4B9-79FDEFD49DD7}"/>
              </a:ext>
            </a:extLst>
          </p:cNvPr>
          <p:cNvSpPr/>
          <p:nvPr/>
        </p:nvSpPr>
        <p:spPr>
          <a:xfrm>
            <a:off x="6506256" y="2452225"/>
            <a:ext cx="754144" cy="5539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r10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70A74B-2202-E4A5-1F49-EDC8DCBEBF73}"/>
              </a:ext>
            </a:extLst>
          </p:cNvPr>
          <p:cNvSpPr/>
          <p:nvPr/>
        </p:nvSpPr>
        <p:spPr>
          <a:xfrm>
            <a:off x="7260400" y="2452225"/>
            <a:ext cx="754144" cy="5539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r11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175E95C-6AA2-B1B5-478D-26C65B9C4BCC}"/>
              </a:ext>
            </a:extLst>
          </p:cNvPr>
          <p:cNvSpPr/>
          <p:nvPr/>
        </p:nvSpPr>
        <p:spPr>
          <a:xfrm>
            <a:off x="8014544" y="2452225"/>
            <a:ext cx="754144" cy="5539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r12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B4D879E-A9F8-486F-8A2F-0531E09EB1C8}"/>
              </a:ext>
            </a:extLst>
          </p:cNvPr>
          <p:cNvSpPr/>
          <p:nvPr/>
        </p:nvSpPr>
        <p:spPr>
          <a:xfrm>
            <a:off x="793613" y="3219588"/>
            <a:ext cx="1300899" cy="5539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r13-sp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23CE823-A77F-1D25-8963-0715C55DE190}"/>
              </a:ext>
            </a:extLst>
          </p:cNvPr>
          <p:cNvSpPr/>
          <p:nvPr/>
        </p:nvSpPr>
        <p:spPr>
          <a:xfrm>
            <a:off x="2094512" y="3219588"/>
            <a:ext cx="1150070" cy="5539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r14-lr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A58DFF-C18A-7E5C-2639-7B50CC27FF3D}"/>
              </a:ext>
            </a:extLst>
          </p:cNvPr>
          <p:cNvSpPr/>
          <p:nvPr/>
        </p:nvSpPr>
        <p:spPr>
          <a:xfrm>
            <a:off x="3244582" y="3219588"/>
            <a:ext cx="1407543" cy="5539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r15-pc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860B01-E5D1-37B0-C2E3-A581173166D0}"/>
              </a:ext>
            </a:extLst>
          </p:cNvPr>
          <p:cNvSpPr txBox="1"/>
          <p:nvPr/>
        </p:nvSpPr>
        <p:spPr>
          <a:xfrm>
            <a:off x="5042920" y="3051344"/>
            <a:ext cx="36808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sp</a:t>
            </a:r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- Stack pointer</a:t>
            </a:r>
          </a:p>
          <a:p>
            <a:r>
              <a:rPr lang="en-US" sz="30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lr</a:t>
            </a:r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-Link register</a:t>
            </a:r>
          </a:p>
          <a:p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pc-Program Counter</a:t>
            </a:r>
            <a:endParaRPr lang="en-IN" sz="30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D88A2D-7DB0-1663-9581-021C2006618A}"/>
              </a:ext>
            </a:extLst>
          </p:cNvPr>
          <p:cNvSpPr txBox="1"/>
          <p:nvPr/>
        </p:nvSpPr>
        <p:spPr>
          <a:xfrm>
            <a:off x="354116" y="4370738"/>
            <a:ext cx="60131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Registers r0 to r13 are orthogonal</a:t>
            </a:r>
            <a:endParaRPr lang="en-IN" sz="30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AD80F-D4FD-F5AD-33DE-FEA58D6E77B8}"/>
              </a:ext>
            </a:extLst>
          </p:cNvPr>
          <p:cNvSpPr/>
          <p:nvPr/>
        </p:nvSpPr>
        <p:spPr>
          <a:xfrm>
            <a:off x="325238" y="4938447"/>
            <a:ext cx="1300899" cy="5539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cpsr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03FF25E-86B6-B833-3217-2758B04D409B}"/>
              </a:ext>
            </a:extLst>
          </p:cNvPr>
          <p:cNvSpPr/>
          <p:nvPr/>
        </p:nvSpPr>
        <p:spPr>
          <a:xfrm>
            <a:off x="1626137" y="4938447"/>
            <a:ext cx="1150070" cy="5539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spsr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3AB14B-F1FA-CF22-CD46-252D7828CF3B}"/>
              </a:ext>
            </a:extLst>
          </p:cNvPr>
          <p:cNvSpPr txBox="1"/>
          <p:nvPr/>
        </p:nvSpPr>
        <p:spPr>
          <a:xfrm>
            <a:off x="1941653" y="5397632"/>
            <a:ext cx="6720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cpsr</a:t>
            </a:r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- Current Program status register</a:t>
            </a:r>
          </a:p>
          <a:p>
            <a:r>
              <a:rPr lang="en-US" sz="3000" b="1" i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spsr</a:t>
            </a:r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-Saved program status register</a:t>
            </a:r>
          </a:p>
        </p:txBody>
      </p:sp>
    </p:spTree>
    <p:extLst>
      <p:ext uri="{BB962C8B-B14F-4D97-AF65-F5344CB8AC3E}">
        <p14:creationId xmlns:p14="http://schemas.microsoft.com/office/powerpoint/2010/main" val="295620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2" grpId="0" animBg="1"/>
      <p:bldP spid="33" grpId="0" animBg="1"/>
      <p:bldP spid="34" grpId="0" animBg="1"/>
      <p:bldP spid="35" grpId="0" animBg="1"/>
      <p:bldP spid="36" grpId="0" build="p"/>
      <p:bldP spid="37" grpId="0"/>
      <p:bldP spid="38" grpId="0" animBg="1"/>
      <p:bldP spid="39" grpId="0" animBg="1"/>
      <p:bldP spid="41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85B144-9DA9-6CDF-2241-687593F3E570}"/>
              </a:ext>
            </a:extLst>
          </p:cNvPr>
          <p:cNvSpPr txBox="1"/>
          <p:nvPr/>
        </p:nvSpPr>
        <p:spPr>
          <a:xfrm>
            <a:off x="461640" y="276360"/>
            <a:ext cx="833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Program STATUS REGISTER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A9EDA3-A672-7622-3481-C9F2156C1734}"/>
              </a:ext>
            </a:extLst>
          </p:cNvPr>
          <p:cNvSpPr/>
          <p:nvPr/>
        </p:nvSpPr>
        <p:spPr>
          <a:xfrm>
            <a:off x="7202079" y="1649690"/>
            <a:ext cx="1291472" cy="9992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Mode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4B146C-7431-BF9A-0EE4-B867375E7B44}"/>
              </a:ext>
            </a:extLst>
          </p:cNvPr>
          <p:cNvSpPr/>
          <p:nvPr/>
        </p:nvSpPr>
        <p:spPr>
          <a:xfrm>
            <a:off x="6861143" y="1649689"/>
            <a:ext cx="340936" cy="9992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T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082F47-8572-3D8E-B118-54EC1A55BDCA}"/>
              </a:ext>
            </a:extLst>
          </p:cNvPr>
          <p:cNvSpPr/>
          <p:nvPr/>
        </p:nvSpPr>
        <p:spPr>
          <a:xfrm>
            <a:off x="6520207" y="1649688"/>
            <a:ext cx="340936" cy="9992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F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7E2802-BD9C-80DD-55A0-421160C278BF}"/>
              </a:ext>
            </a:extLst>
          </p:cNvPr>
          <p:cNvSpPr/>
          <p:nvPr/>
        </p:nvSpPr>
        <p:spPr>
          <a:xfrm>
            <a:off x="6179271" y="1649687"/>
            <a:ext cx="340936" cy="9992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I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5B07B-2793-679F-6B33-DC38FAEFFDAA}"/>
              </a:ext>
            </a:extLst>
          </p:cNvPr>
          <p:cNvSpPr/>
          <p:nvPr/>
        </p:nvSpPr>
        <p:spPr>
          <a:xfrm>
            <a:off x="2403765" y="1649686"/>
            <a:ext cx="3775506" cy="99924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095BB3-D624-35E2-B1CB-F8672F3C9FBD}"/>
              </a:ext>
            </a:extLst>
          </p:cNvPr>
          <p:cNvSpPr/>
          <p:nvPr/>
        </p:nvSpPr>
        <p:spPr>
          <a:xfrm>
            <a:off x="2081754" y="1649686"/>
            <a:ext cx="340936" cy="9992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V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48C7C-AA21-59EF-B6C7-D18D64A8E0B9}"/>
              </a:ext>
            </a:extLst>
          </p:cNvPr>
          <p:cNvSpPr/>
          <p:nvPr/>
        </p:nvSpPr>
        <p:spPr>
          <a:xfrm>
            <a:off x="1740818" y="1649685"/>
            <a:ext cx="340936" cy="9992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C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AB0DCF-9B17-07AE-6F1A-F3B8783B335A}"/>
              </a:ext>
            </a:extLst>
          </p:cNvPr>
          <p:cNvSpPr/>
          <p:nvPr/>
        </p:nvSpPr>
        <p:spPr>
          <a:xfrm>
            <a:off x="1399882" y="1649684"/>
            <a:ext cx="340936" cy="9992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Z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2FE56A-EAE0-C448-C191-5A5A179A44D3}"/>
              </a:ext>
            </a:extLst>
          </p:cNvPr>
          <p:cNvSpPr/>
          <p:nvPr/>
        </p:nvSpPr>
        <p:spPr>
          <a:xfrm>
            <a:off x="1058946" y="1649684"/>
            <a:ext cx="340936" cy="9992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N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C8C269-C6EC-C54A-0217-CCCA30E09A31}"/>
              </a:ext>
            </a:extLst>
          </p:cNvPr>
          <p:cNvSpPr txBox="1"/>
          <p:nvPr/>
        </p:nvSpPr>
        <p:spPr>
          <a:xfrm>
            <a:off x="8322299" y="259497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0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3877E2-0CF3-FA26-0B2E-ED690DE1E0DC}"/>
              </a:ext>
            </a:extLst>
          </p:cNvPr>
          <p:cNvSpPr txBox="1"/>
          <p:nvPr/>
        </p:nvSpPr>
        <p:spPr>
          <a:xfrm>
            <a:off x="7062246" y="26065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4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F6451E-4978-69CE-B1B1-83A4ABC23FEA}"/>
              </a:ext>
            </a:extLst>
          </p:cNvPr>
          <p:cNvSpPr txBox="1"/>
          <p:nvPr/>
        </p:nvSpPr>
        <p:spPr>
          <a:xfrm>
            <a:off x="6689556" y="26065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5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BD3E54-6D3A-97A6-6DF0-D396950A2591}"/>
              </a:ext>
            </a:extLst>
          </p:cNvPr>
          <p:cNvSpPr txBox="1"/>
          <p:nvPr/>
        </p:nvSpPr>
        <p:spPr>
          <a:xfrm>
            <a:off x="6338106" y="26065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6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BE594-C44E-E25A-4B40-00C11E7841A7}"/>
              </a:ext>
            </a:extLst>
          </p:cNvPr>
          <p:cNvSpPr txBox="1"/>
          <p:nvPr/>
        </p:nvSpPr>
        <p:spPr>
          <a:xfrm>
            <a:off x="5987735" y="26065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7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5992AC-F3F5-7E37-6E7F-82626C92480C}"/>
              </a:ext>
            </a:extLst>
          </p:cNvPr>
          <p:cNvSpPr txBox="1"/>
          <p:nvPr/>
        </p:nvSpPr>
        <p:spPr>
          <a:xfrm>
            <a:off x="1909088" y="260653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28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F9040A-05E9-9E68-78BA-F17EB38129C8}"/>
              </a:ext>
            </a:extLst>
          </p:cNvPr>
          <p:cNvSpPr txBox="1"/>
          <p:nvPr/>
        </p:nvSpPr>
        <p:spPr>
          <a:xfrm>
            <a:off x="1458434" y="260653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29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B8D5F0-668D-0B5F-DD9E-08F0AC785FE0}"/>
              </a:ext>
            </a:extLst>
          </p:cNvPr>
          <p:cNvSpPr txBox="1"/>
          <p:nvPr/>
        </p:nvSpPr>
        <p:spPr>
          <a:xfrm>
            <a:off x="1043338" y="260653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30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AC0806-526B-73C8-205F-5DA75F271562}"/>
              </a:ext>
            </a:extLst>
          </p:cNvPr>
          <p:cNvSpPr txBox="1"/>
          <p:nvPr/>
        </p:nvSpPr>
        <p:spPr>
          <a:xfrm>
            <a:off x="648595" y="260653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31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92E98A0-EFE8-35DA-720A-8B5AF556E8BE}"/>
              </a:ext>
            </a:extLst>
          </p:cNvPr>
          <p:cNvCxnSpPr>
            <a:cxnSpLocks/>
          </p:cNvCxnSpPr>
          <p:nvPr/>
        </p:nvCxnSpPr>
        <p:spPr>
          <a:xfrm>
            <a:off x="7927942" y="2838115"/>
            <a:ext cx="0" cy="8083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072AF74-8529-5244-B78F-9D45B543206B}"/>
              </a:ext>
            </a:extLst>
          </p:cNvPr>
          <p:cNvSpPr txBox="1"/>
          <p:nvPr/>
        </p:nvSpPr>
        <p:spPr>
          <a:xfrm>
            <a:off x="7244347" y="3560215"/>
            <a:ext cx="17355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Processor Mode</a:t>
            </a:r>
            <a:endParaRPr lang="en-IN" sz="28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1B1E8E4-AF5A-FFF7-0940-D96979871289}"/>
              </a:ext>
            </a:extLst>
          </p:cNvPr>
          <p:cNvCxnSpPr>
            <a:cxnSpLocks/>
          </p:cNvCxnSpPr>
          <p:nvPr/>
        </p:nvCxnSpPr>
        <p:spPr>
          <a:xfrm>
            <a:off x="7053758" y="2751901"/>
            <a:ext cx="8488" cy="5928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B77F2A5-8B56-4F00-B4CC-83244BB48FFE}"/>
              </a:ext>
            </a:extLst>
          </p:cNvPr>
          <p:cNvSpPr txBox="1"/>
          <p:nvPr/>
        </p:nvSpPr>
        <p:spPr>
          <a:xfrm>
            <a:off x="5956750" y="3199400"/>
            <a:ext cx="17355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Thumb state</a:t>
            </a:r>
            <a:endParaRPr lang="en-IN" sz="28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B571A28F-97FD-6927-4D25-E195130ACA0F}"/>
              </a:ext>
            </a:extLst>
          </p:cNvPr>
          <p:cNvSpPr/>
          <p:nvPr/>
        </p:nvSpPr>
        <p:spPr>
          <a:xfrm rot="16200000">
            <a:off x="6320015" y="2604222"/>
            <a:ext cx="345402" cy="87323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347557D3-7F58-E955-47C2-6753EBDE7C0E}"/>
              </a:ext>
            </a:extLst>
          </p:cNvPr>
          <p:cNvCxnSpPr>
            <a:cxnSpLocks/>
            <a:stCxn id="29" idx="1"/>
          </p:cNvCxnSpPr>
          <p:nvPr/>
        </p:nvCxnSpPr>
        <p:spPr>
          <a:xfrm rot="5400000">
            <a:off x="5733589" y="3171848"/>
            <a:ext cx="717435" cy="80082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18C2EEC-C3C8-6BE6-EC0F-487E5C56B8FC}"/>
              </a:ext>
            </a:extLst>
          </p:cNvPr>
          <p:cNvSpPr txBox="1"/>
          <p:nvPr/>
        </p:nvSpPr>
        <p:spPr>
          <a:xfrm>
            <a:off x="4865027" y="3908136"/>
            <a:ext cx="17355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Interrupt Masks</a:t>
            </a:r>
            <a:endParaRPr lang="en-IN" sz="28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BBE50D94-7232-E8D0-051A-134396A32230}"/>
              </a:ext>
            </a:extLst>
          </p:cNvPr>
          <p:cNvSpPr/>
          <p:nvPr/>
        </p:nvSpPr>
        <p:spPr>
          <a:xfrm rot="16200000">
            <a:off x="1507401" y="2412451"/>
            <a:ext cx="308987" cy="1338129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C9D40033-4880-25CD-1187-4A607AFB16D4}"/>
              </a:ext>
            </a:extLst>
          </p:cNvPr>
          <p:cNvCxnSpPr>
            <a:cxnSpLocks/>
            <a:stCxn id="34" idx="1"/>
          </p:cNvCxnSpPr>
          <p:nvPr/>
        </p:nvCxnSpPr>
        <p:spPr>
          <a:xfrm rot="5400000">
            <a:off x="1018990" y="3310540"/>
            <a:ext cx="717436" cy="56837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577F5B0-E243-7BD1-8ACD-CDF938DCCB1E}"/>
              </a:ext>
            </a:extLst>
          </p:cNvPr>
          <p:cNvSpPr txBox="1"/>
          <p:nvPr/>
        </p:nvSpPr>
        <p:spPr>
          <a:xfrm>
            <a:off x="382114" y="3859482"/>
            <a:ext cx="1991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Condition flags</a:t>
            </a:r>
            <a:endParaRPr lang="en-IN" sz="28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5976AD9-210A-5634-54F7-79823A755781}"/>
              </a:ext>
            </a:extLst>
          </p:cNvPr>
          <p:cNvCxnSpPr>
            <a:cxnSpLocks/>
          </p:cNvCxnSpPr>
          <p:nvPr/>
        </p:nvCxnSpPr>
        <p:spPr>
          <a:xfrm>
            <a:off x="1058946" y="1498862"/>
            <a:ext cx="190107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5935D8F-8BF9-75D2-AAB2-B23E45C98E56}"/>
              </a:ext>
            </a:extLst>
          </p:cNvPr>
          <p:cNvCxnSpPr>
            <a:cxnSpLocks/>
          </p:cNvCxnSpPr>
          <p:nvPr/>
        </p:nvCxnSpPr>
        <p:spPr>
          <a:xfrm flipV="1">
            <a:off x="2922309" y="1481580"/>
            <a:ext cx="1649691" cy="172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A680F7D-8546-5A93-0C7E-EF9430330D1B}"/>
              </a:ext>
            </a:extLst>
          </p:cNvPr>
          <p:cNvCxnSpPr>
            <a:cxnSpLocks/>
          </p:cNvCxnSpPr>
          <p:nvPr/>
        </p:nvCxnSpPr>
        <p:spPr>
          <a:xfrm>
            <a:off x="4532089" y="1472154"/>
            <a:ext cx="1717882" cy="94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5914460-C9B5-2F47-EEE0-852A1E5A9E23}"/>
              </a:ext>
            </a:extLst>
          </p:cNvPr>
          <p:cNvCxnSpPr>
            <a:cxnSpLocks/>
          </p:cNvCxnSpPr>
          <p:nvPr/>
        </p:nvCxnSpPr>
        <p:spPr>
          <a:xfrm>
            <a:off x="6234833" y="1480795"/>
            <a:ext cx="225871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E0DCC64E-0EDA-40EB-EA7B-0BFF58E1B75A}"/>
              </a:ext>
            </a:extLst>
          </p:cNvPr>
          <p:cNvSpPr txBox="1"/>
          <p:nvPr/>
        </p:nvSpPr>
        <p:spPr>
          <a:xfrm>
            <a:off x="1290448" y="954431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Flags</a:t>
            </a:r>
            <a:endParaRPr lang="en-IN" sz="28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4FACB6-F70F-5B34-7CF7-30DC44663C40}"/>
              </a:ext>
            </a:extLst>
          </p:cNvPr>
          <p:cNvSpPr txBox="1"/>
          <p:nvPr/>
        </p:nvSpPr>
        <p:spPr>
          <a:xfrm>
            <a:off x="3092538" y="935472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Status</a:t>
            </a:r>
            <a:endParaRPr lang="en-IN" sz="28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EDFB228-C66D-800B-D1F6-3D5FCD817E8A}"/>
              </a:ext>
            </a:extLst>
          </p:cNvPr>
          <p:cNvSpPr txBox="1"/>
          <p:nvPr/>
        </p:nvSpPr>
        <p:spPr>
          <a:xfrm>
            <a:off x="4768493" y="928237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Extension</a:t>
            </a:r>
            <a:endParaRPr lang="en-IN" sz="28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45B8033-9118-AAAB-D1DF-3868B91BB449}"/>
              </a:ext>
            </a:extLst>
          </p:cNvPr>
          <p:cNvSpPr txBox="1"/>
          <p:nvPr/>
        </p:nvSpPr>
        <p:spPr>
          <a:xfrm>
            <a:off x="6824511" y="926781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Control</a:t>
            </a:r>
            <a:endParaRPr lang="en-IN" sz="28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84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4" grpId="0"/>
      <p:bldP spid="27" grpId="0"/>
      <p:bldP spid="29" grpId="0" animBg="1"/>
      <p:bldP spid="33" grpId="0"/>
      <p:bldP spid="34" grpId="0" animBg="1"/>
      <p:bldP spid="36" grpId="0"/>
      <p:bldP spid="50" grpId="0"/>
      <p:bldP spid="51" grpId="0"/>
      <p:bldP spid="52" grpId="0"/>
      <p:bldP spid="5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ivilege Stock Illustrations. 10,223 Privilege clip art images and royalty  free illustrations available to search from thousands of EPS vector clipart  and stock art producers.">
            <a:extLst>
              <a:ext uri="{FF2B5EF4-FFF2-40B4-BE49-F238E27FC236}">
                <a16:creationId xmlns:a16="http://schemas.microsoft.com/office/drawing/2014/main" id="{DF651BA1-EFA8-B3EE-13E6-E30D9555F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21" y="284022"/>
            <a:ext cx="3437830" cy="311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49F4AC6-F5C3-87EC-2B8A-FD2766727E20}"/>
              </a:ext>
            </a:extLst>
          </p:cNvPr>
          <p:cNvSpPr/>
          <p:nvPr/>
        </p:nvSpPr>
        <p:spPr>
          <a:xfrm>
            <a:off x="3619151" y="219625"/>
            <a:ext cx="5231877" cy="300715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PROCESSOR MODES</a:t>
            </a:r>
          </a:p>
          <a:p>
            <a:pPr algn="ctr"/>
            <a:r>
              <a:rPr lang="en-US" sz="2800" dirty="0">
                <a:latin typeface="Book Antiqua" panose="02040602050305030304" pitchFamily="18" charset="0"/>
              </a:rPr>
              <a:t>PRIVILEGED</a:t>
            </a:r>
          </a:p>
          <a:p>
            <a:pPr algn="ctr"/>
            <a:r>
              <a:rPr lang="en-US" sz="2800" dirty="0">
                <a:latin typeface="Book Antiqua" panose="02040602050305030304" pitchFamily="18" charset="0"/>
              </a:rPr>
              <a:t>NON-PRIVILEGED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95B4C2-820C-BEFA-CEBD-09B757ECB844}"/>
              </a:ext>
            </a:extLst>
          </p:cNvPr>
          <p:cNvSpPr txBox="1"/>
          <p:nvPr/>
        </p:nvSpPr>
        <p:spPr>
          <a:xfrm>
            <a:off x="311086" y="3739632"/>
            <a:ext cx="8539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In privileged mode- full read-write access to </a:t>
            </a:r>
            <a:r>
              <a:rPr lang="en-US" sz="3000" b="1" i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cpsr</a:t>
            </a:r>
            <a:endParaRPr lang="en-US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In non-privileged mode – read only access</a:t>
            </a:r>
          </a:p>
        </p:txBody>
      </p:sp>
    </p:spTree>
    <p:extLst>
      <p:ext uri="{BB962C8B-B14F-4D97-AF65-F5344CB8AC3E}">
        <p14:creationId xmlns:p14="http://schemas.microsoft.com/office/powerpoint/2010/main" val="156604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C1CCB3-28E7-86C5-7624-90CEC85C736B}"/>
              </a:ext>
            </a:extLst>
          </p:cNvPr>
          <p:cNvSpPr txBox="1"/>
          <p:nvPr/>
        </p:nvSpPr>
        <p:spPr>
          <a:xfrm>
            <a:off x="403934" y="0"/>
            <a:ext cx="833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PROCESSOR MODES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6108EDA-2F68-20DB-9957-6B115926C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932765"/>
              </p:ext>
            </p:extLst>
          </p:nvPr>
        </p:nvGraphicFramePr>
        <p:xfrm>
          <a:off x="769856" y="646331"/>
          <a:ext cx="8110194" cy="59131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82258">
                  <a:extLst>
                    <a:ext uri="{9D8B030D-6E8A-4147-A177-3AD203B41FA5}">
                      <a16:colId xmlns:a16="http://schemas.microsoft.com/office/drawing/2014/main" val="1352233729"/>
                    </a:ext>
                  </a:extLst>
                </a:gridCol>
                <a:gridCol w="3324538">
                  <a:extLst>
                    <a:ext uri="{9D8B030D-6E8A-4147-A177-3AD203B41FA5}">
                      <a16:colId xmlns:a16="http://schemas.microsoft.com/office/drawing/2014/main" val="2545189085"/>
                    </a:ext>
                  </a:extLst>
                </a:gridCol>
                <a:gridCol w="2703398">
                  <a:extLst>
                    <a:ext uri="{9D8B030D-6E8A-4147-A177-3AD203B41FA5}">
                      <a16:colId xmlns:a16="http://schemas.microsoft.com/office/drawing/2014/main" val="25884481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Processor Mode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Explanation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Type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157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Abort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Failure to access memory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Privileged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732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Fast Interrupt Request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Peripherals signaling attention of processor with high priority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Book Antiqua" panose="02040602050305030304" pitchFamily="18" charset="0"/>
                        </a:rPr>
                        <a:t>Privileged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  <a:p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464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Interrupt Request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Book Antiqua" panose="02040602050305030304" pitchFamily="18" charset="0"/>
                        </a:rPr>
                        <a:t>Peripherals signaling attention of processor with normal priority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  <a:p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Book Antiqua" panose="02040602050305030304" pitchFamily="18" charset="0"/>
                        </a:rPr>
                        <a:t>Privileged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  <a:p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805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791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0412A4-9ED3-0F49-ECB2-E685E0B39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453" y="3429000"/>
            <a:ext cx="4610719" cy="2611380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026" name="Picture 2" descr="ARM microcontroller | Architectures | features |versions">
            <a:extLst>
              <a:ext uri="{FF2B5EF4-FFF2-40B4-BE49-F238E27FC236}">
                <a16:creationId xmlns:a16="http://schemas.microsoft.com/office/drawing/2014/main" id="{D62C9445-0254-1158-A9E7-C87B19832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645" y="336006"/>
            <a:ext cx="3581118" cy="316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B4591B-3244-34D8-E19D-644C691BD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37" y="462168"/>
            <a:ext cx="3150371" cy="315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43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7B11380-D1AF-F406-B12A-70CC48280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702933"/>
              </p:ext>
            </p:extLst>
          </p:nvPr>
        </p:nvGraphicFramePr>
        <p:xfrm>
          <a:off x="516903" y="317337"/>
          <a:ext cx="8110194" cy="51511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82258">
                  <a:extLst>
                    <a:ext uri="{9D8B030D-6E8A-4147-A177-3AD203B41FA5}">
                      <a16:colId xmlns:a16="http://schemas.microsoft.com/office/drawing/2014/main" val="352997848"/>
                    </a:ext>
                  </a:extLst>
                </a:gridCol>
                <a:gridCol w="3324538">
                  <a:extLst>
                    <a:ext uri="{9D8B030D-6E8A-4147-A177-3AD203B41FA5}">
                      <a16:colId xmlns:a16="http://schemas.microsoft.com/office/drawing/2014/main" val="2999780017"/>
                    </a:ext>
                  </a:extLst>
                </a:gridCol>
                <a:gridCol w="2703398">
                  <a:extLst>
                    <a:ext uri="{9D8B030D-6E8A-4147-A177-3AD203B41FA5}">
                      <a16:colId xmlns:a16="http://schemas.microsoft.com/office/drawing/2014/main" val="3494753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Processor Mode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Explanation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Type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817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Supervisor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OS mode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Privileged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42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System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Special version of user mode that allows full </a:t>
                      </a:r>
                      <a:r>
                        <a:rPr lang="en-US" sz="2800" dirty="0" err="1">
                          <a:latin typeface="Book Antiqua" panose="02040602050305030304" pitchFamily="18" charset="0"/>
                        </a:rPr>
                        <a:t>readwrite</a:t>
                      </a:r>
                      <a:r>
                        <a:rPr lang="en-US" sz="2800" dirty="0">
                          <a:latin typeface="Book Antiqua" panose="02040602050305030304" pitchFamily="18" charset="0"/>
                        </a:rPr>
                        <a:t> access to the user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Book Antiqua" panose="02040602050305030304" pitchFamily="18" charset="0"/>
                        </a:rPr>
                        <a:t>Privileged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439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undefined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Wrong instruction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Book Antiqua" panose="02040602050305030304" pitchFamily="18" charset="0"/>
                        </a:rPr>
                        <a:t>Privileged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276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User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Book Antiqua" panose="02040602050305030304" pitchFamily="18" charset="0"/>
                        </a:rPr>
                        <a:t>Enter user mode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Book Antiqua" panose="02040602050305030304" pitchFamily="18" charset="0"/>
                        </a:rPr>
                        <a:t>Non-Privileged</a:t>
                      </a:r>
                      <a:endParaRPr lang="en-IN" sz="2800" dirty="0">
                        <a:latin typeface="Book Antiqua" panose="02040602050305030304" pitchFamily="18" charset="0"/>
                      </a:endParaRPr>
                    </a:p>
                    <a:p>
                      <a:endParaRPr lang="en-IN" sz="2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864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0290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8B0881-B1E1-1507-1017-DC6FF3C90FFE}"/>
              </a:ext>
            </a:extLst>
          </p:cNvPr>
          <p:cNvSpPr txBox="1"/>
          <p:nvPr/>
        </p:nvSpPr>
        <p:spPr>
          <a:xfrm>
            <a:off x="403934" y="0"/>
            <a:ext cx="833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bANKED REGISTERS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F80F8-9FB0-C33B-B17E-07E7F923B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52" y="652462"/>
            <a:ext cx="7859591" cy="58520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AA8CDD-6C7F-EB3D-067E-E314DBB9BEEA}"/>
              </a:ext>
            </a:extLst>
          </p:cNvPr>
          <p:cNvSpPr txBox="1"/>
          <p:nvPr/>
        </p:nvSpPr>
        <p:spPr>
          <a:xfrm>
            <a:off x="3905201" y="942681"/>
            <a:ext cx="4748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Visible 17 registers</a:t>
            </a:r>
          </a:p>
          <a:p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Hidden 20 registers called Banked Registers</a:t>
            </a:r>
            <a:endParaRPr lang="en-IN" sz="28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91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6BB887-801E-5A2A-DF17-F9CA9FD69058}"/>
              </a:ext>
            </a:extLst>
          </p:cNvPr>
          <p:cNvSpPr txBox="1"/>
          <p:nvPr/>
        </p:nvSpPr>
        <p:spPr>
          <a:xfrm>
            <a:off x="403934" y="0"/>
            <a:ext cx="833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Changing mode on exception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60166-F864-D0E9-A439-12FB2350D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42" y="646331"/>
            <a:ext cx="4026858" cy="5660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D5C23C-417C-97EE-437C-AA065F0ECC43}"/>
              </a:ext>
            </a:extLst>
          </p:cNvPr>
          <p:cNvSpPr txBox="1"/>
          <p:nvPr/>
        </p:nvSpPr>
        <p:spPr>
          <a:xfrm>
            <a:off x="3110846" y="811895"/>
            <a:ext cx="56292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Interrupts and exceptions changes mode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Reset, interrupt request, fast interrupt request, software interrupt, data abort, prefetch abort, undefined instruction</a:t>
            </a:r>
          </a:p>
          <a:p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28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24E301-3D55-6924-1036-596F9A95BBB6}"/>
              </a:ext>
            </a:extLst>
          </p:cNvPr>
          <p:cNvSpPr txBox="1"/>
          <p:nvPr/>
        </p:nvSpPr>
        <p:spPr>
          <a:xfrm>
            <a:off x="1116093" y="748642"/>
            <a:ext cx="749057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Every processor mode except user mode can change mode by directly writing to </a:t>
            </a:r>
            <a:r>
              <a:rPr lang="en-US" sz="30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cpsr</a:t>
            </a:r>
            <a:endParaRPr lang="en-US" sz="30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Can be changed by program or hardware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Saved program status register stores previous modes </a:t>
            </a:r>
            <a:r>
              <a:rPr lang="en-US" sz="30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cpsr</a:t>
            </a:r>
            <a:endParaRPr lang="en-US" sz="30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0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spsr</a:t>
            </a:r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 only modified with privileged mode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0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spsr</a:t>
            </a:r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 only done when hardware changes processor mode</a:t>
            </a:r>
          </a:p>
        </p:txBody>
      </p:sp>
    </p:spTree>
    <p:extLst>
      <p:ext uri="{BB962C8B-B14F-4D97-AF65-F5344CB8AC3E}">
        <p14:creationId xmlns:p14="http://schemas.microsoft.com/office/powerpoint/2010/main" val="93397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73DFA9-75C3-E75B-8737-0FC28277BDA8}"/>
              </a:ext>
            </a:extLst>
          </p:cNvPr>
          <p:cNvSpPr txBox="1"/>
          <p:nvPr/>
        </p:nvSpPr>
        <p:spPr>
          <a:xfrm>
            <a:off x="403933" y="216816"/>
            <a:ext cx="833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PROCESSOR MODE VALUES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3758A-7650-C7A0-4191-092E63916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5" y="787733"/>
            <a:ext cx="8740057" cy="509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9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EB1D00-75D9-DC63-6D44-71E89533F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50" y="2278537"/>
            <a:ext cx="1905000" cy="1905000"/>
          </a:xfrm>
          <a:prstGeom prst="rect">
            <a:avLst/>
          </a:prstGeom>
        </p:spPr>
      </p:pic>
      <p:pic>
        <p:nvPicPr>
          <p:cNvPr id="2050" name="Picture 2" descr="Thumb finger stock photo. Image of shot, anatomy, people - 29040972">
            <a:extLst>
              <a:ext uri="{FF2B5EF4-FFF2-40B4-BE49-F238E27FC236}">
                <a16:creationId xmlns:a16="http://schemas.microsoft.com/office/drawing/2014/main" id="{69454B9B-B76C-3EB4-0C26-232A450EB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696" y="2013801"/>
            <a:ext cx="20669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CD32DE-7D4E-9217-B3D9-210FD0F17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058" y="1749065"/>
            <a:ext cx="2463735" cy="246373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13A420-0CFC-DCF7-439E-CBCEA4CBEEDC}"/>
              </a:ext>
            </a:extLst>
          </p:cNvPr>
          <p:cNvSpPr/>
          <p:nvPr/>
        </p:nvSpPr>
        <p:spPr>
          <a:xfrm>
            <a:off x="2007909" y="103695"/>
            <a:ext cx="4826524" cy="105580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ARM INSTRUCTION SETS</a:t>
            </a:r>
            <a:endParaRPr lang="en-IN" sz="32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7A3264-7BC4-0A3C-BB84-039F557A7153}"/>
              </a:ext>
            </a:extLst>
          </p:cNvPr>
          <p:cNvCxnSpPr/>
          <p:nvPr/>
        </p:nvCxnSpPr>
        <p:spPr>
          <a:xfrm flipH="1">
            <a:off x="2262433" y="1159497"/>
            <a:ext cx="1404594" cy="1119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4C3ADBF-A33F-8BB5-E5C2-A4DEAA06FF70}"/>
              </a:ext>
            </a:extLst>
          </p:cNvPr>
          <p:cNvCxnSpPr>
            <a:cxnSpLocks/>
          </p:cNvCxnSpPr>
          <p:nvPr/>
        </p:nvCxnSpPr>
        <p:spPr>
          <a:xfrm>
            <a:off x="3667027" y="1159497"/>
            <a:ext cx="637437" cy="8543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0A1B52-FE46-3061-9938-5DB76FF5D9B4}"/>
              </a:ext>
            </a:extLst>
          </p:cNvPr>
          <p:cNvCxnSpPr>
            <a:cxnSpLocks/>
          </p:cNvCxnSpPr>
          <p:nvPr/>
        </p:nvCxnSpPr>
        <p:spPr>
          <a:xfrm>
            <a:off x="3667027" y="1159497"/>
            <a:ext cx="2896999" cy="8543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972597E-4B50-31CF-30CB-59771138FC9A}"/>
              </a:ext>
            </a:extLst>
          </p:cNvPr>
          <p:cNvSpPr txBox="1"/>
          <p:nvPr/>
        </p:nvSpPr>
        <p:spPr>
          <a:xfrm>
            <a:off x="1027522" y="4183537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ARM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15AD8D-C2E4-66EC-5F9D-1B078F6CE9CA}"/>
              </a:ext>
            </a:extLst>
          </p:cNvPr>
          <p:cNvSpPr txBox="1"/>
          <p:nvPr/>
        </p:nvSpPr>
        <p:spPr>
          <a:xfrm>
            <a:off x="3607739" y="4222227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THUMB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E1392D-4C3C-E327-0099-8F07DA2E0407}"/>
              </a:ext>
            </a:extLst>
          </p:cNvPr>
          <p:cNvSpPr txBox="1"/>
          <p:nvPr/>
        </p:nvSpPr>
        <p:spPr>
          <a:xfrm>
            <a:off x="6741699" y="4222227"/>
            <a:ext cx="172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JAZELLE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F73102-4B30-A36A-7D50-497A2BCC7123}"/>
              </a:ext>
            </a:extLst>
          </p:cNvPr>
          <p:cNvSpPr txBox="1"/>
          <p:nvPr/>
        </p:nvSpPr>
        <p:spPr>
          <a:xfrm>
            <a:off x="471342" y="4720931"/>
            <a:ext cx="8539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In state field T=1 =&gt; Thumb Mode, </a:t>
            </a:r>
          </a:p>
          <a:p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J=1 =&gt; </a:t>
            </a:r>
            <a:r>
              <a:rPr lang="en-US" sz="3000" b="1" i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Jazelle</a:t>
            </a:r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Mode</a:t>
            </a:r>
          </a:p>
        </p:txBody>
      </p:sp>
    </p:spTree>
    <p:extLst>
      <p:ext uri="{BB962C8B-B14F-4D97-AF65-F5344CB8AC3E}">
        <p14:creationId xmlns:p14="http://schemas.microsoft.com/office/powerpoint/2010/main" val="306012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9909B7-1447-B39F-13B7-724FCDCBB387}"/>
              </a:ext>
            </a:extLst>
          </p:cNvPr>
          <p:cNvSpPr txBox="1"/>
          <p:nvPr/>
        </p:nvSpPr>
        <p:spPr>
          <a:xfrm>
            <a:off x="403934" y="0"/>
            <a:ext cx="833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ARM vs THUMB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AutoShape 76">
            <a:extLst>
              <a:ext uri="{FF2B5EF4-FFF2-40B4-BE49-F238E27FC236}">
                <a16:creationId xmlns:a16="http://schemas.microsoft.com/office/drawing/2014/main" id="{F3C6ADBD-E7E0-3D21-91D1-2B49E40A574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02059" y="689347"/>
            <a:ext cx="8366125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Rectangle 78">
            <a:extLst>
              <a:ext uri="{FF2B5EF4-FFF2-40B4-BE49-F238E27FC236}">
                <a16:creationId xmlns:a16="http://schemas.microsoft.com/office/drawing/2014/main" id="{939624B3-8EA4-569B-95EB-6DB1E5553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09" y="1229097"/>
            <a:ext cx="2530475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6" name="Picture 79">
            <a:extLst>
              <a:ext uri="{FF2B5EF4-FFF2-40B4-BE49-F238E27FC236}">
                <a16:creationId xmlns:a16="http://schemas.microsoft.com/office/drawing/2014/main" id="{96D5A045-DB03-FD67-B016-ABA3B1484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97" y="3219822"/>
            <a:ext cx="48736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0">
            <a:extLst>
              <a:ext uri="{FF2B5EF4-FFF2-40B4-BE49-F238E27FC236}">
                <a16:creationId xmlns:a16="http://schemas.microsoft.com/office/drawing/2014/main" id="{15D56971-1708-53CA-4C87-D21430891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09" y="1229097"/>
            <a:ext cx="2530475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Rectangle 81">
            <a:extLst>
              <a:ext uri="{FF2B5EF4-FFF2-40B4-BE49-F238E27FC236}">
                <a16:creationId xmlns:a16="http://schemas.microsoft.com/office/drawing/2014/main" id="{616F81D0-9C55-F077-F0A6-953793C2E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884" y="1229097"/>
            <a:ext cx="3028950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9" name="Picture 82">
            <a:extLst>
              <a:ext uri="{FF2B5EF4-FFF2-40B4-BE49-F238E27FC236}">
                <a16:creationId xmlns:a16="http://schemas.microsoft.com/office/drawing/2014/main" id="{B95B5506-4A09-8254-93E1-7B7A8CD6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97" y="3718297"/>
            <a:ext cx="48736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83">
            <a:extLst>
              <a:ext uri="{FF2B5EF4-FFF2-40B4-BE49-F238E27FC236}">
                <a16:creationId xmlns:a16="http://schemas.microsoft.com/office/drawing/2014/main" id="{CB112F15-45D9-FA66-70EA-35B7A9A21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884" y="1229097"/>
            <a:ext cx="3028950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Rectangle 84">
            <a:extLst>
              <a:ext uri="{FF2B5EF4-FFF2-40B4-BE49-F238E27FC236}">
                <a16:creationId xmlns:a16="http://schemas.microsoft.com/office/drawing/2014/main" id="{8747AB19-0774-F7D2-EE5F-BF644F63C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834" y="1229097"/>
            <a:ext cx="2781300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2" name="Picture 85">
            <a:extLst>
              <a:ext uri="{FF2B5EF4-FFF2-40B4-BE49-F238E27FC236}">
                <a16:creationId xmlns:a16="http://schemas.microsoft.com/office/drawing/2014/main" id="{0CE54E11-47CC-1C3B-1CE2-B260FC1B6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97" y="3470647"/>
            <a:ext cx="48736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86">
            <a:extLst>
              <a:ext uri="{FF2B5EF4-FFF2-40B4-BE49-F238E27FC236}">
                <a16:creationId xmlns:a16="http://schemas.microsoft.com/office/drawing/2014/main" id="{FE9AB5FF-630B-7860-FE60-2D8C61BCD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834" y="1229097"/>
            <a:ext cx="2781300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4" name="Rectangle 87">
            <a:extLst>
              <a:ext uri="{FF2B5EF4-FFF2-40B4-BE49-F238E27FC236}">
                <a16:creationId xmlns:a16="http://schemas.microsoft.com/office/drawing/2014/main" id="{6CCCFA5F-6DEC-1FA5-13EE-D2901548F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09" y="2600697"/>
            <a:ext cx="2530475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88">
            <a:extLst>
              <a:ext uri="{FF2B5EF4-FFF2-40B4-BE49-F238E27FC236}">
                <a16:creationId xmlns:a16="http://schemas.microsoft.com/office/drawing/2014/main" id="{CA5B78F2-1D13-89CA-C19B-33A5A4018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997" y="3219822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89">
            <a:extLst>
              <a:ext uri="{FF2B5EF4-FFF2-40B4-BE49-F238E27FC236}">
                <a16:creationId xmlns:a16="http://schemas.microsoft.com/office/drawing/2014/main" id="{1EDDBC75-5030-24F4-6799-208B4C6D5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09" y="2600697"/>
            <a:ext cx="2530475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7" name="Rectangle 90">
            <a:extLst>
              <a:ext uri="{FF2B5EF4-FFF2-40B4-BE49-F238E27FC236}">
                <a16:creationId xmlns:a16="http://schemas.microsoft.com/office/drawing/2014/main" id="{BABC5DC4-887E-D837-7C67-13BC6C54E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884" y="2600697"/>
            <a:ext cx="302895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8" name="Picture 91">
            <a:extLst>
              <a:ext uri="{FF2B5EF4-FFF2-40B4-BE49-F238E27FC236}">
                <a16:creationId xmlns:a16="http://schemas.microsoft.com/office/drawing/2014/main" id="{733D765A-DD00-8FB6-D110-82EBDFE62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997" y="3718297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92">
            <a:extLst>
              <a:ext uri="{FF2B5EF4-FFF2-40B4-BE49-F238E27FC236}">
                <a16:creationId xmlns:a16="http://schemas.microsoft.com/office/drawing/2014/main" id="{B593C312-4D08-98D7-1D51-C010DEFCF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884" y="2600697"/>
            <a:ext cx="302895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" name="Rectangle 93">
            <a:extLst>
              <a:ext uri="{FF2B5EF4-FFF2-40B4-BE49-F238E27FC236}">
                <a16:creationId xmlns:a16="http://schemas.microsoft.com/office/drawing/2014/main" id="{A96236E6-9EB5-D3D3-A44A-4DC855DA7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834" y="2600697"/>
            <a:ext cx="278130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1" name="Picture 94">
            <a:extLst>
              <a:ext uri="{FF2B5EF4-FFF2-40B4-BE49-F238E27FC236}">
                <a16:creationId xmlns:a16="http://schemas.microsoft.com/office/drawing/2014/main" id="{F3B9499D-9B52-CF59-0916-E99E60E20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997" y="3470647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95">
            <a:extLst>
              <a:ext uri="{FF2B5EF4-FFF2-40B4-BE49-F238E27FC236}">
                <a16:creationId xmlns:a16="http://schemas.microsoft.com/office/drawing/2014/main" id="{DD1A2CCA-8C0E-11B5-2986-A4FFC960D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834" y="2600697"/>
            <a:ext cx="278130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3" name="Rectangle 96">
            <a:extLst>
              <a:ext uri="{FF2B5EF4-FFF2-40B4-BE49-F238E27FC236}">
                <a16:creationId xmlns:a16="http://schemas.microsoft.com/office/drawing/2014/main" id="{ED2783CD-BE69-E005-0F4F-242764C3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09" y="4766047"/>
            <a:ext cx="2530475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4" name="Picture 97">
            <a:extLst>
              <a:ext uri="{FF2B5EF4-FFF2-40B4-BE49-F238E27FC236}">
                <a16:creationId xmlns:a16="http://schemas.microsoft.com/office/drawing/2014/main" id="{65BA3047-636F-5440-4827-CB8FD67D7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47" y="3218235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98">
            <a:extLst>
              <a:ext uri="{FF2B5EF4-FFF2-40B4-BE49-F238E27FC236}">
                <a16:creationId xmlns:a16="http://schemas.microsoft.com/office/drawing/2014/main" id="{92D2C664-5784-3337-9176-19A0287EE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09" y="4766047"/>
            <a:ext cx="2530475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6" name="Rectangle 99">
            <a:extLst>
              <a:ext uri="{FF2B5EF4-FFF2-40B4-BE49-F238E27FC236}">
                <a16:creationId xmlns:a16="http://schemas.microsoft.com/office/drawing/2014/main" id="{D2B157F4-5284-37E9-A7AB-11EB38B4C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884" y="4766047"/>
            <a:ext cx="302895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7" name="Picture 100">
            <a:extLst>
              <a:ext uri="{FF2B5EF4-FFF2-40B4-BE49-F238E27FC236}">
                <a16:creationId xmlns:a16="http://schemas.microsoft.com/office/drawing/2014/main" id="{909E705F-26AF-D29C-454A-7FE682732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47" y="3718297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101">
            <a:extLst>
              <a:ext uri="{FF2B5EF4-FFF2-40B4-BE49-F238E27FC236}">
                <a16:creationId xmlns:a16="http://schemas.microsoft.com/office/drawing/2014/main" id="{BF16F72E-2BC0-EBE8-5FE0-B1953F5F7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884" y="4766047"/>
            <a:ext cx="302895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9" name="Rectangle 102">
            <a:extLst>
              <a:ext uri="{FF2B5EF4-FFF2-40B4-BE49-F238E27FC236}">
                <a16:creationId xmlns:a16="http://schemas.microsoft.com/office/drawing/2014/main" id="{F9A13AF0-A032-45DA-E662-695981E2D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834" y="4766047"/>
            <a:ext cx="278130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30" name="Picture 103">
            <a:extLst>
              <a:ext uri="{FF2B5EF4-FFF2-40B4-BE49-F238E27FC236}">
                <a16:creationId xmlns:a16="http://schemas.microsoft.com/office/drawing/2014/main" id="{438EE380-3BB1-BB81-E386-49E7C9F40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47" y="3470647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04">
            <a:extLst>
              <a:ext uri="{FF2B5EF4-FFF2-40B4-BE49-F238E27FC236}">
                <a16:creationId xmlns:a16="http://schemas.microsoft.com/office/drawing/2014/main" id="{733D17A8-56E9-592B-9EE0-0AF93DFFF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834" y="4766047"/>
            <a:ext cx="278130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2" name="Line 105">
            <a:extLst>
              <a:ext uri="{FF2B5EF4-FFF2-40B4-BE49-F238E27FC236}">
                <a16:creationId xmlns:a16="http://schemas.microsoft.com/office/drawing/2014/main" id="{51684699-AC3A-C426-8125-49BC8CD7EE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8884" y="736972"/>
            <a:ext cx="0" cy="540861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3" name="Line 106">
            <a:extLst>
              <a:ext uri="{FF2B5EF4-FFF2-40B4-BE49-F238E27FC236}">
                <a16:creationId xmlns:a16="http://schemas.microsoft.com/office/drawing/2014/main" id="{93F175C5-33FB-1939-D838-5DA067D7952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67834" y="736972"/>
            <a:ext cx="0" cy="540861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4" name="Line 107">
            <a:extLst>
              <a:ext uri="{FF2B5EF4-FFF2-40B4-BE49-F238E27FC236}">
                <a16:creationId xmlns:a16="http://schemas.microsoft.com/office/drawing/2014/main" id="{0E41BD96-5B22-461B-547D-0DF14F4138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059" y="1230685"/>
            <a:ext cx="8351838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5" name="Line 108">
            <a:extLst>
              <a:ext uri="{FF2B5EF4-FFF2-40B4-BE49-F238E27FC236}">
                <a16:creationId xmlns:a16="http://schemas.microsoft.com/office/drawing/2014/main" id="{79474561-BB34-6556-F842-44B584CE9B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059" y="1718047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6" name="Line 109">
            <a:extLst>
              <a:ext uri="{FF2B5EF4-FFF2-40B4-BE49-F238E27FC236}">
                <a16:creationId xmlns:a16="http://schemas.microsoft.com/office/drawing/2014/main" id="{65F57743-2AD6-EFFA-3E48-50736D50FF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059" y="2602285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7" name="Line 110">
            <a:extLst>
              <a:ext uri="{FF2B5EF4-FFF2-40B4-BE49-F238E27FC236}">
                <a16:creationId xmlns:a16="http://schemas.microsoft.com/office/drawing/2014/main" id="{06F1A5CB-2174-CD63-22AF-658825F09B6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059" y="3486522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8" name="Line 111">
            <a:extLst>
              <a:ext uri="{FF2B5EF4-FFF2-40B4-BE49-F238E27FC236}">
                <a16:creationId xmlns:a16="http://schemas.microsoft.com/office/drawing/2014/main" id="{C2625CE4-D8F0-0430-193A-E84458592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059" y="4767635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9" name="Line 112">
            <a:extLst>
              <a:ext uri="{FF2B5EF4-FFF2-40B4-BE49-F238E27FC236}">
                <a16:creationId xmlns:a16="http://schemas.microsoft.com/office/drawing/2014/main" id="{0049E072-27DB-5490-11A4-1490D01DF1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059" y="5651872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0" name="Line 113">
            <a:extLst>
              <a:ext uri="{FF2B5EF4-FFF2-40B4-BE49-F238E27FC236}">
                <a16:creationId xmlns:a16="http://schemas.microsoft.com/office/drawing/2014/main" id="{C7D70B3D-89DD-F3BB-1894-F9F917111C4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997" y="736972"/>
            <a:ext cx="0" cy="540861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1" name="Line 114">
            <a:extLst>
              <a:ext uri="{FF2B5EF4-FFF2-40B4-BE49-F238E27FC236}">
                <a16:creationId xmlns:a16="http://schemas.microsoft.com/office/drawing/2014/main" id="{3193D005-BAC3-BA45-DD38-199FCEDF2E0F}"/>
              </a:ext>
            </a:extLst>
          </p:cNvPr>
          <p:cNvSpPr>
            <a:spLocks noChangeShapeType="1"/>
          </p:cNvSpPr>
          <p:nvPr/>
        </p:nvSpPr>
        <p:spPr bwMode="auto">
          <a:xfrm>
            <a:off x="8849134" y="736972"/>
            <a:ext cx="0" cy="540861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2" name="Line 115">
            <a:extLst>
              <a:ext uri="{FF2B5EF4-FFF2-40B4-BE49-F238E27FC236}">
                <a16:creationId xmlns:a16="http://schemas.microsoft.com/office/drawing/2014/main" id="{E60B6980-27EA-D59D-8AEB-497AB62DF15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059" y="743322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3" name="Line 116">
            <a:extLst>
              <a:ext uri="{FF2B5EF4-FFF2-40B4-BE49-F238E27FC236}">
                <a16:creationId xmlns:a16="http://schemas.microsoft.com/office/drawing/2014/main" id="{1896021A-51EC-569F-1943-2B2DED7D16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059" y="6139235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4" name="Rectangle 117">
            <a:extLst>
              <a:ext uri="{FF2B5EF4-FFF2-40B4-BE49-F238E27FC236}">
                <a16:creationId xmlns:a16="http://schemas.microsoft.com/office/drawing/2014/main" id="{3D41624A-1578-E8F8-BE82-220AF592A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497" y="790947"/>
            <a:ext cx="1458913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THUMB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118">
            <a:extLst>
              <a:ext uri="{FF2B5EF4-FFF2-40B4-BE49-F238E27FC236}">
                <a16:creationId xmlns:a16="http://schemas.microsoft.com/office/drawing/2014/main" id="{4DC3CD20-7E15-56FE-BC0B-0253F4429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959" y="790947"/>
            <a:ext cx="97948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ARM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19">
            <a:extLst>
              <a:ext uri="{FF2B5EF4-FFF2-40B4-BE49-F238E27FC236}">
                <a16:creationId xmlns:a16="http://schemas.microsoft.com/office/drawing/2014/main" id="{8DD4D238-1375-EAE5-2901-4727EB2C7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484" y="790947"/>
            <a:ext cx="16795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Parameter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20">
            <a:extLst>
              <a:ext uri="{FF2B5EF4-FFF2-40B4-BE49-F238E27FC236}">
                <a16:creationId xmlns:a16="http://schemas.microsoft.com/office/drawing/2014/main" id="{21802199-47FE-AC25-3E81-D9111638B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497" y="1264022"/>
            <a:ext cx="9493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16 bit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121">
            <a:extLst>
              <a:ext uri="{FF2B5EF4-FFF2-40B4-BE49-F238E27FC236}">
                <a16:creationId xmlns:a16="http://schemas.microsoft.com/office/drawing/2014/main" id="{77CE383D-36E7-F677-6C4B-768E11AAD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959" y="1264022"/>
            <a:ext cx="9493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32 bit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122">
            <a:extLst>
              <a:ext uri="{FF2B5EF4-FFF2-40B4-BE49-F238E27FC236}">
                <a16:creationId xmlns:a16="http://schemas.microsoft.com/office/drawing/2014/main" id="{478ADC37-0934-0566-DCCE-6BDA57479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97" y="1256085"/>
            <a:ext cx="23780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Instruction size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123">
            <a:extLst>
              <a:ext uri="{FF2B5EF4-FFF2-40B4-BE49-F238E27FC236}">
                <a16:creationId xmlns:a16="http://schemas.microsoft.com/office/drawing/2014/main" id="{3707A2B1-6001-9D5B-6C96-F234E2F2A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497" y="1751385"/>
            <a:ext cx="4794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30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124">
            <a:extLst>
              <a:ext uri="{FF2B5EF4-FFF2-40B4-BE49-F238E27FC236}">
                <a16:creationId xmlns:a16="http://schemas.microsoft.com/office/drawing/2014/main" id="{13607B84-C77C-FA63-FBC1-D95CC9463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959" y="1751385"/>
            <a:ext cx="4794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58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125">
            <a:extLst>
              <a:ext uri="{FF2B5EF4-FFF2-40B4-BE49-F238E27FC236}">
                <a16:creationId xmlns:a16="http://schemas.microsoft.com/office/drawing/2014/main" id="{20517F52-F102-C8CC-83B4-DA0F043E7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484" y="1751385"/>
            <a:ext cx="9350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Core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126">
            <a:extLst>
              <a:ext uri="{FF2B5EF4-FFF2-40B4-BE49-F238E27FC236}">
                <a16:creationId xmlns:a16="http://schemas.microsoft.com/office/drawing/2014/main" id="{DEAB5AEC-24A6-2EF8-06E4-3B13E8AC1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484" y="2148260"/>
            <a:ext cx="18780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instructions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127">
            <a:extLst>
              <a:ext uri="{FF2B5EF4-FFF2-40B4-BE49-F238E27FC236}">
                <a16:creationId xmlns:a16="http://schemas.microsoft.com/office/drawing/2014/main" id="{F0836ADB-8FC9-F83D-7B09-C270BF24F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497" y="2635622"/>
            <a:ext cx="1974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Only branch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128">
            <a:extLst>
              <a:ext uri="{FF2B5EF4-FFF2-40B4-BE49-F238E27FC236}">
                <a16:creationId xmlns:a16="http://schemas.microsoft.com/office/drawing/2014/main" id="{6754AF11-3CA5-9912-ED20-AEC805CC5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959" y="2635622"/>
            <a:ext cx="8683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most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129">
            <a:extLst>
              <a:ext uri="{FF2B5EF4-FFF2-40B4-BE49-F238E27FC236}">
                <a16:creationId xmlns:a16="http://schemas.microsoft.com/office/drawing/2014/main" id="{FEE7FFA8-43F9-AD24-BE49-DFB9263D9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484" y="2635622"/>
            <a:ext cx="1974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Conditional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130">
            <a:extLst>
              <a:ext uri="{FF2B5EF4-FFF2-40B4-BE49-F238E27FC236}">
                <a16:creationId xmlns:a16="http://schemas.microsoft.com/office/drawing/2014/main" id="{E0B9F4F3-8F37-803D-93CF-5F37016C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484" y="3032497"/>
            <a:ext cx="16017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Execution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131">
            <a:extLst>
              <a:ext uri="{FF2B5EF4-FFF2-40B4-BE49-F238E27FC236}">
                <a16:creationId xmlns:a16="http://schemas.microsoft.com/office/drawing/2014/main" id="{2991ED4C-FF15-F870-E396-2FD8F67F1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497" y="3519860"/>
            <a:ext cx="24717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Separate access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132">
            <a:extLst>
              <a:ext uri="{FF2B5EF4-FFF2-40B4-BE49-F238E27FC236}">
                <a16:creationId xmlns:a16="http://schemas.microsoft.com/office/drawing/2014/main" id="{99A73BE5-B39B-8730-F1E1-694FC035A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497" y="3916735"/>
            <a:ext cx="24844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to barrel shifter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133">
            <a:extLst>
              <a:ext uri="{FF2B5EF4-FFF2-40B4-BE49-F238E27FC236}">
                <a16:creationId xmlns:a16="http://schemas.microsoft.com/office/drawing/2014/main" id="{79BFBC4D-949F-8D5D-9C5D-A4FCC7271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497" y="4312022"/>
            <a:ext cx="15097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and ALU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134">
            <a:extLst>
              <a:ext uri="{FF2B5EF4-FFF2-40B4-BE49-F238E27FC236}">
                <a16:creationId xmlns:a16="http://schemas.microsoft.com/office/drawing/2014/main" id="{D324B834-5911-AE94-05FB-D4E9003D0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959" y="3519860"/>
            <a:ext cx="27495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Combined access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135">
            <a:extLst>
              <a:ext uri="{FF2B5EF4-FFF2-40B4-BE49-F238E27FC236}">
                <a16:creationId xmlns:a16="http://schemas.microsoft.com/office/drawing/2014/main" id="{788DEA77-158D-D8CC-62CD-0B30D880C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959" y="3916735"/>
            <a:ext cx="24844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to barrel shifter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136">
            <a:extLst>
              <a:ext uri="{FF2B5EF4-FFF2-40B4-BE49-F238E27FC236}">
                <a16:creationId xmlns:a16="http://schemas.microsoft.com/office/drawing/2014/main" id="{A54C03FE-E359-FF92-0731-13E2D3A7B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959" y="4312022"/>
            <a:ext cx="15097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and ALU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137">
            <a:extLst>
              <a:ext uri="{FF2B5EF4-FFF2-40B4-BE49-F238E27FC236}">
                <a16:creationId xmlns:a16="http://schemas.microsoft.com/office/drawing/2014/main" id="{423245AA-6AFD-E6E3-6BC8-6CE1E832F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484" y="3519860"/>
            <a:ext cx="2576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Data processing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138">
            <a:extLst>
              <a:ext uri="{FF2B5EF4-FFF2-40B4-BE49-F238E27FC236}">
                <a16:creationId xmlns:a16="http://schemas.microsoft.com/office/drawing/2014/main" id="{8BDDBA04-0FD3-3FB4-BC29-D4A2E9922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497" y="4800972"/>
            <a:ext cx="25082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No direct access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tangle 139">
            <a:extLst>
              <a:ext uri="{FF2B5EF4-FFF2-40B4-BE49-F238E27FC236}">
                <a16:creationId xmlns:a16="http://schemas.microsoft.com/office/drawing/2014/main" id="{34A79934-6CAA-7B5B-BF79-7554FC77B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959" y="4800972"/>
            <a:ext cx="8969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Read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Rectangle 140">
            <a:extLst>
              <a:ext uri="{FF2B5EF4-FFF2-40B4-BE49-F238E27FC236}">
                <a16:creationId xmlns:a16="http://schemas.microsoft.com/office/drawing/2014/main" id="{337B0433-11C4-82BF-3467-27ADC0166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8672" y="4800972"/>
            <a:ext cx="2571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Rectangle 141">
            <a:extLst>
              <a:ext uri="{FF2B5EF4-FFF2-40B4-BE49-F238E27FC236}">
                <a16:creationId xmlns:a16="http://schemas.microsoft.com/office/drawing/2014/main" id="{14B7942D-5CCA-66B0-AAAC-D43AAF458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209" y="4800972"/>
            <a:ext cx="13700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write in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Rectangle 142">
            <a:extLst>
              <a:ext uri="{FF2B5EF4-FFF2-40B4-BE49-F238E27FC236}">
                <a16:creationId xmlns:a16="http://schemas.microsoft.com/office/drawing/2014/main" id="{0A94B915-C724-A9AB-F273-5452DABBC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959" y="5196260"/>
            <a:ext cx="26368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privileged access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143">
            <a:extLst>
              <a:ext uri="{FF2B5EF4-FFF2-40B4-BE49-F238E27FC236}">
                <a16:creationId xmlns:a16="http://schemas.microsoft.com/office/drawing/2014/main" id="{FEC34247-9491-B64F-5D8A-49A4B7AF6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484" y="4800972"/>
            <a:ext cx="24606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Program status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tangle 144">
            <a:extLst>
              <a:ext uri="{FF2B5EF4-FFF2-40B4-BE49-F238E27FC236}">
                <a16:creationId xmlns:a16="http://schemas.microsoft.com/office/drawing/2014/main" id="{951AD0A3-0C2C-89DE-0430-A6C97F1B4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484" y="5196260"/>
            <a:ext cx="12557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register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tangle 145">
            <a:extLst>
              <a:ext uri="{FF2B5EF4-FFF2-40B4-BE49-F238E27FC236}">
                <a16:creationId xmlns:a16="http://schemas.microsoft.com/office/drawing/2014/main" id="{89E2BC16-88C4-6F26-0FA2-CB87369C2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497" y="5685210"/>
            <a:ext cx="24241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8GP +7high+pc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Rectangle 146">
            <a:extLst>
              <a:ext uri="{FF2B5EF4-FFF2-40B4-BE49-F238E27FC236}">
                <a16:creationId xmlns:a16="http://schemas.microsoft.com/office/drawing/2014/main" id="{2F6F0646-0573-FB2B-3BDD-165DC68EE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959" y="5685210"/>
            <a:ext cx="17240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15 GP + pc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Rectangle 147">
            <a:extLst>
              <a:ext uri="{FF2B5EF4-FFF2-40B4-BE49-F238E27FC236}">
                <a16:creationId xmlns:a16="http://schemas.microsoft.com/office/drawing/2014/main" id="{0191CB94-1E3B-322B-54BF-52A1A36EB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484" y="5685210"/>
            <a:ext cx="22780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Register usage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23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4" grpId="0"/>
      <p:bldP spid="45" grpId="0"/>
      <p:bldP spid="46" grpId="0"/>
      <p:bldP spid="47" grpId="0"/>
      <p:bldP spid="48" grpId="0"/>
      <p:bldP spid="49" grpId="0" animBg="1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8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20047-B68A-E527-4526-A54A51DBC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98" y="649171"/>
            <a:ext cx="8264804" cy="32629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833312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5 Ways on How to Reject Someone Nicely">
            <a:extLst>
              <a:ext uri="{FF2B5EF4-FFF2-40B4-BE49-F238E27FC236}">
                <a16:creationId xmlns:a16="http://schemas.microsoft.com/office/drawing/2014/main" id="{C7E3D591-075F-4AD8-E03D-5AE4927F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225556"/>
            <a:ext cx="5610152" cy="244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2CA563-6384-4974-D936-6EB5D904A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793" y="2641840"/>
            <a:ext cx="4675696" cy="3096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87FCE1-2C16-D3CB-9EF2-C5792B9406ED}"/>
              </a:ext>
            </a:extLst>
          </p:cNvPr>
          <p:cNvSpPr txBox="1"/>
          <p:nvPr/>
        </p:nvSpPr>
        <p:spPr>
          <a:xfrm>
            <a:off x="6174557" y="325872"/>
            <a:ext cx="2139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Interrupt Mask</a:t>
            </a:r>
            <a:endParaRPr lang="en-IN" sz="28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E20C1F-6DE9-994D-0405-1C78FE34DD14}"/>
              </a:ext>
            </a:extLst>
          </p:cNvPr>
          <p:cNvSpPr txBox="1"/>
          <p:nvPr/>
        </p:nvSpPr>
        <p:spPr>
          <a:xfrm>
            <a:off x="2773052" y="4277274"/>
            <a:ext cx="2139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Book Antiqua" panose="02040602050305030304" pitchFamily="18" charset="0"/>
              </a:rPr>
              <a:t>Interrupt Service</a:t>
            </a:r>
            <a:endParaRPr lang="en-IN" sz="2800" b="1" dirty="0">
              <a:solidFill>
                <a:srgbClr val="00B05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F2ED3-43F5-B482-A1A5-BAF9EC42706D}"/>
              </a:ext>
            </a:extLst>
          </p:cNvPr>
          <p:cNvSpPr txBox="1"/>
          <p:nvPr/>
        </p:nvSpPr>
        <p:spPr>
          <a:xfrm>
            <a:off x="320511" y="2938445"/>
            <a:ext cx="34030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IRQ- Interrupt Request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FIQ- Fast Interrupt Request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07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4A7555-F77D-116E-2F8C-B05865CAB19E}"/>
              </a:ext>
            </a:extLst>
          </p:cNvPr>
          <p:cNvSpPr txBox="1"/>
          <p:nvPr/>
        </p:nvSpPr>
        <p:spPr>
          <a:xfrm>
            <a:off x="403934" y="150829"/>
            <a:ext cx="833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CONDITION FLAGS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6384A6-AA28-EA9A-C865-6C4F532D21DC}"/>
              </a:ext>
            </a:extLst>
          </p:cNvPr>
          <p:cNvSpPr txBox="1"/>
          <p:nvPr/>
        </p:nvSpPr>
        <p:spPr>
          <a:xfrm>
            <a:off x="1517716" y="783615"/>
            <a:ext cx="6504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Mainly affected by ALU operations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4" name="AutoShape 76">
            <a:extLst>
              <a:ext uri="{FF2B5EF4-FFF2-40B4-BE49-F238E27FC236}">
                <a16:creationId xmlns:a16="http://schemas.microsoft.com/office/drawing/2014/main" id="{189DF465-C73F-01B0-8BD6-611981EE05C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88937" y="1357819"/>
            <a:ext cx="8366125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Rectangle 78">
            <a:extLst>
              <a:ext uri="{FF2B5EF4-FFF2-40B4-BE49-F238E27FC236}">
                <a16:creationId xmlns:a16="http://schemas.microsoft.com/office/drawing/2014/main" id="{F15CE2D7-CB90-4231-F0E3-EE274C7B1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" y="1897569"/>
            <a:ext cx="2530475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6" name="Picture 79">
            <a:extLst>
              <a:ext uri="{FF2B5EF4-FFF2-40B4-BE49-F238E27FC236}">
                <a16:creationId xmlns:a16="http://schemas.microsoft.com/office/drawing/2014/main" id="{B84A08C3-61F4-3C41-FAA3-30F168F06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3888294"/>
            <a:ext cx="48736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0">
            <a:extLst>
              <a:ext uri="{FF2B5EF4-FFF2-40B4-BE49-F238E27FC236}">
                <a16:creationId xmlns:a16="http://schemas.microsoft.com/office/drawing/2014/main" id="{8745F664-C68F-6686-2780-C8E897F83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" y="1897569"/>
            <a:ext cx="2530475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Rectangle 81">
            <a:extLst>
              <a:ext uri="{FF2B5EF4-FFF2-40B4-BE49-F238E27FC236}">
                <a16:creationId xmlns:a16="http://schemas.microsoft.com/office/drawing/2014/main" id="{AEB7ACCD-1E89-715D-42F1-F619D287C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2" y="1897569"/>
            <a:ext cx="3028950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9" name="Picture 82">
            <a:extLst>
              <a:ext uri="{FF2B5EF4-FFF2-40B4-BE49-F238E27FC236}">
                <a16:creationId xmlns:a16="http://schemas.microsoft.com/office/drawing/2014/main" id="{EA7B01A6-1E99-E0C0-1931-48D02EE65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4386769"/>
            <a:ext cx="48736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83">
            <a:extLst>
              <a:ext uri="{FF2B5EF4-FFF2-40B4-BE49-F238E27FC236}">
                <a16:creationId xmlns:a16="http://schemas.microsoft.com/office/drawing/2014/main" id="{6DF458CD-16E3-142B-6D4F-E6DBA619D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2" y="1897569"/>
            <a:ext cx="3028950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Rectangle 84">
            <a:extLst>
              <a:ext uri="{FF2B5EF4-FFF2-40B4-BE49-F238E27FC236}">
                <a16:creationId xmlns:a16="http://schemas.microsoft.com/office/drawing/2014/main" id="{A783BDA8-B090-D9AA-C66C-198989464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1897569"/>
            <a:ext cx="2781300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2" name="Picture 85">
            <a:extLst>
              <a:ext uri="{FF2B5EF4-FFF2-40B4-BE49-F238E27FC236}">
                <a16:creationId xmlns:a16="http://schemas.microsoft.com/office/drawing/2014/main" id="{C39A9766-3C22-598E-6374-12917277A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4139119"/>
            <a:ext cx="48736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86">
            <a:extLst>
              <a:ext uri="{FF2B5EF4-FFF2-40B4-BE49-F238E27FC236}">
                <a16:creationId xmlns:a16="http://schemas.microsoft.com/office/drawing/2014/main" id="{94E72258-BE76-4DF6-8E0D-E898B4BEB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1897569"/>
            <a:ext cx="2781300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4" name="Rectangle 87">
            <a:extLst>
              <a:ext uri="{FF2B5EF4-FFF2-40B4-BE49-F238E27FC236}">
                <a16:creationId xmlns:a16="http://schemas.microsoft.com/office/drawing/2014/main" id="{68303053-7CD3-9E46-3DC9-DF76C6402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" y="3269169"/>
            <a:ext cx="2530475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88">
            <a:extLst>
              <a:ext uri="{FF2B5EF4-FFF2-40B4-BE49-F238E27FC236}">
                <a16:creationId xmlns:a16="http://schemas.microsoft.com/office/drawing/2014/main" id="{065358B0-C0F5-FE44-842C-1A882FCDF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3888294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89">
            <a:extLst>
              <a:ext uri="{FF2B5EF4-FFF2-40B4-BE49-F238E27FC236}">
                <a16:creationId xmlns:a16="http://schemas.microsoft.com/office/drawing/2014/main" id="{FDD2698E-BA20-F0BC-1FB8-511F72217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3269169"/>
            <a:ext cx="2530475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7" name="Rectangle 90">
            <a:extLst>
              <a:ext uri="{FF2B5EF4-FFF2-40B4-BE49-F238E27FC236}">
                <a16:creationId xmlns:a16="http://schemas.microsoft.com/office/drawing/2014/main" id="{660C9820-0018-B354-A190-E369AC9CE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2" y="3269169"/>
            <a:ext cx="302895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8" name="Picture 91">
            <a:extLst>
              <a:ext uri="{FF2B5EF4-FFF2-40B4-BE49-F238E27FC236}">
                <a16:creationId xmlns:a16="http://schemas.microsoft.com/office/drawing/2014/main" id="{8C2D1DCD-1AB6-487F-6355-5D1CFB471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4386769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92">
            <a:extLst>
              <a:ext uri="{FF2B5EF4-FFF2-40B4-BE49-F238E27FC236}">
                <a16:creationId xmlns:a16="http://schemas.microsoft.com/office/drawing/2014/main" id="{56ADB804-BAFD-1720-972C-A59AD2667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2" y="3269169"/>
            <a:ext cx="302895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" name="Rectangle 93">
            <a:extLst>
              <a:ext uri="{FF2B5EF4-FFF2-40B4-BE49-F238E27FC236}">
                <a16:creationId xmlns:a16="http://schemas.microsoft.com/office/drawing/2014/main" id="{9DF7CD0A-0DE1-2177-2078-C99D16849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3269169"/>
            <a:ext cx="278130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1" name="Picture 94">
            <a:extLst>
              <a:ext uri="{FF2B5EF4-FFF2-40B4-BE49-F238E27FC236}">
                <a16:creationId xmlns:a16="http://schemas.microsoft.com/office/drawing/2014/main" id="{2BE9407B-05F7-81BD-CB89-C8462B552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4139119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95">
            <a:extLst>
              <a:ext uri="{FF2B5EF4-FFF2-40B4-BE49-F238E27FC236}">
                <a16:creationId xmlns:a16="http://schemas.microsoft.com/office/drawing/2014/main" id="{000D82C7-F3C4-642A-D251-FBF603518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3269169"/>
            <a:ext cx="278130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4" name="Picture 97">
            <a:extLst>
              <a:ext uri="{FF2B5EF4-FFF2-40B4-BE49-F238E27FC236}">
                <a16:creationId xmlns:a16="http://schemas.microsoft.com/office/drawing/2014/main" id="{8E70730D-A114-CB31-76A6-279F54F0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3886707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0">
            <a:extLst>
              <a:ext uri="{FF2B5EF4-FFF2-40B4-BE49-F238E27FC236}">
                <a16:creationId xmlns:a16="http://schemas.microsoft.com/office/drawing/2014/main" id="{CD0AADAC-589B-4D80-300F-76C683EE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4386769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102">
            <a:extLst>
              <a:ext uri="{FF2B5EF4-FFF2-40B4-BE49-F238E27FC236}">
                <a16:creationId xmlns:a16="http://schemas.microsoft.com/office/drawing/2014/main" id="{DBA1024B-A6B7-EA81-80A1-2EE5CC6E0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5434519"/>
            <a:ext cx="278130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30" name="Picture 103">
            <a:extLst>
              <a:ext uri="{FF2B5EF4-FFF2-40B4-BE49-F238E27FC236}">
                <a16:creationId xmlns:a16="http://schemas.microsoft.com/office/drawing/2014/main" id="{B8B9BA00-A526-239D-9F47-A058DD3C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4139119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04">
            <a:extLst>
              <a:ext uri="{FF2B5EF4-FFF2-40B4-BE49-F238E27FC236}">
                <a16:creationId xmlns:a16="http://schemas.microsoft.com/office/drawing/2014/main" id="{509BFDD2-A241-5F44-DA05-D17726512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5434519"/>
            <a:ext cx="278130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2" name="Line 105">
            <a:extLst>
              <a:ext uri="{FF2B5EF4-FFF2-40B4-BE49-F238E27FC236}">
                <a16:creationId xmlns:a16="http://schemas.microsoft.com/office/drawing/2014/main" id="{83966963-7FA2-5954-9E1A-7AE1978B3D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24990" y="1405445"/>
            <a:ext cx="772" cy="4167352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3" name="Line 106">
            <a:extLst>
              <a:ext uri="{FF2B5EF4-FFF2-40B4-BE49-F238E27FC236}">
                <a16:creationId xmlns:a16="http://schemas.microsoft.com/office/drawing/2014/main" id="{65FA324E-F5F3-7A45-39C4-9352781682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646" y="1434812"/>
            <a:ext cx="48345" cy="4165765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4" name="Line 107">
            <a:extLst>
              <a:ext uri="{FF2B5EF4-FFF2-40B4-BE49-F238E27FC236}">
                <a16:creationId xmlns:a16="http://schemas.microsoft.com/office/drawing/2014/main" id="{EDEFCBFF-3BFB-B9BE-C1BE-3FDDC42CDE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937" y="1899157"/>
            <a:ext cx="8351838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5" name="Line 108">
            <a:extLst>
              <a:ext uri="{FF2B5EF4-FFF2-40B4-BE49-F238E27FC236}">
                <a16:creationId xmlns:a16="http://schemas.microsoft.com/office/drawing/2014/main" id="{69C9EB00-9A63-C1ED-20E0-8E615439DA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080" y="2608770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6" name="Line 109">
            <a:extLst>
              <a:ext uri="{FF2B5EF4-FFF2-40B4-BE49-F238E27FC236}">
                <a16:creationId xmlns:a16="http://schemas.microsoft.com/office/drawing/2014/main" id="{BFF6E668-F591-E1CE-07D2-B453355FF2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937" y="3270757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7" name="Line 110">
            <a:extLst>
              <a:ext uri="{FF2B5EF4-FFF2-40B4-BE49-F238E27FC236}">
                <a16:creationId xmlns:a16="http://schemas.microsoft.com/office/drawing/2014/main" id="{04681634-E083-F20B-EC92-DA50DF791E5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631" y="3865627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8" name="Line 111">
            <a:extLst>
              <a:ext uri="{FF2B5EF4-FFF2-40B4-BE49-F238E27FC236}">
                <a16:creationId xmlns:a16="http://schemas.microsoft.com/office/drawing/2014/main" id="{D482C4B0-6D98-20A3-805D-26211498E8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631" y="4823365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0" name="Line 113">
            <a:extLst>
              <a:ext uri="{FF2B5EF4-FFF2-40B4-BE49-F238E27FC236}">
                <a16:creationId xmlns:a16="http://schemas.microsoft.com/office/drawing/2014/main" id="{0EFF61E2-838A-FCCD-B131-6A047AAA53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5073" y="1405444"/>
            <a:ext cx="1802" cy="4190902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1" name="Line 114">
            <a:extLst>
              <a:ext uri="{FF2B5EF4-FFF2-40B4-BE49-F238E27FC236}">
                <a16:creationId xmlns:a16="http://schemas.microsoft.com/office/drawing/2014/main" id="{CB75BBA3-1C56-F088-CFD2-7DB47A572C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18676" y="1405444"/>
            <a:ext cx="17336" cy="419513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2" name="Line 115">
            <a:extLst>
              <a:ext uri="{FF2B5EF4-FFF2-40B4-BE49-F238E27FC236}">
                <a16:creationId xmlns:a16="http://schemas.microsoft.com/office/drawing/2014/main" id="{5B74F3CE-7761-3FDA-8380-307B15CBE4B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937" y="1411794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3" name="Line 116">
            <a:extLst>
              <a:ext uri="{FF2B5EF4-FFF2-40B4-BE49-F238E27FC236}">
                <a16:creationId xmlns:a16="http://schemas.microsoft.com/office/drawing/2014/main" id="{B9E1AC24-77FE-4219-1A86-F386D9F8DE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631" y="5572796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4" name="Rectangle 117">
            <a:extLst>
              <a:ext uri="{FF2B5EF4-FFF2-40B4-BE49-F238E27FC236}">
                <a16:creationId xmlns:a16="http://schemas.microsoft.com/office/drawing/2014/main" id="{C9A3811C-618D-43FD-CA84-FF21C1A9C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75" y="1459419"/>
            <a:ext cx="907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b="1" dirty="0">
                <a:solidFill>
                  <a:srgbClr val="000000"/>
                </a:solidFill>
                <a:latin typeface="Book Antiqua" panose="02040602050305030304" pitchFamily="18" charset="0"/>
              </a:rPr>
              <a:t>When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118">
            <a:extLst>
              <a:ext uri="{FF2B5EF4-FFF2-40B4-BE49-F238E27FC236}">
                <a16:creationId xmlns:a16="http://schemas.microsoft.com/office/drawing/2014/main" id="{E54E37B6-4388-0CCF-0A5E-A3540DCB1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837" y="1459419"/>
            <a:ext cx="16398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Flag Name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19">
            <a:extLst>
              <a:ext uri="{FF2B5EF4-FFF2-40B4-BE49-F238E27FC236}">
                <a16:creationId xmlns:a16="http://schemas.microsoft.com/office/drawing/2014/main" id="{1419DB26-F4E3-173D-0723-91BB440ED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62" y="1459419"/>
            <a:ext cx="9233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Flag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20">
            <a:extLst>
              <a:ext uri="{FF2B5EF4-FFF2-40B4-BE49-F238E27FC236}">
                <a16:creationId xmlns:a16="http://schemas.microsoft.com/office/drawing/2014/main" id="{60ADC434-325C-07C5-EB81-3B812E7A4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176" y="1856294"/>
            <a:ext cx="2406108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DSP instruction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overflow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121">
            <a:extLst>
              <a:ext uri="{FF2B5EF4-FFF2-40B4-BE49-F238E27FC236}">
                <a16:creationId xmlns:a16="http://schemas.microsoft.com/office/drawing/2014/main" id="{B3EEE334-9D58-1DC8-7211-A70F22D37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837" y="1932494"/>
            <a:ext cx="15324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S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aturation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122">
            <a:extLst>
              <a:ext uri="{FF2B5EF4-FFF2-40B4-BE49-F238E27FC236}">
                <a16:creationId xmlns:a16="http://schemas.microsoft.com/office/drawing/2014/main" id="{366047EE-7F75-3517-BE13-A116F6199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" y="1924557"/>
            <a:ext cx="23780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Q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123">
            <a:extLst>
              <a:ext uri="{FF2B5EF4-FFF2-40B4-BE49-F238E27FC236}">
                <a16:creationId xmlns:a16="http://schemas.microsoft.com/office/drawing/2014/main" id="{BF1935D1-D574-1560-FA0B-47EECDD71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9797" y="2684909"/>
            <a:ext cx="24317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Signed overflow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124">
            <a:extLst>
              <a:ext uri="{FF2B5EF4-FFF2-40B4-BE49-F238E27FC236}">
                <a16:creationId xmlns:a16="http://schemas.microsoft.com/office/drawing/2014/main" id="{5AD2E173-98BB-7ADF-186A-41A7EA808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5488" y="2702374"/>
            <a:ext cx="13833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oVerflow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126">
            <a:extLst>
              <a:ext uri="{FF2B5EF4-FFF2-40B4-BE49-F238E27FC236}">
                <a16:creationId xmlns:a16="http://schemas.microsoft.com/office/drawing/2014/main" id="{B14592E4-7963-8988-63D5-24A9C162D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49" y="2658686"/>
            <a:ext cx="2404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V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127">
            <a:extLst>
              <a:ext uri="{FF2B5EF4-FFF2-40B4-BE49-F238E27FC236}">
                <a16:creationId xmlns:a16="http://schemas.microsoft.com/office/drawing/2014/main" id="{63522B14-23B6-4E6F-0D9A-F2D6162AF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562" y="3283949"/>
            <a:ext cx="22826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Unsigned carry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128">
            <a:extLst>
              <a:ext uri="{FF2B5EF4-FFF2-40B4-BE49-F238E27FC236}">
                <a16:creationId xmlns:a16="http://schemas.microsoft.com/office/drawing/2014/main" id="{42D211EC-E5D3-2BF0-0A06-44DAA8DDC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837" y="3304094"/>
            <a:ext cx="8511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Carry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129">
            <a:extLst>
              <a:ext uri="{FF2B5EF4-FFF2-40B4-BE49-F238E27FC236}">
                <a16:creationId xmlns:a16="http://schemas.microsoft.com/office/drawing/2014/main" id="{E8EE0FFC-7B36-17D9-34EB-B5F02089C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62" y="3304094"/>
            <a:ext cx="3189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C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131">
            <a:extLst>
              <a:ext uri="{FF2B5EF4-FFF2-40B4-BE49-F238E27FC236}">
                <a16:creationId xmlns:a16="http://schemas.microsoft.com/office/drawing/2014/main" id="{F5B81D6F-D906-71DB-9A8C-3EF5AFAF9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553" y="3847818"/>
            <a:ext cx="28918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Comparison results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132">
            <a:extLst>
              <a:ext uri="{FF2B5EF4-FFF2-40B4-BE49-F238E27FC236}">
                <a16:creationId xmlns:a16="http://schemas.microsoft.com/office/drawing/2014/main" id="{B4D79782-075E-28AE-C383-7471DCE23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176" y="4272741"/>
            <a:ext cx="16623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in  equality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134">
            <a:extLst>
              <a:ext uri="{FF2B5EF4-FFF2-40B4-BE49-F238E27FC236}">
                <a16:creationId xmlns:a16="http://schemas.microsoft.com/office/drawing/2014/main" id="{CB8FF484-D443-CB25-29A8-C0A88BEC9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068" y="3896233"/>
            <a:ext cx="6973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Zero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137">
            <a:extLst>
              <a:ext uri="{FF2B5EF4-FFF2-40B4-BE49-F238E27FC236}">
                <a16:creationId xmlns:a16="http://schemas.microsoft.com/office/drawing/2014/main" id="{AA660460-B46B-1D81-2812-B544F7298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73" y="3858955"/>
            <a:ext cx="222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Z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138">
            <a:extLst>
              <a:ext uri="{FF2B5EF4-FFF2-40B4-BE49-F238E27FC236}">
                <a16:creationId xmlns:a16="http://schemas.microsoft.com/office/drawing/2014/main" id="{1E761491-0DF2-689C-9501-4EE8CA886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5044" y="4910014"/>
            <a:ext cx="13994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Bit 31 is 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tangle 139">
            <a:extLst>
              <a:ext uri="{FF2B5EF4-FFF2-40B4-BE49-F238E27FC236}">
                <a16:creationId xmlns:a16="http://schemas.microsoft.com/office/drawing/2014/main" id="{7AC490D9-422B-7E5F-AEA2-154B75124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662" y="4950250"/>
            <a:ext cx="13465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Negative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143">
            <a:extLst>
              <a:ext uri="{FF2B5EF4-FFF2-40B4-BE49-F238E27FC236}">
                <a16:creationId xmlns:a16="http://schemas.microsoft.com/office/drawing/2014/main" id="{4044193F-790B-6C14-169E-8284AFD06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738" y="4960545"/>
            <a:ext cx="2773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68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44" grpId="0"/>
      <p:bldP spid="45" grpId="0"/>
      <p:bldP spid="46" grpId="0"/>
      <p:bldP spid="47" grpId="0"/>
      <p:bldP spid="48" grpId="0"/>
      <p:bldP spid="49" grpId="0" animBg="1"/>
      <p:bldP spid="50" grpId="0"/>
      <p:bldP spid="51" grpId="0"/>
      <p:bldP spid="53" grpId="0"/>
      <p:bldP spid="54" grpId="0"/>
      <p:bldP spid="55" grpId="0"/>
      <p:bldP spid="56" grpId="0"/>
      <p:bldP spid="58" grpId="0"/>
      <p:bldP spid="59" grpId="0"/>
      <p:bldP spid="61" grpId="0"/>
      <p:bldP spid="64" grpId="0"/>
      <p:bldP spid="65" grpId="0"/>
      <p:bldP spid="66" grpId="0"/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5BDE3B-AE75-9A52-C230-87694345338D}"/>
              </a:ext>
            </a:extLst>
          </p:cNvPr>
          <p:cNvSpPr txBox="1"/>
          <p:nvPr/>
        </p:nvSpPr>
        <p:spPr>
          <a:xfrm>
            <a:off x="909961" y="661360"/>
            <a:ext cx="763035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ARM </a:t>
            </a:r>
            <a:r>
              <a:rPr lang="en-US" sz="2800" b="0" i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stands for 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Advanced RISC Machine</a:t>
            </a:r>
            <a:r>
              <a:rPr lang="en-US" sz="2800" b="0" i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. It is one of the most licensed and extensive processor cores in the world.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800" b="0" i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Specially used in portable devices like digital cameras, mobile phones, home network modules, wireless communication technologies, etc..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800" b="0" i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Advanced RISC Machine Architecture is better than x86.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800" b="0" i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ARM Processor is not only limited to mobile phones but is also used in </a:t>
            </a:r>
            <a:r>
              <a:rPr lang="en-US" sz="2800" b="0" i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Fugaku</a:t>
            </a:r>
            <a:r>
              <a:rPr lang="en-US" sz="2800" b="0" i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, the world’s fastest supercomputer.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800" i="1" dirty="0">
                <a:solidFill>
                  <a:srgbClr val="FF0000"/>
                </a:solidFill>
                <a:latin typeface="Book Antiqua" panose="02040602050305030304" pitchFamily="18" charset="0"/>
              </a:rPr>
              <a:t>ARM can be used as a microprocessor, microcontroller and both</a:t>
            </a:r>
            <a:endParaRPr lang="en-IN" sz="2800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861E3A-AB67-E33F-91D6-31B1A7C254EC}"/>
              </a:ext>
            </a:extLst>
          </p:cNvPr>
          <p:cNvSpPr txBox="1"/>
          <p:nvPr/>
        </p:nvSpPr>
        <p:spPr>
          <a:xfrm>
            <a:off x="363984" y="261865"/>
            <a:ext cx="479394" cy="618630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lgerian" panose="04020705040A02060702" pitchFamily="82" charset="0"/>
              </a:rPr>
              <a:t>ARM </a:t>
            </a:r>
            <a:r>
              <a:rPr lang="en-US" sz="3600" dirty="0" err="1">
                <a:latin typeface="Algerian" panose="04020705040A02060702" pitchFamily="82" charset="0"/>
              </a:rPr>
              <a:t>FeatuRes</a:t>
            </a:r>
            <a:endParaRPr lang="en-IN" sz="36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50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ero and First conditional structures - Break Into English">
            <a:extLst>
              <a:ext uri="{FF2B5EF4-FFF2-40B4-BE49-F238E27FC236}">
                <a16:creationId xmlns:a16="http://schemas.microsoft.com/office/drawing/2014/main" id="{5C8C5564-F3C8-0152-76B1-58BE1EE09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08" y="175427"/>
            <a:ext cx="8000475" cy="45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163CDC-30A3-0B50-1856-F61F392CFA68}"/>
              </a:ext>
            </a:extLst>
          </p:cNvPr>
          <p:cNvSpPr txBox="1"/>
          <p:nvPr/>
        </p:nvSpPr>
        <p:spPr>
          <a:xfrm>
            <a:off x="501717" y="4675694"/>
            <a:ext cx="840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Conditional execution will determine whether ARM processor will execute a specific instruction or not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14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31ABDF-A848-F3D3-D3BF-728E9B0A4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02" y="141401"/>
            <a:ext cx="8215795" cy="611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764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F62C90-D03E-3953-00AB-96D6E36EC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36" y="128016"/>
            <a:ext cx="8502469" cy="5633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055B57-FCEF-ECA5-9393-F827D3BF025B}"/>
              </a:ext>
            </a:extLst>
          </p:cNvPr>
          <p:cNvSpPr txBox="1"/>
          <p:nvPr/>
        </p:nvSpPr>
        <p:spPr>
          <a:xfrm>
            <a:off x="647993" y="249107"/>
            <a:ext cx="85024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Pipelines: Instructions divided into smaller units and run parallelly  in pipelines</a:t>
            </a: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Instructions decoded in one pipeline stage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6798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26F24-F50A-CEA9-0514-1CD569DFDDD5}"/>
              </a:ext>
            </a:extLst>
          </p:cNvPr>
          <p:cNvSpPr txBox="1"/>
          <p:nvPr/>
        </p:nvSpPr>
        <p:spPr>
          <a:xfrm>
            <a:off x="403934" y="150829"/>
            <a:ext cx="833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ARM 3 </a:t>
            </a:r>
            <a:r>
              <a:rPr lang="en-US" sz="3600" dirty="0" err="1">
                <a:solidFill>
                  <a:srgbClr val="C00000"/>
                </a:solidFill>
                <a:latin typeface="Algerian" panose="04020705040A02060702" pitchFamily="82" charset="0"/>
              </a:rPr>
              <a:t>StAGE</a:t>
            </a:r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 PIPELINE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5E33E9-0CC4-D659-E79B-0DCBABE3C587}"/>
              </a:ext>
            </a:extLst>
          </p:cNvPr>
          <p:cNvSpPr txBox="1"/>
          <p:nvPr/>
        </p:nvSpPr>
        <p:spPr>
          <a:xfrm>
            <a:off x="4348409" y="989933"/>
            <a:ext cx="479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Book Antiqua" panose="02040602050305030304" pitchFamily="18" charset="0"/>
              </a:rPr>
              <a:t>Fetch an instruction from memory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B713C-9EEE-F209-C3B4-41F385B953A4}"/>
              </a:ext>
            </a:extLst>
          </p:cNvPr>
          <p:cNvSpPr txBox="1"/>
          <p:nvPr/>
        </p:nvSpPr>
        <p:spPr>
          <a:xfrm>
            <a:off x="4348409" y="1944040"/>
            <a:ext cx="4448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Book Antiqua" panose="02040602050305030304" pitchFamily="18" charset="0"/>
              </a:rPr>
              <a:t>Decode identifies instruction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079E83-8C25-DAD1-551E-2F4FBA9C3E3A}"/>
              </a:ext>
            </a:extLst>
          </p:cNvPr>
          <p:cNvSpPr txBox="1"/>
          <p:nvPr/>
        </p:nvSpPr>
        <p:spPr>
          <a:xfrm>
            <a:off x="4519560" y="3026529"/>
            <a:ext cx="44487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Book Antiqua" panose="02040602050305030304" pitchFamily="18" charset="0"/>
              </a:rPr>
              <a:t>Execute executes the instruction and writes result back to register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E50573-0F28-69D3-6619-E9A376C15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09" y="1288216"/>
            <a:ext cx="401955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9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5" grpId="0" build="p"/>
      <p:bldP spid="6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D9E481-CCE5-9F2D-D542-F870F331F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34" y="912324"/>
            <a:ext cx="8361984" cy="3977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B664A2-2169-BC3E-31F5-EF4E36BD9B44}"/>
              </a:ext>
            </a:extLst>
          </p:cNvPr>
          <p:cNvSpPr txBox="1"/>
          <p:nvPr/>
        </p:nvSpPr>
        <p:spPr>
          <a:xfrm>
            <a:off x="403934" y="150829"/>
            <a:ext cx="833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EXAMPLE PIPELINE SEQUENCE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570DA-6E07-0E90-F0B7-06D25C0EDAF8}"/>
              </a:ext>
            </a:extLst>
          </p:cNvPr>
          <p:cNvSpPr txBox="1"/>
          <p:nvPr/>
        </p:nvSpPr>
        <p:spPr>
          <a:xfrm>
            <a:off x="616768" y="4628581"/>
            <a:ext cx="363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Filling of Pipelines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21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AF7E69-B29A-580E-F8E6-3D4D9AD9F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72" y="962123"/>
            <a:ext cx="64770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3DEAB-751B-7031-76FF-75B3326CE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46" y="2942341"/>
            <a:ext cx="7705725" cy="9733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ACA7C7-41E9-E7BC-AFC2-CDDA1A4D7B82}"/>
              </a:ext>
            </a:extLst>
          </p:cNvPr>
          <p:cNvSpPr txBox="1"/>
          <p:nvPr/>
        </p:nvSpPr>
        <p:spPr>
          <a:xfrm>
            <a:off x="796172" y="539391"/>
            <a:ext cx="363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5 stage pipeline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986995-DCF4-B25F-595F-8334C16025CF}"/>
              </a:ext>
            </a:extLst>
          </p:cNvPr>
          <p:cNvSpPr txBox="1"/>
          <p:nvPr/>
        </p:nvSpPr>
        <p:spPr>
          <a:xfrm>
            <a:off x="715946" y="2469095"/>
            <a:ext cx="363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7 stage pipeline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59E29C-141C-1156-95D7-6A842A026AA4}"/>
              </a:ext>
            </a:extLst>
          </p:cNvPr>
          <p:cNvSpPr txBox="1"/>
          <p:nvPr/>
        </p:nvSpPr>
        <p:spPr>
          <a:xfrm>
            <a:off x="796172" y="4115357"/>
            <a:ext cx="7527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Increased pipeline length a tradeoff between performance and latency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5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F00E66-8784-6050-F51D-E282AE913D6A}"/>
              </a:ext>
            </a:extLst>
          </p:cNvPr>
          <p:cNvSpPr txBox="1"/>
          <p:nvPr/>
        </p:nvSpPr>
        <p:spPr>
          <a:xfrm>
            <a:off x="131266" y="83546"/>
            <a:ext cx="8881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PIPELINE EXECUTING  CHARACTERISTICS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01FEBF-E951-90CE-DCD6-5A3D016EC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76" y="587586"/>
            <a:ext cx="7950768" cy="4817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250A76-3984-7814-EC6D-423A27D5950F}"/>
              </a:ext>
            </a:extLst>
          </p:cNvPr>
          <p:cNvSpPr txBox="1"/>
          <p:nvPr/>
        </p:nvSpPr>
        <p:spPr>
          <a:xfrm>
            <a:off x="2630079" y="5385620"/>
            <a:ext cx="5545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Pipelines and Interrupts</a:t>
            </a:r>
            <a:endParaRPr lang="en-IN" sz="2800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67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31EEC-8AD4-37E7-10F5-BF7D4FC25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49" y="648729"/>
            <a:ext cx="8229501" cy="4290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18F491-223B-E76A-6DAA-448853770BE7}"/>
              </a:ext>
            </a:extLst>
          </p:cNvPr>
          <p:cNvSpPr txBox="1"/>
          <p:nvPr/>
        </p:nvSpPr>
        <p:spPr>
          <a:xfrm>
            <a:off x="1799242" y="4586106"/>
            <a:ext cx="5545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Pipelines and Program Counter</a:t>
            </a:r>
            <a:endParaRPr lang="en-IN" sz="2800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14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2782A4-B132-17E7-21B4-76D63B9B6F6E}"/>
              </a:ext>
            </a:extLst>
          </p:cNvPr>
          <p:cNvSpPr txBox="1"/>
          <p:nvPr/>
        </p:nvSpPr>
        <p:spPr>
          <a:xfrm>
            <a:off x="677453" y="335208"/>
            <a:ext cx="77890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Execution of branch instruction causes ARM core to flush its pipeline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en-US" sz="3200" b="1" i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Loading the new branch address prior to the execution of instruction.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en-US" sz="3200" b="1" i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Instruction in the execute stage will complete even though an interrupt has been raised. </a:t>
            </a:r>
          </a:p>
        </p:txBody>
      </p:sp>
    </p:spTree>
    <p:extLst>
      <p:ext uri="{BB962C8B-B14F-4D97-AF65-F5344CB8AC3E}">
        <p14:creationId xmlns:p14="http://schemas.microsoft.com/office/powerpoint/2010/main" val="403302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596CEF-55B9-75D1-F0B9-08C5049EC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371475"/>
            <a:ext cx="3429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C36AF-18D0-3C6A-5384-7379877AB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699" y="571830"/>
            <a:ext cx="4519679" cy="3762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CDBC9F-F877-4269-D7A5-D735BC246864}"/>
              </a:ext>
            </a:extLst>
          </p:cNvPr>
          <p:cNvSpPr txBox="1"/>
          <p:nvPr/>
        </p:nvSpPr>
        <p:spPr>
          <a:xfrm>
            <a:off x="1152525" y="4219575"/>
            <a:ext cx="20890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Book Antiqua" panose="02040602050305030304" pitchFamily="18" charset="0"/>
              </a:rPr>
              <a:t>Exceptions</a:t>
            </a:r>
            <a:endParaRPr lang="en-IN" sz="30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E97D82-52C1-22F8-ED6B-5BF748AA394E}"/>
              </a:ext>
            </a:extLst>
          </p:cNvPr>
          <p:cNvSpPr txBox="1"/>
          <p:nvPr/>
        </p:nvSpPr>
        <p:spPr>
          <a:xfrm>
            <a:off x="5292021" y="4219575"/>
            <a:ext cx="19591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Book Antiqua" panose="02040602050305030304" pitchFamily="18" charset="0"/>
              </a:rPr>
              <a:t>Interrupts</a:t>
            </a:r>
            <a:endParaRPr lang="en-IN" sz="30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15CB19-5024-EBD4-7838-009FE7E34B18}"/>
              </a:ext>
            </a:extLst>
          </p:cNvPr>
          <p:cNvSpPr txBox="1"/>
          <p:nvPr/>
        </p:nvSpPr>
        <p:spPr>
          <a:xfrm>
            <a:off x="789102" y="4773573"/>
            <a:ext cx="7527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When exception or interrupt, processor sets pc to special address from vector table. 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70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F247034-6FF4-8220-6943-3BEF44A823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5708607"/>
              </p:ext>
            </p:extLst>
          </p:nvPr>
        </p:nvGraphicFramePr>
        <p:xfrm>
          <a:off x="-1" y="198513"/>
          <a:ext cx="8717873" cy="6291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687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5FEC11-F4FC-4B26-8CA1-CDDD57E81F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845FEC11-F4FC-4B26-8CA1-CDDD57E81F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1D5842-7AD4-4E45-BCEE-A886CA2EE4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2E1D5842-7AD4-4E45-BCEE-A886CA2EE4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412320-9BCB-4BEB-99B4-E0C6D67D4B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FB412320-9BCB-4BEB-99B4-E0C6D67D4B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0EBDB2-63B8-427D-9A8A-2C4CF9EDFD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F00EBDB2-63B8-427D-9A8A-2C4CF9EDFD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162507-0C00-4E70-A54E-F45908B1D1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83162507-0C00-4E70-A54E-F45908B1D1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9F61A9-6C04-4D4A-B619-247F4915B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7D9F61A9-6C04-4D4A-B619-247F4915BB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87E08D-92B1-5F07-0D82-41B11A23A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" y="566737"/>
            <a:ext cx="8396288" cy="480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364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C53BDC-D7C9-A5F6-66E6-57C3CED86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238125"/>
            <a:ext cx="7455556" cy="45568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98557E-F8D0-D5AA-FA94-E5CEF8059019}"/>
              </a:ext>
            </a:extLst>
          </p:cNvPr>
          <p:cNvSpPr txBox="1"/>
          <p:nvPr/>
        </p:nvSpPr>
        <p:spPr>
          <a:xfrm>
            <a:off x="789102" y="4773573"/>
            <a:ext cx="7527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ARM processor is given extensions to improve performance, do extra functionality and provide flexibility. 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27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502E7B4-FAA3-4F05-B805-15A9E99C9BF1}"/>
              </a:ext>
            </a:extLst>
          </p:cNvPr>
          <p:cNvSpPr/>
          <p:nvPr/>
        </p:nvSpPr>
        <p:spPr>
          <a:xfrm>
            <a:off x="2943225" y="104775"/>
            <a:ext cx="4124325" cy="2000250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ARM EXTENSIONS</a:t>
            </a:r>
            <a:endParaRPr lang="en-IN" sz="4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9689DAF-63EC-53CA-6D61-31AA9E181075}"/>
              </a:ext>
            </a:extLst>
          </p:cNvPr>
          <p:cNvSpPr/>
          <p:nvPr/>
        </p:nvSpPr>
        <p:spPr>
          <a:xfrm>
            <a:off x="452438" y="2743200"/>
            <a:ext cx="2995612" cy="2209800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CACHE and TIGHTLY COUPLED MEMORY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4680AF1-EC05-208D-93E8-7E59A03B7F99}"/>
              </a:ext>
            </a:extLst>
          </p:cNvPr>
          <p:cNvSpPr/>
          <p:nvPr/>
        </p:nvSpPr>
        <p:spPr>
          <a:xfrm>
            <a:off x="3600449" y="2819400"/>
            <a:ext cx="2638425" cy="2209800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MEMORY MANAGEMENT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BAEC8A-8C76-562B-9DFF-DC0C35683879}"/>
              </a:ext>
            </a:extLst>
          </p:cNvPr>
          <p:cNvSpPr/>
          <p:nvPr/>
        </p:nvSpPr>
        <p:spPr>
          <a:xfrm>
            <a:off x="6429374" y="2819400"/>
            <a:ext cx="2262188" cy="2209800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COPROCESSOR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50470773-5004-D38A-51F9-60ABF04CA19A}"/>
              </a:ext>
            </a:extLst>
          </p:cNvPr>
          <p:cNvSpPr/>
          <p:nvPr/>
        </p:nvSpPr>
        <p:spPr>
          <a:xfrm rot="2444787">
            <a:off x="3246471" y="1725276"/>
            <a:ext cx="604197" cy="1664938"/>
          </a:xfrm>
          <a:prstGeom prst="down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FCBC90A-C3C7-5BA4-415F-7CB676C7D27C}"/>
              </a:ext>
            </a:extLst>
          </p:cNvPr>
          <p:cNvSpPr/>
          <p:nvPr/>
        </p:nvSpPr>
        <p:spPr>
          <a:xfrm>
            <a:off x="4470564" y="2105025"/>
            <a:ext cx="604197" cy="1272827"/>
          </a:xfrm>
          <a:prstGeom prst="down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6A7200E1-C157-ABB0-4080-14E7430062F1}"/>
              </a:ext>
            </a:extLst>
          </p:cNvPr>
          <p:cNvSpPr/>
          <p:nvPr/>
        </p:nvSpPr>
        <p:spPr>
          <a:xfrm rot="19459576">
            <a:off x="6032027" y="1841340"/>
            <a:ext cx="604197" cy="1532042"/>
          </a:xfrm>
          <a:prstGeom prst="down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583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0C1C00-7709-2723-490F-3FDDA51E926B}"/>
              </a:ext>
            </a:extLst>
          </p:cNvPr>
          <p:cNvSpPr/>
          <p:nvPr/>
        </p:nvSpPr>
        <p:spPr>
          <a:xfrm>
            <a:off x="876299" y="623888"/>
            <a:ext cx="5457825" cy="609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ARM Core</a:t>
            </a:r>
            <a:endParaRPr lang="en-IN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6CE5DE-6326-BD7F-A70D-957690F35BFB}"/>
              </a:ext>
            </a:extLst>
          </p:cNvPr>
          <p:cNvSpPr/>
          <p:nvPr/>
        </p:nvSpPr>
        <p:spPr>
          <a:xfrm>
            <a:off x="1738312" y="2562225"/>
            <a:ext cx="329565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Logic and Control</a:t>
            </a:r>
            <a:endParaRPr lang="en-IN" sz="32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57DCBE-7B9F-B5F7-E5BB-8CC8FA47A5FA}"/>
              </a:ext>
            </a:extLst>
          </p:cNvPr>
          <p:cNvSpPr/>
          <p:nvPr/>
        </p:nvSpPr>
        <p:spPr>
          <a:xfrm>
            <a:off x="3448050" y="1590675"/>
            <a:ext cx="329565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Unified cache</a:t>
            </a:r>
            <a:endParaRPr lang="en-IN" sz="32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BB8B4F-5AD6-23E2-730B-DECF94F0C1AF}"/>
              </a:ext>
            </a:extLst>
          </p:cNvPr>
          <p:cNvSpPr/>
          <p:nvPr/>
        </p:nvSpPr>
        <p:spPr>
          <a:xfrm>
            <a:off x="590550" y="3714750"/>
            <a:ext cx="5591175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AMBA bus interface unit</a:t>
            </a:r>
            <a:endParaRPr lang="en-IN" sz="32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A31445-4C08-5E6D-9FDC-0C80F53B5C23}"/>
              </a:ext>
            </a:extLst>
          </p:cNvPr>
          <p:cNvSpPr/>
          <p:nvPr/>
        </p:nvSpPr>
        <p:spPr>
          <a:xfrm>
            <a:off x="7010400" y="2752727"/>
            <a:ext cx="1824037" cy="9810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Main Memory</a:t>
            </a:r>
            <a:endParaRPr lang="en-IN" sz="32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472F54-B39F-DE71-5EA2-BBC20511485C}"/>
              </a:ext>
            </a:extLst>
          </p:cNvPr>
          <p:cNvCxnSpPr/>
          <p:nvPr/>
        </p:nvCxnSpPr>
        <p:spPr>
          <a:xfrm>
            <a:off x="4953000" y="1233488"/>
            <a:ext cx="0" cy="4238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707CF2-335F-46A1-F523-27674AC3DB47}"/>
              </a:ext>
            </a:extLst>
          </p:cNvPr>
          <p:cNvCxnSpPr/>
          <p:nvPr/>
        </p:nvCxnSpPr>
        <p:spPr>
          <a:xfrm>
            <a:off x="4676775" y="2138363"/>
            <a:ext cx="0" cy="4238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9837EA-D80F-0903-370B-6EDAF63BB38B}"/>
              </a:ext>
            </a:extLst>
          </p:cNvPr>
          <p:cNvCxnSpPr/>
          <p:nvPr/>
        </p:nvCxnSpPr>
        <p:spPr>
          <a:xfrm>
            <a:off x="2352675" y="1233488"/>
            <a:ext cx="0" cy="13287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1665B0-CCA9-AFAF-84A6-0FFBDF807DDC}"/>
              </a:ext>
            </a:extLst>
          </p:cNvPr>
          <p:cNvCxnSpPr/>
          <p:nvPr/>
        </p:nvCxnSpPr>
        <p:spPr>
          <a:xfrm>
            <a:off x="3219450" y="3171825"/>
            <a:ext cx="0" cy="6191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7087ED-CC25-8F8B-A2E8-486F6831BFC0}"/>
              </a:ext>
            </a:extLst>
          </p:cNvPr>
          <p:cNvCxnSpPr/>
          <p:nvPr/>
        </p:nvCxnSpPr>
        <p:spPr>
          <a:xfrm>
            <a:off x="3238500" y="4324350"/>
            <a:ext cx="0" cy="6191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41FBCD-ECC0-BBA7-7859-A25B9E526837}"/>
              </a:ext>
            </a:extLst>
          </p:cNvPr>
          <p:cNvCxnSpPr>
            <a:cxnSpLocks/>
          </p:cNvCxnSpPr>
          <p:nvPr/>
        </p:nvCxnSpPr>
        <p:spPr>
          <a:xfrm>
            <a:off x="1019174" y="4976813"/>
            <a:ext cx="7239001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3361336-2E25-1B17-2FB5-1DF38A2B4010}"/>
              </a:ext>
            </a:extLst>
          </p:cNvPr>
          <p:cNvSpPr/>
          <p:nvPr/>
        </p:nvSpPr>
        <p:spPr>
          <a:xfrm>
            <a:off x="238125" y="266700"/>
            <a:ext cx="6610351" cy="43148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93BCB2-B586-2E57-0F6A-6D9D14A0031A}"/>
              </a:ext>
            </a:extLst>
          </p:cNvPr>
          <p:cNvCxnSpPr>
            <a:cxnSpLocks/>
          </p:cNvCxnSpPr>
          <p:nvPr/>
        </p:nvCxnSpPr>
        <p:spPr>
          <a:xfrm>
            <a:off x="7553325" y="3733800"/>
            <a:ext cx="0" cy="124301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3BEE81F-6E0A-D893-26B2-C061FB5D50CF}"/>
              </a:ext>
            </a:extLst>
          </p:cNvPr>
          <p:cNvSpPr txBox="1"/>
          <p:nvPr/>
        </p:nvSpPr>
        <p:spPr>
          <a:xfrm>
            <a:off x="3310181" y="4938694"/>
            <a:ext cx="37369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On-chip AMBA Bus</a:t>
            </a:r>
            <a:endParaRPr lang="en-IN" sz="30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8D6F32E9-65B2-3A62-431A-7B97AE533649}"/>
              </a:ext>
            </a:extLst>
          </p:cNvPr>
          <p:cNvSpPr/>
          <p:nvPr/>
        </p:nvSpPr>
        <p:spPr>
          <a:xfrm>
            <a:off x="6381751" y="60383"/>
            <a:ext cx="2828925" cy="1590675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Von Neuman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13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20" grpId="0" animBg="1"/>
      <p:bldP spid="21" grpId="0"/>
      <p:bldP spid="2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CDFB26-55D8-FD8A-600B-2074C62CF2FE}"/>
              </a:ext>
            </a:extLst>
          </p:cNvPr>
          <p:cNvSpPr/>
          <p:nvPr/>
        </p:nvSpPr>
        <p:spPr>
          <a:xfrm>
            <a:off x="876299" y="623888"/>
            <a:ext cx="5457825" cy="609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ARM Core</a:t>
            </a:r>
            <a:endParaRPr lang="en-IN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656B9D-2430-21FB-CB1E-6D976CAC034A}"/>
              </a:ext>
            </a:extLst>
          </p:cNvPr>
          <p:cNvSpPr/>
          <p:nvPr/>
        </p:nvSpPr>
        <p:spPr>
          <a:xfrm>
            <a:off x="1462088" y="1714511"/>
            <a:ext cx="4205288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Logic and Control</a:t>
            </a:r>
            <a:endParaRPr lang="en-IN" sz="32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7BF3E8-4BEB-C9F9-B41D-C365FF78F3CC}"/>
              </a:ext>
            </a:extLst>
          </p:cNvPr>
          <p:cNvSpPr/>
          <p:nvPr/>
        </p:nvSpPr>
        <p:spPr>
          <a:xfrm>
            <a:off x="876299" y="4140200"/>
            <a:ext cx="5591175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AMBA bus interface unit</a:t>
            </a:r>
            <a:endParaRPr lang="en-IN" sz="32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FE9EC5-486C-E662-FFDE-4963E0B2061E}"/>
              </a:ext>
            </a:extLst>
          </p:cNvPr>
          <p:cNvSpPr/>
          <p:nvPr/>
        </p:nvSpPr>
        <p:spPr>
          <a:xfrm>
            <a:off x="7219950" y="3825877"/>
            <a:ext cx="1824037" cy="9810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Main Memory</a:t>
            </a:r>
            <a:endParaRPr lang="en-IN" sz="3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7216EE-94B4-E1C2-0084-B2FCFFD3B9E5}"/>
              </a:ext>
            </a:extLst>
          </p:cNvPr>
          <p:cNvCxnSpPr>
            <a:cxnSpLocks/>
          </p:cNvCxnSpPr>
          <p:nvPr/>
        </p:nvCxnSpPr>
        <p:spPr>
          <a:xfrm>
            <a:off x="3476625" y="1233488"/>
            <a:ext cx="0" cy="5762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B715B4-09C5-6688-29E1-6593AF693627}"/>
              </a:ext>
            </a:extLst>
          </p:cNvPr>
          <p:cNvCxnSpPr/>
          <p:nvPr/>
        </p:nvCxnSpPr>
        <p:spPr>
          <a:xfrm>
            <a:off x="2209800" y="2324111"/>
            <a:ext cx="0" cy="6191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BD645B-9353-EE3C-99C0-4DFD175F46D4}"/>
              </a:ext>
            </a:extLst>
          </p:cNvPr>
          <p:cNvCxnSpPr/>
          <p:nvPr/>
        </p:nvCxnSpPr>
        <p:spPr>
          <a:xfrm>
            <a:off x="3548306" y="4749800"/>
            <a:ext cx="0" cy="6191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1775FF-1FA9-D0FB-B228-8A2B4773E8E8}"/>
              </a:ext>
            </a:extLst>
          </p:cNvPr>
          <p:cNvCxnSpPr>
            <a:cxnSpLocks/>
          </p:cNvCxnSpPr>
          <p:nvPr/>
        </p:nvCxnSpPr>
        <p:spPr>
          <a:xfrm>
            <a:off x="876299" y="5368925"/>
            <a:ext cx="7239001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1FEAF71-77EB-34C1-5817-186BFF7D93FC}"/>
              </a:ext>
            </a:extLst>
          </p:cNvPr>
          <p:cNvSpPr/>
          <p:nvPr/>
        </p:nvSpPr>
        <p:spPr>
          <a:xfrm>
            <a:off x="238125" y="266700"/>
            <a:ext cx="6610351" cy="46863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55370F-9024-B724-459C-AC6F4B69AE8D}"/>
              </a:ext>
            </a:extLst>
          </p:cNvPr>
          <p:cNvCxnSpPr>
            <a:cxnSpLocks/>
          </p:cNvCxnSpPr>
          <p:nvPr/>
        </p:nvCxnSpPr>
        <p:spPr>
          <a:xfrm>
            <a:off x="7858125" y="4806950"/>
            <a:ext cx="0" cy="5619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83DE48A-B4B6-4FBE-F442-46D2296EE35A}"/>
              </a:ext>
            </a:extLst>
          </p:cNvPr>
          <p:cNvSpPr txBox="1"/>
          <p:nvPr/>
        </p:nvSpPr>
        <p:spPr>
          <a:xfrm>
            <a:off x="3281606" y="5364966"/>
            <a:ext cx="37369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On-chip AMBA Bus</a:t>
            </a:r>
            <a:endParaRPr lang="en-IN" sz="30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08FAE02-EA5D-09BF-A1F2-AB3401F7622F}"/>
              </a:ext>
            </a:extLst>
          </p:cNvPr>
          <p:cNvSpPr/>
          <p:nvPr/>
        </p:nvSpPr>
        <p:spPr>
          <a:xfrm>
            <a:off x="1128712" y="2943235"/>
            <a:ext cx="1871661" cy="8826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Data cache</a:t>
            </a:r>
            <a:endParaRPr lang="en-IN" sz="3200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D934C63-1519-1E9C-5564-4AC715B377F5}"/>
              </a:ext>
            </a:extLst>
          </p:cNvPr>
          <p:cNvSpPr/>
          <p:nvPr/>
        </p:nvSpPr>
        <p:spPr>
          <a:xfrm>
            <a:off x="3476625" y="2943235"/>
            <a:ext cx="2281241" cy="8826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Instruction cache</a:t>
            </a:r>
            <a:endParaRPr lang="en-IN" sz="3200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342DA4-1464-7E56-6047-9C4D861202A4}"/>
              </a:ext>
            </a:extLst>
          </p:cNvPr>
          <p:cNvCxnSpPr/>
          <p:nvPr/>
        </p:nvCxnSpPr>
        <p:spPr>
          <a:xfrm>
            <a:off x="4617245" y="2324110"/>
            <a:ext cx="0" cy="6191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6DB0129-055E-C02C-45AC-EEFD3C53FFE6}"/>
              </a:ext>
            </a:extLst>
          </p:cNvPr>
          <p:cNvCxnSpPr>
            <a:cxnSpLocks/>
          </p:cNvCxnSpPr>
          <p:nvPr/>
        </p:nvCxnSpPr>
        <p:spPr>
          <a:xfrm>
            <a:off x="2209800" y="3844936"/>
            <a:ext cx="0" cy="2952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B306559-E073-B46B-0490-722357E67474}"/>
              </a:ext>
            </a:extLst>
          </p:cNvPr>
          <p:cNvCxnSpPr>
            <a:cxnSpLocks/>
          </p:cNvCxnSpPr>
          <p:nvPr/>
        </p:nvCxnSpPr>
        <p:spPr>
          <a:xfrm>
            <a:off x="4617245" y="3844936"/>
            <a:ext cx="0" cy="2952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6C1495E-F3D7-DA52-2A7D-165C46E1B71B}"/>
              </a:ext>
            </a:extLst>
          </p:cNvPr>
          <p:cNvSpPr txBox="1"/>
          <p:nvPr/>
        </p:nvSpPr>
        <p:spPr>
          <a:xfrm>
            <a:off x="2243865" y="2435802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  <a:endParaRPr lang="en-IN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9C45CD-AF83-90B4-3AD7-76529F61B2EF}"/>
              </a:ext>
            </a:extLst>
          </p:cNvPr>
          <p:cNvSpPr txBox="1"/>
          <p:nvPr/>
        </p:nvSpPr>
        <p:spPr>
          <a:xfrm>
            <a:off x="2243865" y="3718581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  <a:endParaRPr lang="en-IN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DFD7FF-62F4-751E-474B-0BDFB9835491}"/>
              </a:ext>
            </a:extLst>
          </p:cNvPr>
          <p:cNvSpPr txBox="1"/>
          <p:nvPr/>
        </p:nvSpPr>
        <p:spPr>
          <a:xfrm>
            <a:off x="4704361" y="2376825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</a:t>
            </a:r>
            <a:endParaRPr lang="en-IN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FFA757-DCCD-84D7-2FAF-AE74425C3B35}"/>
              </a:ext>
            </a:extLst>
          </p:cNvPr>
          <p:cNvSpPr txBox="1"/>
          <p:nvPr/>
        </p:nvSpPr>
        <p:spPr>
          <a:xfrm>
            <a:off x="4719975" y="3730958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</a:t>
            </a:r>
            <a:endParaRPr lang="en-IN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59E410-A462-088D-B78B-43DDBF206478}"/>
              </a:ext>
            </a:extLst>
          </p:cNvPr>
          <p:cNvSpPr txBox="1"/>
          <p:nvPr/>
        </p:nvSpPr>
        <p:spPr>
          <a:xfrm>
            <a:off x="3719265" y="4822369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 + I</a:t>
            </a:r>
            <a:endParaRPr lang="en-IN" sz="2800" dirty="0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F69A3891-E2D3-6EC8-A33D-F4A3A3B859A1}"/>
              </a:ext>
            </a:extLst>
          </p:cNvPr>
          <p:cNvSpPr/>
          <p:nvPr/>
        </p:nvSpPr>
        <p:spPr>
          <a:xfrm>
            <a:off x="6181725" y="752474"/>
            <a:ext cx="2828925" cy="1590675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Harvard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07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13" grpId="0" animBg="1"/>
      <p:bldP spid="15" grpId="0"/>
      <p:bldP spid="20" grpId="0" animBg="1"/>
      <p:bldP spid="21" grpId="0" animBg="1"/>
      <p:bldP spid="27" grpId="0"/>
      <p:bldP spid="28" grpId="0"/>
      <p:bldP spid="29" grpId="0"/>
      <p:bldP spid="30" grpId="0"/>
      <p:bldP spid="31" grpId="0"/>
      <p:bldP spid="3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9717E-A9D5-12F6-B095-26F254017C03}"/>
              </a:ext>
            </a:extLst>
          </p:cNvPr>
          <p:cNvSpPr/>
          <p:nvPr/>
        </p:nvSpPr>
        <p:spPr>
          <a:xfrm>
            <a:off x="876299" y="623888"/>
            <a:ext cx="5457825" cy="609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ARM Core</a:t>
            </a:r>
            <a:endParaRPr lang="en-IN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CB991E-51C9-E921-8F04-3547A6B8B2E2}"/>
              </a:ext>
            </a:extLst>
          </p:cNvPr>
          <p:cNvSpPr/>
          <p:nvPr/>
        </p:nvSpPr>
        <p:spPr>
          <a:xfrm>
            <a:off x="1462088" y="1714511"/>
            <a:ext cx="4205288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Logic and Control</a:t>
            </a:r>
            <a:endParaRPr lang="en-IN" sz="32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73151B-B03A-701C-6016-F1468E4A25E8}"/>
              </a:ext>
            </a:extLst>
          </p:cNvPr>
          <p:cNvSpPr/>
          <p:nvPr/>
        </p:nvSpPr>
        <p:spPr>
          <a:xfrm>
            <a:off x="876299" y="4140200"/>
            <a:ext cx="5591175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AMBA bus interface unit</a:t>
            </a:r>
            <a:endParaRPr lang="en-IN" sz="32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1DCF1DB-A1DD-43F6-04B9-21B6C575F7EE}"/>
              </a:ext>
            </a:extLst>
          </p:cNvPr>
          <p:cNvSpPr/>
          <p:nvPr/>
        </p:nvSpPr>
        <p:spPr>
          <a:xfrm>
            <a:off x="7219950" y="3825877"/>
            <a:ext cx="1824037" cy="9810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Main Memory</a:t>
            </a:r>
            <a:endParaRPr lang="en-IN" sz="32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C4950F-3E32-09A8-507A-75398C851C52}"/>
              </a:ext>
            </a:extLst>
          </p:cNvPr>
          <p:cNvCxnSpPr>
            <a:cxnSpLocks/>
          </p:cNvCxnSpPr>
          <p:nvPr/>
        </p:nvCxnSpPr>
        <p:spPr>
          <a:xfrm>
            <a:off x="3476625" y="1233488"/>
            <a:ext cx="0" cy="5762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177343-2BA8-3A60-A200-6919908A9612}"/>
              </a:ext>
            </a:extLst>
          </p:cNvPr>
          <p:cNvCxnSpPr/>
          <p:nvPr/>
        </p:nvCxnSpPr>
        <p:spPr>
          <a:xfrm>
            <a:off x="2209800" y="2324111"/>
            <a:ext cx="0" cy="6191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946DE1-BB53-8CB5-4C8A-9985C191A7C6}"/>
              </a:ext>
            </a:extLst>
          </p:cNvPr>
          <p:cNvCxnSpPr/>
          <p:nvPr/>
        </p:nvCxnSpPr>
        <p:spPr>
          <a:xfrm>
            <a:off x="3548306" y="4749800"/>
            <a:ext cx="0" cy="6191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EBCE4A-3901-71CD-3947-1518D2133150}"/>
              </a:ext>
            </a:extLst>
          </p:cNvPr>
          <p:cNvCxnSpPr>
            <a:cxnSpLocks/>
          </p:cNvCxnSpPr>
          <p:nvPr/>
        </p:nvCxnSpPr>
        <p:spPr>
          <a:xfrm>
            <a:off x="876299" y="5368925"/>
            <a:ext cx="7239001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0FF7EB2-F20F-86A0-ADC9-CC4FEA56C071}"/>
              </a:ext>
            </a:extLst>
          </p:cNvPr>
          <p:cNvSpPr/>
          <p:nvPr/>
        </p:nvSpPr>
        <p:spPr>
          <a:xfrm>
            <a:off x="238125" y="266700"/>
            <a:ext cx="6610351" cy="46863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40BD9F-8E9A-7BE6-26B1-92CCB8EBEC17}"/>
              </a:ext>
            </a:extLst>
          </p:cNvPr>
          <p:cNvCxnSpPr>
            <a:cxnSpLocks/>
          </p:cNvCxnSpPr>
          <p:nvPr/>
        </p:nvCxnSpPr>
        <p:spPr>
          <a:xfrm>
            <a:off x="7858125" y="4806950"/>
            <a:ext cx="0" cy="5619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A914B96-980D-C733-D0FE-57F4734EEF4F}"/>
              </a:ext>
            </a:extLst>
          </p:cNvPr>
          <p:cNvSpPr txBox="1"/>
          <p:nvPr/>
        </p:nvSpPr>
        <p:spPr>
          <a:xfrm>
            <a:off x="3281606" y="5364966"/>
            <a:ext cx="37369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On-chip AMBA Bus</a:t>
            </a:r>
            <a:endParaRPr lang="en-IN" sz="30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A7F3BA-C51C-692E-FDE8-B413836145E9}"/>
              </a:ext>
            </a:extLst>
          </p:cNvPr>
          <p:cNvSpPr/>
          <p:nvPr/>
        </p:nvSpPr>
        <p:spPr>
          <a:xfrm>
            <a:off x="1128712" y="2943235"/>
            <a:ext cx="1429089" cy="8826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Data cache</a:t>
            </a:r>
            <a:endParaRPr lang="en-IN" sz="3200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20C6DC-AA11-6848-4CBD-331D23343191}"/>
              </a:ext>
            </a:extLst>
          </p:cNvPr>
          <p:cNvSpPr/>
          <p:nvPr/>
        </p:nvSpPr>
        <p:spPr>
          <a:xfrm>
            <a:off x="4194277" y="2903876"/>
            <a:ext cx="1971673" cy="8826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Instruction cache</a:t>
            </a:r>
            <a:endParaRPr lang="en-IN" sz="2800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21D7A12-6B84-9F8E-2C9E-B1E2CA7AE400}"/>
              </a:ext>
            </a:extLst>
          </p:cNvPr>
          <p:cNvCxnSpPr/>
          <p:nvPr/>
        </p:nvCxnSpPr>
        <p:spPr>
          <a:xfrm>
            <a:off x="4617245" y="2324110"/>
            <a:ext cx="0" cy="6191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EBD6C0-C89D-35B8-5E87-7A894305D31C}"/>
              </a:ext>
            </a:extLst>
          </p:cNvPr>
          <p:cNvCxnSpPr>
            <a:cxnSpLocks/>
          </p:cNvCxnSpPr>
          <p:nvPr/>
        </p:nvCxnSpPr>
        <p:spPr>
          <a:xfrm>
            <a:off x="2209800" y="3844936"/>
            <a:ext cx="0" cy="2952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C85EBF-0C9A-C176-DE7B-B2D9F5C9F13D}"/>
              </a:ext>
            </a:extLst>
          </p:cNvPr>
          <p:cNvCxnSpPr>
            <a:cxnSpLocks/>
          </p:cNvCxnSpPr>
          <p:nvPr/>
        </p:nvCxnSpPr>
        <p:spPr>
          <a:xfrm>
            <a:off x="4617245" y="3844936"/>
            <a:ext cx="0" cy="2952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D99A749-859C-FB12-5687-7CC732F5CFF0}"/>
              </a:ext>
            </a:extLst>
          </p:cNvPr>
          <p:cNvSpPr txBox="1"/>
          <p:nvPr/>
        </p:nvSpPr>
        <p:spPr>
          <a:xfrm>
            <a:off x="2243865" y="2435802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  <a:endParaRPr lang="en-IN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822A8-9F03-EF0C-4EF3-3D073061FF37}"/>
              </a:ext>
            </a:extLst>
          </p:cNvPr>
          <p:cNvSpPr txBox="1"/>
          <p:nvPr/>
        </p:nvSpPr>
        <p:spPr>
          <a:xfrm>
            <a:off x="2243865" y="3718581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  <a:endParaRPr lang="en-IN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E8CE26-33AA-E7F3-A254-AF2AFDB25378}"/>
              </a:ext>
            </a:extLst>
          </p:cNvPr>
          <p:cNvSpPr txBox="1"/>
          <p:nvPr/>
        </p:nvSpPr>
        <p:spPr>
          <a:xfrm>
            <a:off x="4704361" y="2376825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</a:t>
            </a:r>
            <a:endParaRPr lang="en-IN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28E1B5-300D-E9FE-E85F-001C2DA4C455}"/>
              </a:ext>
            </a:extLst>
          </p:cNvPr>
          <p:cNvSpPr txBox="1"/>
          <p:nvPr/>
        </p:nvSpPr>
        <p:spPr>
          <a:xfrm>
            <a:off x="4719975" y="3730958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</a:t>
            </a:r>
            <a:endParaRPr lang="en-IN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FB4BB7-00A8-3A1E-F08B-17A913D5CFC1}"/>
              </a:ext>
            </a:extLst>
          </p:cNvPr>
          <p:cNvSpPr txBox="1"/>
          <p:nvPr/>
        </p:nvSpPr>
        <p:spPr>
          <a:xfrm>
            <a:off x="3824531" y="4832219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 + I</a:t>
            </a:r>
            <a:endParaRPr lang="en-IN" sz="2800" dirty="0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58112504-5411-BBC6-C4FD-8DD12E5AC848}"/>
              </a:ext>
            </a:extLst>
          </p:cNvPr>
          <p:cNvSpPr/>
          <p:nvPr/>
        </p:nvSpPr>
        <p:spPr>
          <a:xfrm>
            <a:off x="5825437" y="752474"/>
            <a:ext cx="3185214" cy="1590675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Harvard with TCM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CB8CE7-34DB-036A-7CF7-FE4BE61AFF06}"/>
              </a:ext>
            </a:extLst>
          </p:cNvPr>
          <p:cNvSpPr/>
          <p:nvPr/>
        </p:nvSpPr>
        <p:spPr>
          <a:xfrm>
            <a:off x="2696933" y="2933711"/>
            <a:ext cx="1429089" cy="8826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Data TCM</a:t>
            </a:r>
            <a:endParaRPr lang="en-IN" sz="3200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13CA054-89F9-EF21-53EE-21C0D858C769}"/>
              </a:ext>
            </a:extLst>
          </p:cNvPr>
          <p:cNvSpPr/>
          <p:nvPr/>
        </p:nvSpPr>
        <p:spPr>
          <a:xfrm>
            <a:off x="6324599" y="2882850"/>
            <a:ext cx="1971673" cy="8826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Instruction TCM</a:t>
            </a:r>
            <a:endParaRPr lang="en-IN" sz="2800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21B14D-B8FE-5FFD-A8A4-1AD96025CBB2}"/>
              </a:ext>
            </a:extLst>
          </p:cNvPr>
          <p:cNvCxnSpPr/>
          <p:nvPr/>
        </p:nvCxnSpPr>
        <p:spPr>
          <a:xfrm>
            <a:off x="3281606" y="2324110"/>
            <a:ext cx="0" cy="6191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F8D6883-C7BC-B985-3C33-28C4757F1F6F}"/>
              </a:ext>
            </a:extLst>
          </p:cNvPr>
          <p:cNvCxnSpPr>
            <a:cxnSpLocks/>
          </p:cNvCxnSpPr>
          <p:nvPr/>
        </p:nvCxnSpPr>
        <p:spPr>
          <a:xfrm>
            <a:off x="5505450" y="2263725"/>
            <a:ext cx="962024" cy="6699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80D8ED9-73BE-0835-3923-5C4A8E268EB9}"/>
              </a:ext>
            </a:extLst>
          </p:cNvPr>
          <p:cNvCxnSpPr>
            <a:cxnSpLocks/>
          </p:cNvCxnSpPr>
          <p:nvPr/>
        </p:nvCxnSpPr>
        <p:spPr>
          <a:xfrm>
            <a:off x="3281606" y="3825876"/>
            <a:ext cx="0" cy="3143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17C8980-75C0-EE15-00EB-FAEA9DDED0DF}"/>
              </a:ext>
            </a:extLst>
          </p:cNvPr>
          <p:cNvCxnSpPr>
            <a:cxnSpLocks/>
          </p:cNvCxnSpPr>
          <p:nvPr/>
        </p:nvCxnSpPr>
        <p:spPr>
          <a:xfrm flipH="1">
            <a:off x="6181725" y="3765491"/>
            <a:ext cx="416720" cy="3747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A6E1667-A499-3705-0FDD-18B53DB86CAC}"/>
              </a:ext>
            </a:extLst>
          </p:cNvPr>
          <p:cNvSpPr txBox="1"/>
          <p:nvPr/>
        </p:nvSpPr>
        <p:spPr>
          <a:xfrm>
            <a:off x="3389252" y="2367301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  <a:endParaRPr lang="en-IN" sz="2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6EC047-1870-1C8A-0735-ED463C835929}"/>
              </a:ext>
            </a:extLst>
          </p:cNvPr>
          <p:cNvSpPr txBox="1"/>
          <p:nvPr/>
        </p:nvSpPr>
        <p:spPr>
          <a:xfrm>
            <a:off x="3322608" y="3701749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  <a:endParaRPr lang="en-IN" sz="2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3D0181-2CCD-DDA1-A2F4-B5377172166F}"/>
              </a:ext>
            </a:extLst>
          </p:cNvPr>
          <p:cNvSpPr txBox="1"/>
          <p:nvPr/>
        </p:nvSpPr>
        <p:spPr>
          <a:xfrm>
            <a:off x="6461228" y="3730958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</a:t>
            </a:r>
            <a:endParaRPr lang="en-IN" sz="2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58A295-217F-1B03-5AAF-8C4D5E020ECD}"/>
              </a:ext>
            </a:extLst>
          </p:cNvPr>
          <p:cNvSpPr txBox="1"/>
          <p:nvPr/>
        </p:nvSpPr>
        <p:spPr>
          <a:xfrm>
            <a:off x="5825436" y="2127148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6134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 animBg="1"/>
      <p:bldP spid="12" grpId="0"/>
      <p:bldP spid="13" grpId="0" animBg="1"/>
      <p:bldP spid="14" grpId="0" animBg="1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33" grpId="0"/>
      <p:bldP spid="34" grpId="0"/>
      <p:bldP spid="35" grpId="0"/>
      <p:bldP spid="3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6A7D5-0E3A-B3AD-E0C8-1562639FA436}"/>
              </a:ext>
            </a:extLst>
          </p:cNvPr>
          <p:cNvSpPr txBox="1"/>
          <p:nvPr/>
        </p:nvSpPr>
        <p:spPr>
          <a:xfrm>
            <a:off x="677453" y="1283875"/>
            <a:ext cx="77890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Nonprotected memory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en-US" sz="3200" b="1" i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Memory Protection Units (MPU) with limited protection.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en-US" sz="3200" b="1" i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Memory Management Units (MMU) with full protection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023EE6-7D2A-BB08-2FF7-ADE85CEB539C}"/>
              </a:ext>
            </a:extLst>
          </p:cNvPr>
          <p:cNvSpPr txBox="1"/>
          <p:nvPr/>
        </p:nvSpPr>
        <p:spPr>
          <a:xfrm>
            <a:off x="131266" y="83546"/>
            <a:ext cx="8881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ARM CORE MEMORY MANAGEMENT HARDWARES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19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 the epic, Ravana had ten heads and twenty arms. How can a human being be  like this? - Quora">
            <a:extLst>
              <a:ext uri="{FF2B5EF4-FFF2-40B4-BE49-F238E27FC236}">
                <a16:creationId xmlns:a16="http://schemas.microsoft.com/office/drawing/2014/main" id="{4ED7C629-04C5-861F-D370-A87EA8F81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01" y="1283875"/>
            <a:ext cx="7695919" cy="512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5F8675-19E0-BC36-0304-BC95FC0022FC}"/>
              </a:ext>
            </a:extLst>
          </p:cNvPr>
          <p:cNvSpPr txBox="1"/>
          <p:nvPr/>
        </p:nvSpPr>
        <p:spPr>
          <a:xfrm>
            <a:off x="131266" y="83546"/>
            <a:ext cx="8881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COPROCESSORS –ADDITIONAL TO PROCESSORS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02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B19C2-B9D6-128C-5596-A2D801AF6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09551"/>
            <a:ext cx="8686800" cy="4484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5F04A9-56D5-2F1B-DEB3-4AE704C8E139}"/>
              </a:ext>
            </a:extLst>
          </p:cNvPr>
          <p:cNvSpPr txBox="1"/>
          <p:nvPr/>
        </p:nvSpPr>
        <p:spPr>
          <a:xfrm>
            <a:off x="713686" y="4057136"/>
            <a:ext cx="80874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Coprocessors extend the basic capabilities of processors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42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C4C00F4-06E9-43E3-AD97-88A857CEFA8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2520</TotalTime>
  <Words>2020</Words>
  <Application>Microsoft Office PowerPoint</Application>
  <PresentationFormat>On-screen Show (4:3)</PresentationFormat>
  <Paragraphs>503</Paragraphs>
  <Slides>98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6" baseType="lpstr">
      <vt:lpstr>Algerian</vt:lpstr>
      <vt:lpstr>Arial</vt:lpstr>
      <vt:lpstr>Book Antiqua</vt:lpstr>
      <vt:lpstr>Calibri</vt:lpstr>
      <vt:lpstr>Calibri Light</vt:lpstr>
      <vt:lpstr>Nunito</vt:lpstr>
      <vt:lpstr>Wingdings</vt:lpstr>
      <vt:lpstr>Office Theme</vt:lpstr>
      <vt:lpstr>MICRO-CONTROLLER AND EMBEDDED SYSTEMS (MES)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MICRO-CONTROLLER AND EMBEDDED SYSTEMS (MES)</dc:title>
  <dc:creator>JNNCE JAMS</dc:creator>
  <cp:lastModifiedBy>JNNCE JAMS</cp:lastModifiedBy>
  <cp:revision>353</cp:revision>
  <dcterms:created xsi:type="dcterms:W3CDTF">2023-06-04T05:10:31Z</dcterms:created>
  <dcterms:modified xsi:type="dcterms:W3CDTF">2023-07-17T15:46:13Z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