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2" r:id="rId37"/>
    <p:sldId id="293" r:id="rId38"/>
    <p:sldId id="291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47" r:id="rId80"/>
    <p:sldId id="334" r:id="rId81"/>
    <p:sldId id="335" r:id="rId82"/>
    <p:sldId id="336" r:id="rId83"/>
    <p:sldId id="337" r:id="rId84"/>
    <p:sldId id="339" r:id="rId85"/>
    <p:sldId id="338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63" r:id="rId101"/>
    <p:sldId id="355" r:id="rId102"/>
    <p:sldId id="364" r:id="rId103"/>
    <p:sldId id="359" r:id="rId104"/>
    <p:sldId id="366" r:id="rId105"/>
    <p:sldId id="367" r:id="rId106"/>
    <p:sldId id="368" r:id="rId107"/>
    <p:sldId id="361" r:id="rId108"/>
    <p:sldId id="369" r:id="rId109"/>
    <p:sldId id="370" r:id="rId110"/>
    <p:sldId id="371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044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243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448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6932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2791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1070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147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938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80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307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513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7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58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657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623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683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F8269-0756-44DF-B286-8C65676E6901}" type="datetimeFigureOut">
              <a:rPr lang="en-IN" smtClean="0"/>
              <a:t>19-12-2023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A8758A-8864-474B-8565-A5FB86FDA1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545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6D4602-9E60-3AF2-2607-B680D97A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21" y="234005"/>
            <a:ext cx="7928644" cy="6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imon Sinek's &quot;What, Why And How&quot; Principle That Every Management Student  Should Know:">
            <a:extLst>
              <a:ext uri="{FF2B5EF4-FFF2-40B4-BE49-F238E27FC236}">
                <a16:creationId xmlns:a16="http://schemas.microsoft.com/office/drawing/2014/main" id="{90C80621-C917-A0EE-85F8-2B5A8FB0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77" y="64732"/>
            <a:ext cx="5610688" cy="29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A99ED-B0AE-3A5F-18DB-3C990FD6D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14" y="2582811"/>
            <a:ext cx="7097697" cy="37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83AB97-C929-E4DB-D6AE-09BC3E4C1B7C}"/>
              </a:ext>
            </a:extLst>
          </p:cNvPr>
          <p:cNvSpPr/>
          <p:nvPr/>
        </p:nvSpPr>
        <p:spPr>
          <a:xfrm>
            <a:off x="790114" y="827451"/>
            <a:ext cx="5841506" cy="513651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DE1E89-CEB3-EACF-2263-E6E8E2EFA0C3}"/>
              </a:ext>
            </a:extLst>
          </p:cNvPr>
          <p:cNvSpPr/>
          <p:nvPr/>
        </p:nvSpPr>
        <p:spPr>
          <a:xfrm>
            <a:off x="7572652" y="292963"/>
            <a:ext cx="1118586" cy="62054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O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</a:t>
            </a:r>
          </a:p>
          <a:p>
            <a:pPr algn="ctr"/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0923F-7042-FCBC-2712-AA8DC720D3EE}"/>
              </a:ext>
            </a:extLst>
          </p:cNvPr>
          <p:cNvCxnSpPr/>
          <p:nvPr/>
        </p:nvCxnSpPr>
        <p:spPr>
          <a:xfrm flipH="1">
            <a:off x="6090082" y="1287262"/>
            <a:ext cx="14825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7C7F87-65AA-09EF-C909-A188E591D63A}"/>
              </a:ext>
            </a:extLst>
          </p:cNvPr>
          <p:cNvSpPr txBox="1"/>
          <p:nvPr/>
        </p:nvSpPr>
        <p:spPr>
          <a:xfrm>
            <a:off x="4327349" y="994874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Sensors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2FE7A9-D7B4-FC32-B961-4EC6EFC3AC0C}"/>
              </a:ext>
            </a:extLst>
          </p:cNvPr>
          <p:cNvCxnSpPr>
            <a:cxnSpLocks/>
          </p:cNvCxnSpPr>
          <p:nvPr/>
        </p:nvCxnSpPr>
        <p:spPr>
          <a:xfrm flipH="1">
            <a:off x="5062492" y="1579648"/>
            <a:ext cx="1" cy="462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2FF28E5-C7EE-6947-260C-2591277E4995}"/>
              </a:ext>
            </a:extLst>
          </p:cNvPr>
          <p:cNvSpPr/>
          <p:nvPr/>
        </p:nvSpPr>
        <p:spPr>
          <a:xfrm>
            <a:off x="3573263" y="2041863"/>
            <a:ext cx="2978458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the world is like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D2CA7C-2304-DCC4-47A8-191597E5DB74}"/>
              </a:ext>
            </a:extLst>
          </p:cNvPr>
          <p:cNvCxnSpPr>
            <a:cxnSpLocks/>
          </p:cNvCxnSpPr>
          <p:nvPr/>
        </p:nvCxnSpPr>
        <p:spPr>
          <a:xfrm>
            <a:off x="5062492" y="2933493"/>
            <a:ext cx="0" cy="440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5A8562C-38A3-4FB3-92F4-7DDECBA171D8}"/>
              </a:ext>
            </a:extLst>
          </p:cNvPr>
          <p:cNvSpPr/>
          <p:nvPr/>
        </p:nvSpPr>
        <p:spPr>
          <a:xfrm>
            <a:off x="3213718" y="3368499"/>
            <a:ext cx="3338003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action I should take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FCE2D6-2F74-E08F-36DB-68A3CEC8711D}"/>
              </a:ext>
            </a:extLst>
          </p:cNvPr>
          <p:cNvCxnSpPr>
            <a:cxnSpLocks/>
          </p:cNvCxnSpPr>
          <p:nvPr/>
        </p:nvCxnSpPr>
        <p:spPr>
          <a:xfrm>
            <a:off x="4992950" y="4238511"/>
            <a:ext cx="0" cy="440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1CFC65-2C7C-6EF3-1590-B7DC6B53EECB}"/>
              </a:ext>
            </a:extLst>
          </p:cNvPr>
          <p:cNvSpPr txBox="1"/>
          <p:nvPr/>
        </p:nvSpPr>
        <p:spPr>
          <a:xfrm>
            <a:off x="4151051" y="4461603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Actuators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9B9501-50FB-C0FE-124D-3E1C56FEE2FC}"/>
              </a:ext>
            </a:extLst>
          </p:cNvPr>
          <p:cNvSpPr/>
          <p:nvPr/>
        </p:nvSpPr>
        <p:spPr>
          <a:xfrm>
            <a:off x="790114" y="2911875"/>
            <a:ext cx="1978440" cy="14381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Condition Action rules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C384EF-3400-DA8C-E814-B5F81392C1DA}"/>
              </a:ext>
            </a:extLst>
          </p:cNvPr>
          <p:cNvCxnSpPr>
            <a:endCxn id="11" idx="1"/>
          </p:cNvCxnSpPr>
          <p:nvPr/>
        </p:nvCxnSpPr>
        <p:spPr>
          <a:xfrm>
            <a:off x="2752078" y="3803505"/>
            <a:ext cx="461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154FEE-DCBE-0F0A-1108-F98975715C17}"/>
              </a:ext>
            </a:extLst>
          </p:cNvPr>
          <p:cNvCxnSpPr>
            <a:cxnSpLocks/>
          </p:cNvCxnSpPr>
          <p:nvPr/>
        </p:nvCxnSpPr>
        <p:spPr>
          <a:xfrm>
            <a:off x="6090082" y="4753990"/>
            <a:ext cx="15965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E2AC0A-87AE-E3B0-6ECD-197DC32BFB7C}"/>
              </a:ext>
            </a:extLst>
          </p:cNvPr>
          <p:cNvSpPr txBox="1"/>
          <p:nvPr/>
        </p:nvSpPr>
        <p:spPr>
          <a:xfrm>
            <a:off x="1706575" y="1011273"/>
            <a:ext cx="187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AGENT</a:t>
            </a:r>
            <a:endParaRPr lang="en-IN" sz="32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0138E8-DCA4-31BE-1528-F01338ADAD22}"/>
              </a:ext>
            </a:extLst>
          </p:cNvPr>
          <p:cNvSpPr/>
          <p:nvPr/>
        </p:nvSpPr>
        <p:spPr>
          <a:xfrm>
            <a:off x="1191813" y="57999"/>
            <a:ext cx="5696549" cy="647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Simple Reflex Agent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9" grpId="0" animBg="1"/>
      <p:bldP spid="11" grpId="0" animBg="1"/>
      <p:bldP spid="14" grpId="0"/>
      <p:bldP spid="15" grpId="0" animBg="1"/>
      <p:bldP spid="2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09E25-D4CC-782D-E73A-165A766FDE74}"/>
              </a:ext>
            </a:extLst>
          </p:cNvPr>
          <p:cNvSpPr/>
          <p:nvPr/>
        </p:nvSpPr>
        <p:spPr>
          <a:xfrm>
            <a:off x="1402672" y="255607"/>
            <a:ext cx="7368466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Simple Reflex Agent Structure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2969F-22EE-5650-F70C-ECEEA5FCC9DD}"/>
              </a:ext>
            </a:extLst>
          </p:cNvPr>
          <p:cNvSpPr txBox="1"/>
          <p:nvPr/>
        </p:nvSpPr>
        <p:spPr>
          <a:xfrm>
            <a:off x="530535" y="1338381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function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0E871-A2BA-8F8F-63CF-3C45DDBDC76F}"/>
              </a:ext>
            </a:extLst>
          </p:cNvPr>
          <p:cNvSpPr txBox="1"/>
          <p:nvPr/>
        </p:nvSpPr>
        <p:spPr>
          <a:xfrm>
            <a:off x="2125986" y="1312632"/>
            <a:ext cx="46570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SIMPLE-REFLEX-AGENT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0BB66-1F3C-BB72-1DB5-90FD91856D7B}"/>
              </a:ext>
            </a:extLst>
          </p:cNvPr>
          <p:cNvSpPr txBox="1"/>
          <p:nvPr/>
        </p:nvSpPr>
        <p:spPr>
          <a:xfrm>
            <a:off x="6652081" y="1291523"/>
            <a:ext cx="17203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(percept)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14E04-9811-5E74-9E76-2966C4578146}"/>
              </a:ext>
            </a:extLst>
          </p:cNvPr>
          <p:cNvSpPr txBox="1"/>
          <p:nvPr/>
        </p:nvSpPr>
        <p:spPr>
          <a:xfrm>
            <a:off x="3954355" y="1739398"/>
            <a:ext cx="3063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returns</a:t>
            </a:r>
            <a:r>
              <a:rPr lang="en-US" sz="3000" dirty="0">
                <a:latin typeface="Book Antiqua" panose="02040602050305030304" pitchFamily="18" charset="0"/>
              </a:rPr>
              <a:t> an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04344-3528-0160-A5E0-A34C3FD43422}"/>
              </a:ext>
            </a:extLst>
          </p:cNvPr>
          <p:cNvSpPr txBox="1"/>
          <p:nvPr/>
        </p:nvSpPr>
        <p:spPr>
          <a:xfrm>
            <a:off x="832472" y="2140228"/>
            <a:ext cx="2013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persistent: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315C4-7B26-BCA0-2D6B-81BD524FB136}"/>
              </a:ext>
            </a:extLst>
          </p:cNvPr>
          <p:cNvSpPr txBox="1"/>
          <p:nvPr/>
        </p:nvSpPr>
        <p:spPr>
          <a:xfrm>
            <a:off x="2722132" y="2137196"/>
            <a:ext cx="5466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rules, a set of condition-actions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D3C74-8D23-2B27-8059-3A450877A168}"/>
              </a:ext>
            </a:extLst>
          </p:cNvPr>
          <p:cNvSpPr txBox="1"/>
          <p:nvPr/>
        </p:nvSpPr>
        <p:spPr>
          <a:xfrm>
            <a:off x="1255226" y="2642682"/>
            <a:ext cx="66415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state &lt;- INTERPRET-INPUT (percept)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97483-192E-C9C4-C8C5-4848BCFFBF84}"/>
              </a:ext>
            </a:extLst>
          </p:cNvPr>
          <p:cNvSpPr txBox="1"/>
          <p:nvPr/>
        </p:nvSpPr>
        <p:spPr>
          <a:xfrm>
            <a:off x="1255226" y="3107278"/>
            <a:ext cx="6239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rule&lt;- RULE-MATCH(state, rules)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BDF8B-FF8C-4A18-23BA-44F5EFAB93A8}"/>
              </a:ext>
            </a:extLst>
          </p:cNvPr>
          <p:cNvSpPr txBox="1"/>
          <p:nvPr/>
        </p:nvSpPr>
        <p:spPr>
          <a:xfrm>
            <a:off x="1340399" y="4125872"/>
            <a:ext cx="2387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</a:t>
            </a:r>
            <a:r>
              <a:rPr lang="en-US" sz="3000" dirty="0">
                <a:latin typeface="Book Antiqua" panose="02040602050305030304" pitchFamily="18" charset="0"/>
              </a:rPr>
              <a:t>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12D2B-6ABA-4284-8555-AA637AC90102}"/>
              </a:ext>
            </a:extLst>
          </p:cNvPr>
          <p:cNvSpPr txBox="1"/>
          <p:nvPr/>
        </p:nvSpPr>
        <p:spPr>
          <a:xfrm>
            <a:off x="1273043" y="3661276"/>
            <a:ext cx="4014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action&lt;- </a:t>
            </a:r>
            <a:r>
              <a:rPr lang="en-US" sz="3000" dirty="0" err="1">
                <a:latin typeface="Book Antiqua" panose="02040602050305030304" pitchFamily="18" charset="0"/>
              </a:rPr>
              <a:t>rule.ACTION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39C04-AC5D-6AE5-C24D-E9BDBB43019E}"/>
              </a:ext>
            </a:extLst>
          </p:cNvPr>
          <p:cNvSpPr/>
          <p:nvPr/>
        </p:nvSpPr>
        <p:spPr>
          <a:xfrm>
            <a:off x="1371469" y="4679870"/>
            <a:ext cx="2658993" cy="117051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Forever looping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7BAAA5-0073-6528-B7E7-0B49D10CFE1E}"/>
              </a:ext>
            </a:extLst>
          </p:cNvPr>
          <p:cNvSpPr/>
          <p:nvPr/>
        </p:nvSpPr>
        <p:spPr>
          <a:xfrm>
            <a:off x="4454507" y="4679870"/>
            <a:ext cx="4245610" cy="117051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Randomization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C24CAA-3EDE-FF1F-2FE9-4686122DDBD4}"/>
              </a:ext>
            </a:extLst>
          </p:cNvPr>
          <p:cNvSpPr txBox="1"/>
          <p:nvPr/>
        </p:nvSpPr>
        <p:spPr>
          <a:xfrm>
            <a:off x="2000622" y="5760982"/>
            <a:ext cx="5142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latin typeface="Book Antiqua" panose="02040602050305030304" pitchFamily="18" charset="0"/>
              </a:rPr>
              <a:t>During partial observability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1" grpId="0"/>
      <p:bldP spid="14" grpId="0" animBg="1"/>
      <p:bldP spid="1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B03083-23D0-0901-FF7D-6C67B184A660}"/>
              </a:ext>
            </a:extLst>
          </p:cNvPr>
          <p:cNvSpPr/>
          <p:nvPr/>
        </p:nvSpPr>
        <p:spPr>
          <a:xfrm>
            <a:off x="363984" y="827451"/>
            <a:ext cx="6906828" cy="513651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D4EAA-198A-9C32-B9CB-9B1FB9C7E65E}"/>
              </a:ext>
            </a:extLst>
          </p:cNvPr>
          <p:cNvSpPr/>
          <p:nvPr/>
        </p:nvSpPr>
        <p:spPr>
          <a:xfrm>
            <a:off x="7572652" y="292963"/>
            <a:ext cx="1118586" cy="62054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O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</a:t>
            </a:r>
          </a:p>
          <a:p>
            <a:pPr algn="ctr"/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A778AE-D904-F088-1B31-A97A554EE44F}"/>
              </a:ext>
            </a:extLst>
          </p:cNvPr>
          <p:cNvCxnSpPr>
            <a:cxnSpLocks/>
          </p:cNvCxnSpPr>
          <p:nvPr/>
        </p:nvCxnSpPr>
        <p:spPr>
          <a:xfrm flipH="1">
            <a:off x="6204786" y="1118586"/>
            <a:ext cx="136786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3720DF-1EFA-CEC4-94B6-26FBF2EE1854}"/>
              </a:ext>
            </a:extLst>
          </p:cNvPr>
          <p:cNvSpPr txBox="1"/>
          <p:nvPr/>
        </p:nvSpPr>
        <p:spPr>
          <a:xfrm>
            <a:off x="4676091" y="82745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Sensors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7CD19D-7E6C-9E9F-372C-8CD26A5C2C07}"/>
              </a:ext>
            </a:extLst>
          </p:cNvPr>
          <p:cNvCxnSpPr>
            <a:cxnSpLocks/>
          </p:cNvCxnSpPr>
          <p:nvPr/>
        </p:nvCxnSpPr>
        <p:spPr>
          <a:xfrm flipH="1">
            <a:off x="5411234" y="1412225"/>
            <a:ext cx="1" cy="462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AC81D73-F3AF-109B-009C-69361A581BA7}"/>
              </a:ext>
            </a:extLst>
          </p:cNvPr>
          <p:cNvSpPr/>
          <p:nvPr/>
        </p:nvSpPr>
        <p:spPr>
          <a:xfrm>
            <a:off x="3922005" y="1874440"/>
            <a:ext cx="2978458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the world is like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30310D-AF02-16D1-6DE6-E070BD5C180E}"/>
              </a:ext>
            </a:extLst>
          </p:cNvPr>
          <p:cNvCxnSpPr>
            <a:cxnSpLocks/>
          </p:cNvCxnSpPr>
          <p:nvPr/>
        </p:nvCxnSpPr>
        <p:spPr>
          <a:xfrm>
            <a:off x="5379868" y="2743200"/>
            <a:ext cx="4507" cy="936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0E53F93-FC0E-1A43-7B51-865D78D6A6DB}"/>
              </a:ext>
            </a:extLst>
          </p:cNvPr>
          <p:cNvSpPr/>
          <p:nvPr/>
        </p:nvSpPr>
        <p:spPr>
          <a:xfrm>
            <a:off x="3608068" y="3678543"/>
            <a:ext cx="3338003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action I should take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0E3E94-1B48-0AEB-6149-BC807DCCAC3E}"/>
              </a:ext>
            </a:extLst>
          </p:cNvPr>
          <p:cNvCxnSpPr>
            <a:cxnSpLocks/>
          </p:cNvCxnSpPr>
          <p:nvPr/>
        </p:nvCxnSpPr>
        <p:spPr>
          <a:xfrm>
            <a:off x="5387300" y="4548555"/>
            <a:ext cx="0" cy="440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FF3B75-54C0-FD04-7EFD-588EC60B7093}"/>
              </a:ext>
            </a:extLst>
          </p:cNvPr>
          <p:cNvSpPr txBox="1"/>
          <p:nvPr/>
        </p:nvSpPr>
        <p:spPr>
          <a:xfrm>
            <a:off x="4545401" y="477164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Actuators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67FBD0-D269-813F-22B2-3B3F386915DE}"/>
              </a:ext>
            </a:extLst>
          </p:cNvPr>
          <p:cNvSpPr/>
          <p:nvPr/>
        </p:nvSpPr>
        <p:spPr>
          <a:xfrm>
            <a:off x="1142655" y="3958042"/>
            <a:ext cx="1978440" cy="14381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Condition Action rules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174AB-FF62-FFE7-9212-5EBFFF700FEE}"/>
              </a:ext>
            </a:extLst>
          </p:cNvPr>
          <p:cNvCxnSpPr>
            <a:cxnSpLocks/>
          </p:cNvCxnSpPr>
          <p:nvPr/>
        </p:nvCxnSpPr>
        <p:spPr>
          <a:xfrm>
            <a:off x="3121095" y="4236867"/>
            <a:ext cx="461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F555A5-029A-D728-795E-8632644491AE}"/>
              </a:ext>
            </a:extLst>
          </p:cNvPr>
          <p:cNvCxnSpPr>
            <a:cxnSpLocks/>
          </p:cNvCxnSpPr>
          <p:nvPr/>
        </p:nvCxnSpPr>
        <p:spPr>
          <a:xfrm>
            <a:off x="6472531" y="5080537"/>
            <a:ext cx="15965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9E6FE9-3843-844C-C059-A61B43CE60A2}"/>
              </a:ext>
            </a:extLst>
          </p:cNvPr>
          <p:cNvSpPr txBox="1"/>
          <p:nvPr/>
        </p:nvSpPr>
        <p:spPr>
          <a:xfrm>
            <a:off x="1706575" y="1011273"/>
            <a:ext cx="187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AGENT</a:t>
            </a:r>
            <a:endParaRPr lang="en-IN" sz="32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03CF48-B42D-3BFB-2ED4-89E46804B467}"/>
              </a:ext>
            </a:extLst>
          </p:cNvPr>
          <p:cNvSpPr/>
          <p:nvPr/>
        </p:nvSpPr>
        <p:spPr>
          <a:xfrm>
            <a:off x="685786" y="32781"/>
            <a:ext cx="6585026" cy="647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Model based Reflex Agent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DD21AC-9C9E-8E03-926D-0CA414CF3195}"/>
              </a:ext>
            </a:extLst>
          </p:cNvPr>
          <p:cNvSpPr/>
          <p:nvPr/>
        </p:nvSpPr>
        <p:spPr>
          <a:xfrm>
            <a:off x="759151" y="1686757"/>
            <a:ext cx="2185141" cy="462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State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576DB9-B316-681E-D289-22EFFEBBB275}"/>
              </a:ext>
            </a:extLst>
          </p:cNvPr>
          <p:cNvSpPr/>
          <p:nvPr/>
        </p:nvSpPr>
        <p:spPr>
          <a:xfrm>
            <a:off x="685786" y="2161639"/>
            <a:ext cx="2792620" cy="462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World Evolves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A889FF-0AF2-1ADE-A858-FA9332AF1740}"/>
              </a:ext>
            </a:extLst>
          </p:cNvPr>
          <p:cNvSpPr/>
          <p:nvPr/>
        </p:nvSpPr>
        <p:spPr>
          <a:xfrm>
            <a:off x="608629" y="2643037"/>
            <a:ext cx="2869778" cy="8466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Impact of my actions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613B0B-98DE-F9FF-9906-3AC9C1910EDD}"/>
              </a:ext>
            </a:extLst>
          </p:cNvPr>
          <p:cNvCxnSpPr>
            <a:stCxn id="17" idx="3"/>
          </p:cNvCxnSpPr>
          <p:nvPr/>
        </p:nvCxnSpPr>
        <p:spPr>
          <a:xfrm>
            <a:off x="2944292" y="1917865"/>
            <a:ext cx="977713" cy="231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5DF700-14D1-9A8E-88C5-9370B4903E2F}"/>
              </a:ext>
            </a:extLst>
          </p:cNvPr>
          <p:cNvCxnSpPr>
            <a:cxnSpLocks/>
          </p:cNvCxnSpPr>
          <p:nvPr/>
        </p:nvCxnSpPr>
        <p:spPr>
          <a:xfrm flipV="1">
            <a:off x="3474562" y="2168155"/>
            <a:ext cx="447442" cy="255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827122-F996-0C8C-2CDD-AF4F048DCEE0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478407" y="2192397"/>
            <a:ext cx="443597" cy="873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89F80E8-F9B4-D69D-0283-FBB8124C2DAB}"/>
              </a:ext>
            </a:extLst>
          </p:cNvPr>
          <p:cNvCxnSpPr>
            <a:cxnSpLocks/>
          </p:cNvCxnSpPr>
          <p:nvPr/>
        </p:nvCxnSpPr>
        <p:spPr>
          <a:xfrm>
            <a:off x="2944292" y="1768962"/>
            <a:ext cx="972994" cy="161320"/>
          </a:xfrm>
          <a:prstGeom prst="bentConnector3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6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 animBg="1"/>
      <p:bldP spid="9" grpId="0" animBg="1"/>
      <p:bldP spid="11" grpId="0"/>
      <p:bldP spid="12" grpId="0" animBg="1"/>
      <p:bldP spid="15" grpId="0"/>
      <p:bldP spid="17" grpId="0" animBg="1"/>
      <p:bldP spid="18" grpId="0" animBg="1"/>
      <p:bldP spid="1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09E25-D4CC-782D-E73A-165A766FDE74}"/>
              </a:ext>
            </a:extLst>
          </p:cNvPr>
          <p:cNvSpPr/>
          <p:nvPr/>
        </p:nvSpPr>
        <p:spPr>
          <a:xfrm>
            <a:off x="1402672" y="255607"/>
            <a:ext cx="7368466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Model Reflex Agent Structure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2969F-22EE-5650-F70C-ECEEA5FCC9DD}"/>
              </a:ext>
            </a:extLst>
          </p:cNvPr>
          <p:cNvSpPr txBox="1"/>
          <p:nvPr/>
        </p:nvSpPr>
        <p:spPr>
          <a:xfrm>
            <a:off x="530535" y="1338381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function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0E871-A2BA-8F8F-63CF-3C45DDBDC76F}"/>
              </a:ext>
            </a:extLst>
          </p:cNvPr>
          <p:cNvSpPr txBox="1"/>
          <p:nvPr/>
        </p:nvSpPr>
        <p:spPr>
          <a:xfrm>
            <a:off x="2125986" y="1312632"/>
            <a:ext cx="60933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MODEL-BASED-REFLEX-AGENT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0BB66-1F3C-BB72-1DB5-90FD91856D7B}"/>
              </a:ext>
            </a:extLst>
          </p:cNvPr>
          <p:cNvSpPr txBox="1"/>
          <p:nvPr/>
        </p:nvSpPr>
        <p:spPr>
          <a:xfrm>
            <a:off x="1892876" y="1682191"/>
            <a:ext cx="17203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(percept)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14E04-9811-5E74-9E76-2966C4578146}"/>
              </a:ext>
            </a:extLst>
          </p:cNvPr>
          <p:cNvSpPr txBox="1"/>
          <p:nvPr/>
        </p:nvSpPr>
        <p:spPr>
          <a:xfrm>
            <a:off x="3954355" y="1739398"/>
            <a:ext cx="3063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returns</a:t>
            </a:r>
            <a:r>
              <a:rPr lang="en-US" sz="3000" dirty="0">
                <a:latin typeface="Book Antiqua" panose="02040602050305030304" pitchFamily="18" charset="0"/>
              </a:rPr>
              <a:t> an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04344-3528-0160-A5E0-A34C3FD43422}"/>
              </a:ext>
            </a:extLst>
          </p:cNvPr>
          <p:cNvSpPr txBox="1"/>
          <p:nvPr/>
        </p:nvSpPr>
        <p:spPr>
          <a:xfrm>
            <a:off x="832472" y="2140228"/>
            <a:ext cx="2013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persistent: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315C4-7B26-BCA0-2D6B-81BD524FB136}"/>
              </a:ext>
            </a:extLst>
          </p:cNvPr>
          <p:cNvSpPr txBox="1"/>
          <p:nvPr/>
        </p:nvSpPr>
        <p:spPr>
          <a:xfrm>
            <a:off x="2722132" y="2137196"/>
            <a:ext cx="5466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rules, a set of condition-actions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D3C74-8D23-2B27-8059-3A450877A168}"/>
              </a:ext>
            </a:extLst>
          </p:cNvPr>
          <p:cNvSpPr txBox="1"/>
          <p:nvPr/>
        </p:nvSpPr>
        <p:spPr>
          <a:xfrm>
            <a:off x="1191028" y="4126365"/>
            <a:ext cx="7480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state &lt;- UPDATE_STATE(state, action, percept, model)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97483-192E-C9C4-C8C5-4848BCFFBF84}"/>
              </a:ext>
            </a:extLst>
          </p:cNvPr>
          <p:cNvSpPr txBox="1"/>
          <p:nvPr/>
        </p:nvSpPr>
        <p:spPr>
          <a:xfrm>
            <a:off x="1191028" y="5052626"/>
            <a:ext cx="6239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rule&lt;- RULE-MATCH(state, rules)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BDF8B-FF8C-4A18-23BA-44F5EFAB93A8}"/>
              </a:ext>
            </a:extLst>
          </p:cNvPr>
          <p:cNvSpPr txBox="1"/>
          <p:nvPr/>
        </p:nvSpPr>
        <p:spPr>
          <a:xfrm>
            <a:off x="1226027" y="5898442"/>
            <a:ext cx="2387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</a:t>
            </a:r>
            <a:r>
              <a:rPr lang="en-US" sz="3000" dirty="0">
                <a:latin typeface="Book Antiqua" panose="02040602050305030304" pitchFamily="18" charset="0"/>
              </a:rPr>
              <a:t>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12D2B-6ABA-4284-8555-AA637AC90102}"/>
              </a:ext>
            </a:extLst>
          </p:cNvPr>
          <p:cNvSpPr txBox="1"/>
          <p:nvPr/>
        </p:nvSpPr>
        <p:spPr>
          <a:xfrm>
            <a:off x="1191028" y="5453461"/>
            <a:ext cx="4014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action&lt;- </a:t>
            </a:r>
            <a:r>
              <a:rPr lang="en-US" sz="3000" dirty="0" err="1">
                <a:latin typeface="Book Antiqua" panose="02040602050305030304" pitchFamily="18" charset="0"/>
              </a:rPr>
              <a:t>rule.ACTION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33EE2-425B-5765-EE09-2FF3CF537736}"/>
              </a:ext>
            </a:extLst>
          </p:cNvPr>
          <p:cNvSpPr txBox="1"/>
          <p:nvPr/>
        </p:nvSpPr>
        <p:spPr>
          <a:xfrm>
            <a:off x="2704377" y="2504666"/>
            <a:ext cx="55691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state, agents current conception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9902DD-34F8-427F-12ED-68B9B2EE2A30}"/>
              </a:ext>
            </a:extLst>
          </p:cNvPr>
          <p:cNvSpPr txBox="1"/>
          <p:nvPr/>
        </p:nvSpPr>
        <p:spPr>
          <a:xfrm>
            <a:off x="2676714" y="2902464"/>
            <a:ext cx="6309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model, how next state depends on </a:t>
            </a:r>
          </a:p>
          <a:p>
            <a:r>
              <a:rPr lang="en-US" sz="3000" dirty="0">
                <a:latin typeface="Book Antiqua" panose="02040602050305030304" pitchFamily="18" charset="0"/>
              </a:rPr>
              <a:t>             current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3D4CF-336A-8BA0-D6CF-508F14A500D5}"/>
              </a:ext>
            </a:extLst>
          </p:cNvPr>
          <p:cNvSpPr txBox="1"/>
          <p:nvPr/>
        </p:nvSpPr>
        <p:spPr>
          <a:xfrm>
            <a:off x="2670835" y="3696700"/>
            <a:ext cx="4520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action, most recent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9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0" grpId="0"/>
      <p:bldP spid="11" grpId="0"/>
      <p:bldP spid="12" grpId="0"/>
      <p:bldP spid="13" grpId="0"/>
      <p:bldP spid="9" grpId="0"/>
      <p:bldP spid="1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B03083-23D0-0901-FF7D-6C67B184A660}"/>
              </a:ext>
            </a:extLst>
          </p:cNvPr>
          <p:cNvSpPr/>
          <p:nvPr/>
        </p:nvSpPr>
        <p:spPr>
          <a:xfrm>
            <a:off x="363984" y="827451"/>
            <a:ext cx="6906828" cy="513651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D4EAA-198A-9C32-B9CB-9B1FB9C7E65E}"/>
              </a:ext>
            </a:extLst>
          </p:cNvPr>
          <p:cNvSpPr/>
          <p:nvPr/>
        </p:nvSpPr>
        <p:spPr>
          <a:xfrm>
            <a:off x="7572652" y="292963"/>
            <a:ext cx="1118586" cy="62054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O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</a:t>
            </a:r>
          </a:p>
          <a:p>
            <a:pPr algn="ctr"/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A778AE-D904-F088-1B31-A97A554EE44F}"/>
              </a:ext>
            </a:extLst>
          </p:cNvPr>
          <p:cNvCxnSpPr/>
          <p:nvPr/>
        </p:nvCxnSpPr>
        <p:spPr>
          <a:xfrm flipH="1">
            <a:off x="6204786" y="1109708"/>
            <a:ext cx="14825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3720DF-1EFA-CEC4-94B6-26FBF2EE1854}"/>
              </a:ext>
            </a:extLst>
          </p:cNvPr>
          <p:cNvSpPr txBox="1"/>
          <p:nvPr/>
        </p:nvSpPr>
        <p:spPr>
          <a:xfrm>
            <a:off x="4676091" y="82745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Sensors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7CD19D-7E6C-9E9F-372C-8CD26A5C2C07}"/>
              </a:ext>
            </a:extLst>
          </p:cNvPr>
          <p:cNvCxnSpPr>
            <a:cxnSpLocks/>
          </p:cNvCxnSpPr>
          <p:nvPr/>
        </p:nvCxnSpPr>
        <p:spPr>
          <a:xfrm flipH="1">
            <a:off x="5426773" y="1294497"/>
            <a:ext cx="1" cy="462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AC81D73-F3AF-109B-009C-69361A581BA7}"/>
              </a:ext>
            </a:extLst>
          </p:cNvPr>
          <p:cNvSpPr/>
          <p:nvPr/>
        </p:nvSpPr>
        <p:spPr>
          <a:xfrm>
            <a:off x="4008561" y="1762268"/>
            <a:ext cx="2978458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the world is like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30310D-AF02-16D1-6DE6-E070BD5C180E}"/>
              </a:ext>
            </a:extLst>
          </p:cNvPr>
          <p:cNvCxnSpPr>
            <a:cxnSpLocks/>
          </p:cNvCxnSpPr>
          <p:nvPr/>
        </p:nvCxnSpPr>
        <p:spPr>
          <a:xfrm flipH="1">
            <a:off x="5388882" y="3605251"/>
            <a:ext cx="2925" cy="25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0E53F93-FC0E-1A43-7B51-865D78D6A6DB}"/>
              </a:ext>
            </a:extLst>
          </p:cNvPr>
          <p:cNvSpPr/>
          <p:nvPr/>
        </p:nvSpPr>
        <p:spPr>
          <a:xfrm>
            <a:off x="3608068" y="3826809"/>
            <a:ext cx="3338003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action I should take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0E3E94-1B48-0AEB-6149-BC807DCCAC3E}"/>
              </a:ext>
            </a:extLst>
          </p:cNvPr>
          <p:cNvCxnSpPr>
            <a:cxnSpLocks/>
          </p:cNvCxnSpPr>
          <p:nvPr/>
        </p:nvCxnSpPr>
        <p:spPr>
          <a:xfrm>
            <a:off x="5384375" y="4696821"/>
            <a:ext cx="0" cy="440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FF3B75-54C0-FD04-7EFD-588EC60B7093}"/>
              </a:ext>
            </a:extLst>
          </p:cNvPr>
          <p:cNvSpPr txBox="1"/>
          <p:nvPr/>
        </p:nvSpPr>
        <p:spPr>
          <a:xfrm>
            <a:off x="4496355" y="5004351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Actuators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67FBD0-D269-813F-22B2-3B3F386915DE}"/>
              </a:ext>
            </a:extLst>
          </p:cNvPr>
          <p:cNvSpPr/>
          <p:nvPr/>
        </p:nvSpPr>
        <p:spPr>
          <a:xfrm>
            <a:off x="1142655" y="3958042"/>
            <a:ext cx="1978440" cy="738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Goals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174AB-FF62-FFE7-9212-5EBFFF700FEE}"/>
              </a:ext>
            </a:extLst>
          </p:cNvPr>
          <p:cNvCxnSpPr>
            <a:cxnSpLocks/>
          </p:cNvCxnSpPr>
          <p:nvPr/>
        </p:nvCxnSpPr>
        <p:spPr>
          <a:xfrm>
            <a:off x="3121095" y="4236867"/>
            <a:ext cx="461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F555A5-029A-D728-795E-8632644491AE}"/>
              </a:ext>
            </a:extLst>
          </p:cNvPr>
          <p:cNvCxnSpPr>
            <a:cxnSpLocks/>
          </p:cNvCxnSpPr>
          <p:nvPr/>
        </p:nvCxnSpPr>
        <p:spPr>
          <a:xfrm>
            <a:off x="6472531" y="5396224"/>
            <a:ext cx="1410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9E6FE9-3843-844C-C059-A61B43CE60A2}"/>
              </a:ext>
            </a:extLst>
          </p:cNvPr>
          <p:cNvSpPr txBox="1"/>
          <p:nvPr/>
        </p:nvSpPr>
        <p:spPr>
          <a:xfrm>
            <a:off x="1706575" y="1011273"/>
            <a:ext cx="187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AGENT</a:t>
            </a:r>
            <a:endParaRPr lang="en-IN" sz="32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03CF48-B42D-3BFB-2ED4-89E46804B467}"/>
              </a:ext>
            </a:extLst>
          </p:cNvPr>
          <p:cNvSpPr/>
          <p:nvPr/>
        </p:nvSpPr>
        <p:spPr>
          <a:xfrm>
            <a:off x="685786" y="32781"/>
            <a:ext cx="6585026" cy="647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Goal based Agent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DD21AC-9C9E-8E03-926D-0CA414CF3195}"/>
              </a:ext>
            </a:extLst>
          </p:cNvPr>
          <p:cNvSpPr/>
          <p:nvPr/>
        </p:nvSpPr>
        <p:spPr>
          <a:xfrm>
            <a:off x="759151" y="1686757"/>
            <a:ext cx="2185141" cy="462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State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576DB9-B316-681E-D289-22EFFEBBB275}"/>
              </a:ext>
            </a:extLst>
          </p:cNvPr>
          <p:cNvSpPr/>
          <p:nvPr/>
        </p:nvSpPr>
        <p:spPr>
          <a:xfrm>
            <a:off x="685786" y="2161639"/>
            <a:ext cx="2792620" cy="462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World Evolves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A889FF-0AF2-1ADE-A858-FA9332AF1740}"/>
              </a:ext>
            </a:extLst>
          </p:cNvPr>
          <p:cNvSpPr/>
          <p:nvPr/>
        </p:nvSpPr>
        <p:spPr>
          <a:xfrm>
            <a:off x="608629" y="2643037"/>
            <a:ext cx="2869778" cy="8466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Impact of my actions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613B0B-98DE-F9FF-9906-3AC9C1910EDD}"/>
              </a:ext>
            </a:extLst>
          </p:cNvPr>
          <p:cNvCxnSpPr>
            <a:stCxn id="17" idx="3"/>
          </p:cNvCxnSpPr>
          <p:nvPr/>
        </p:nvCxnSpPr>
        <p:spPr>
          <a:xfrm>
            <a:off x="2944292" y="1917865"/>
            <a:ext cx="977713" cy="231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5DF700-14D1-9A8E-88C5-9370B4903E2F}"/>
              </a:ext>
            </a:extLst>
          </p:cNvPr>
          <p:cNvCxnSpPr>
            <a:cxnSpLocks/>
          </p:cNvCxnSpPr>
          <p:nvPr/>
        </p:nvCxnSpPr>
        <p:spPr>
          <a:xfrm flipV="1">
            <a:off x="3474562" y="2168155"/>
            <a:ext cx="447442" cy="255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827122-F996-0C8C-2CDD-AF4F048DCEE0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478407" y="2192397"/>
            <a:ext cx="443597" cy="873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89F80E8-F9B4-D69D-0283-FBB8124C2DAB}"/>
              </a:ext>
            </a:extLst>
          </p:cNvPr>
          <p:cNvCxnSpPr>
            <a:cxnSpLocks/>
          </p:cNvCxnSpPr>
          <p:nvPr/>
        </p:nvCxnSpPr>
        <p:spPr>
          <a:xfrm>
            <a:off x="2944292" y="1768962"/>
            <a:ext cx="972994" cy="161320"/>
          </a:xfrm>
          <a:prstGeom prst="bentConnector3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EF4EE38-9E43-1C36-6CD7-829C1121411F}"/>
              </a:ext>
            </a:extLst>
          </p:cNvPr>
          <p:cNvSpPr/>
          <p:nvPr/>
        </p:nvSpPr>
        <p:spPr>
          <a:xfrm>
            <a:off x="4057969" y="2808531"/>
            <a:ext cx="2978458" cy="7967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if some action done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A3E0F6-E89B-46DE-ACE9-11948E4993DC}"/>
              </a:ext>
            </a:extLst>
          </p:cNvPr>
          <p:cNvCxnSpPr>
            <a:cxnSpLocks/>
          </p:cNvCxnSpPr>
          <p:nvPr/>
        </p:nvCxnSpPr>
        <p:spPr>
          <a:xfrm flipH="1">
            <a:off x="5337232" y="2581130"/>
            <a:ext cx="2925" cy="25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B238A9-098D-0EF4-EE77-CABED0E8D09C}"/>
              </a:ext>
            </a:extLst>
          </p:cNvPr>
          <p:cNvSpPr txBox="1"/>
          <p:nvPr/>
        </p:nvSpPr>
        <p:spPr>
          <a:xfrm>
            <a:off x="1847869" y="5930503"/>
            <a:ext cx="4240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Searching and Planning</a:t>
            </a:r>
            <a:endParaRPr lang="en-IN" sz="3000" b="1" i="1" dirty="0">
              <a:solidFill>
                <a:schemeClr val="accent4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23D5AC-560E-B889-E414-A8C01453C3F3}"/>
              </a:ext>
            </a:extLst>
          </p:cNvPr>
          <p:cNvCxnSpPr>
            <a:stCxn id="19" idx="3"/>
          </p:cNvCxnSpPr>
          <p:nvPr/>
        </p:nvCxnSpPr>
        <p:spPr>
          <a:xfrm>
            <a:off x="3478407" y="3066355"/>
            <a:ext cx="57956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0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 animBg="1"/>
      <p:bldP spid="9" grpId="0" animBg="1"/>
      <p:bldP spid="11" grpId="0"/>
      <p:bldP spid="12" grpId="0" animBg="1"/>
      <p:bldP spid="17" grpId="0" animBg="1"/>
      <p:bldP spid="18" grpId="0" animBg="1"/>
      <p:bldP spid="19" grpId="0" animBg="1"/>
      <p:bldP spid="21" grpId="0" animBg="1"/>
      <p:bldP spid="2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B03083-23D0-0901-FF7D-6C67B184A660}"/>
              </a:ext>
            </a:extLst>
          </p:cNvPr>
          <p:cNvSpPr/>
          <p:nvPr/>
        </p:nvSpPr>
        <p:spPr>
          <a:xfrm>
            <a:off x="363984" y="827451"/>
            <a:ext cx="6906828" cy="592845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D4EAA-198A-9C32-B9CB-9B1FB9C7E65E}"/>
              </a:ext>
            </a:extLst>
          </p:cNvPr>
          <p:cNvSpPr/>
          <p:nvPr/>
        </p:nvSpPr>
        <p:spPr>
          <a:xfrm>
            <a:off x="7572652" y="292963"/>
            <a:ext cx="1118586" cy="62054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O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</a:t>
            </a:r>
          </a:p>
          <a:p>
            <a:pPr algn="ctr"/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A778AE-D904-F088-1B31-A97A554EE44F}"/>
              </a:ext>
            </a:extLst>
          </p:cNvPr>
          <p:cNvCxnSpPr>
            <a:cxnSpLocks/>
          </p:cNvCxnSpPr>
          <p:nvPr/>
        </p:nvCxnSpPr>
        <p:spPr>
          <a:xfrm flipH="1">
            <a:off x="6245734" y="1118587"/>
            <a:ext cx="13269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3720DF-1EFA-CEC4-94B6-26FBF2EE1854}"/>
              </a:ext>
            </a:extLst>
          </p:cNvPr>
          <p:cNvSpPr txBox="1"/>
          <p:nvPr/>
        </p:nvSpPr>
        <p:spPr>
          <a:xfrm>
            <a:off x="4676091" y="82745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Sensors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7CD19D-7E6C-9E9F-372C-8CD26A5C2C07}"/>
              </a:ext>
            </a:extLst>
          </p:cNvPr>
          <p:cNvCxnSpPr>
            <a:cxnSpLocks/>
          </p:cNvCxnSpPr>
          <p:nvPr/>
        </p:nvCxnSpPr>
        <p:spPr>
          <a:xfrm flipH="1">
            <a:off x="5426773" y="1294497"/>
            <a:ext cx="1" cy="462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AC81D73-F3AF-109B-009C-69361A581BA7}"/>
              </a:ext>
            </a:extLst>
          </p:cNvPr>
          <p:cNvSpPr/>
          <p:nvPr/>
        </p:nvSpPr>
        <p:spPr>
          <a:xfrm>
            <a:off x="4008561" y="1762268"/>
            <a:ext cx="2978458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the world is like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30310D-AF02-16D1-6DE6-E070BD5C180E}"/>
              </a:ext>
            </a:extLst>
          </p:cNvPr>
          <p:cNvCxnSpPr>
            <a:cxnSpLocks/>
          </p:cNvCxnSpPr>
          <p:nvPr/>
        </p:nvCxnSpPr>
        <p:spPr>
          <a:xfrm flipH="1">
            <a:off x="5299824" y="3609641"/>
            <a:ext cx="2925" cy="25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0E53F93-FC0E-1A43-7B51-865D78D6A6DB}"/>
              </a:ext>
            </a:extLst>
          </p:cNvPr>
          <p:cNvSpPr/>
          <p:nvPr/>
        </p:nvSpPr>
        <p:spPr>
          <a:xfrm>
            <a:off x="3636673" y="4884929"/>
            <a:ext cx="3338003" cy="8700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action I should take now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F3B75-54C0-FD04-7EFD-588EC60B7093}"/>
              </a:ext>
            </a:extLst>
          </p:cNvPr>
          <p:cNvSpPr txBox="1"/>
          <p:nvPr/>
        </p:nvSpPr>
        <p:spPr>
          <a:xfrm>
            <a:off x="4469937" y="5813512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Actuators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67FBD0-D269-813F-22B2-3B3F386915DE}"/>
              </a:ext>
            </a:extLst>
          </p:cNvPr>
          <p:cNvSpPr/>
          <p:nvPr/>
        </p:nvSpPr>
        <p:spPr>
          <a:xfrm>
            <a:off x="1334893" y="3925950"/>
            <a:ext cx="1978440" cy="738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Utility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174AB-FF62-FFE7-9212-5EBFFF700FEE}"/>
              </a:ext>
            </a:extLst>
          </p:cNvPr>
          <p:cNvCxnSpPr>
            <a:cxnSpLocks/>
          </p:cNvCxnSpPr>
          <p:nvPr/>
        </p:nvCxnSpPr>
        <p:spPr>
          <a:xfrm>
            <a:off x="3311370" y="4267259"/>
            <a:ext cx="461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F555A5-029A-D728-795E-8632644491AE}"/>
              </a:ext>
            </a:extLst>
          </p:cNvPr>
          <p:cNvCxnSpPr>
            <a:cxnSpLocks/>
          </p:cNvCxnSpPr>
          <p:nvPr/>
        </p:nvCxnSpPr>
        <p:spPr>
          <a:xfrm>
            <a:off x="6454776" y="6109277"/>
            <a:ext cx="1410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9E6FE9-3843-844C-C059-A61B43CE60A2}"/>
              </a:ext>
            </a:extLst>
          </p:cNvPr>
          <p:cNvSpPr txBox="1"/>
          <p:nvPr/>
        </p:nvSpPr>
        <p:spPr>
          <a:xfrm>
            <a:off x="1706575" y="1011273"/>
            <a:ext cx="187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AGENT</a:t>
            </a:r>
            <a:endParaRPr lang="en-IN" sz="32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03CF48-B42D-3BFB-2ED4-89E46804B467}"/>
              </a:ext>
            </a:extLst>
          </p:cNvPr>
          <p:cNvSpPr/>
          <p:nvPr/>
        </p:nvSpPr>
        <p:spPr>
          <a:xfrm>
            <a:off x="685786" y="32781"/>
            <a:ext cx="6585026" cy="647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Utility based Agent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DD21AC-9C9E-8E03-926D-0CA414CF3195}"/>
              </a:ext>
            </a:extLst>
          </p:cNvPr>
          <p:cNvSpPr/>
          <p:nvPr/>
        </p:nvSpPr>
        <p:spPr>
          <a:xfrm>
            <a:off x="759151" y="1686757"/>
            <a:ext cx="2185141" cy="462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State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576DB9-B316-681E-D289-22EFFEBBB275}"/>
              </a:ext>
            </a:extLst>
          </p:cNvPr>
          <p:cNvSpPr/>
          <p:nvPr/>
        </p:nvSpPr>
        <p:spPr>
          <a:xfrm>
            <a:off x="685786" y="2161639"/>
            <a:ext cx="2792620" cy="462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World Evolves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A889FF-0AF2-1ADE-A858-FA9332AF1740}"/>
              </a:ext>
            </a:extLst>
          </p:cNvPr>
          <p:cNvSpPr/>
          <p:nvPr/>
        </p:nvSpPr>
        <p:spPr>
          <a:xfrm>
            <a:off x="608629" y="2643037"/>
            <a:ext cx="2869778" cy="8466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Impact of my actions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613B0B-98DE-F9FF-9906-3AC9C1910EDD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2944292" y="1917865"/>
            <a:ext cx="1064269" cy="279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5DF700-14D1-9A8E-88C5-9370B4903E2F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474562" y="2197274"/>
            <a:ext cx="533999" cy="2264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827122-F996-0C8C-2CDD-AF4F048DCEE0}"/>
              </a:ext>
            </a:extLst>
          </p:cNvPr>
          <p:cNvCxnSpPr>
            <a:cxnSpLocks/>
            <a:stCxn id="19" idx="3"/>
            <a:endCxn id="7" idx="1"/>
          </p:cNvCxnSpPr>
          <p:nvPr/>
        </p:nvCxnSpPr>
        <p:spPr>
          <a:xfrm flipV="1">
            <a:off x="3478407" y="2197274"/>
            <a:ext cx="530154" cy="869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89F80E8-F9B4-D69D-0283-FBB8124C2DAB}"/>
              </a:ext>
            </a:extLst>
          </p:cNvPr>
          <p:cNvCxnSpPr>
            <a:cxnSpLocks/>
          </p:cNvCxnSpPr>
          <p:nvPr/>
        </p:nvCxnSpPr>
        <p:spPr>
          <a:xfrm>
            <a:off x="2944292" y="1768962"/>
            <a:ext cx="1064269" cy="148903"/>
          </a:xfrm>
          <a:prstGeom prst="bentConnector3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EF4EE38-9E43-1C36-6CD7-829C1121411F}"/>
              </a:ext>
            </a:extLst>
          </p:cNvPr>
          <p:cNvSpPr/>
          <p:nvPr/>
        </p:nvSpPr>
        <p:spPr>
          <a:xfrm>
            <a:off x="4057969" y="2808531"/>
            <a:ext cx="2978458" cy="7967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if some action done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A3E0F6-E89B-46DE-ACE9-11948E4993DC}"/>
              </a:ext>
            </a:extLst>
          </p:cNvPr>
          <p:cNvCxnSpPr>
            <a:cxnSpLocks/>
          </p:cNvCxnSpPr>
          <p:nvPr/>
        </p:nvCxnSpPr>
        <p:spPr>
          <a:xfrm flipH="1">
            <a:off x="5337232" y="2581130"/>
            <a:ext cx="2925" cy="25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86C4813-0258-6650-B528-05AC555EBD72}"/>
              </a:ext>
            </a:extLst>
          </p:cNvPr>
          <p:cNvSpPr/>
          <p:nvPr/>
        </p:nvSpPr>
        <p:spPr>
          <a:xfrm>
            <a:off x="3773010" y="3848925"/>
            <a:ext cx="3173061" cy="7967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Happiness measure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3419CE-511E-36E6-F84C-04BD17EF3F09}"/>
              </a:ext>
            </a:extLst>
          </p:cNvPr>
          <p:cNvCxnSpPr>
            <a:cxnSpLocks/>
          </p:cNvCxnSpPr>
          <p:nvPr/>
        </p:nvCxnSpPr>
        <p:spPr>
          <a:xfrm flipH="1">
            <a:off x="5302749" y="5789976"/>
            <a:ext cx="2925" cy="25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BEB03B6-15D7-2753-5B4A-66CC65C661CA}"/>
              </a:ext>
            </a:extLst>
          </p:cNvPr>
          <p:cNvCxnSpPr>
            <a:cxnSpLocks/>
          </p:cNvCxnSpPr>
          <p:nvPr/>
        </p:nvCxnSpPr>
        <p:spPr>
          <a:xfrm flipH="1">
            <a:off x="5290610" y="4664725"/>
            <a:ext cx="2925" cy="25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6C19EE-9FDD-CAF9-32D6-71D8D8D2652A}"/>
              </a:ext>
            </a:extLst>
          </p:cNvPr>
          <p:cNvCxnSpPr>
            <a:endCxn id="21" idx="1"/>
          </p:cNvCxnSpPr>
          <p:nvPr/>
        </p:nvCxnSpPr>
        <p:spPr>
          <a:xfrm>
            <a:off x="3474562" y="3204839"/>
            <a:ext cx="583407" cy="2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3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 animBg="1"/>
      <p:bldP spid="9" grpId="0" animBg="1"/>
      <p:bldP spid="11" grpId="0"/>
      <p:bldP spid="12" grpId="0" animBg="1"/>
      <p:bldP spid="15" grpId="0"/>
      <p:bldP spid="17" grpId="0" animBg="1"/>
      <p:bldP spid="18" grpId="0" animBg="1"/>
      <p:bldP spid="19" grpId="0" animBg="1"/>
      <p:bldP spid="21" grpId="0" animBg="1"/>
      <p:bldP spid="3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B03083-23D0-0901-FF7D-6C67B184A660}"/>
              </a:ext>
            </a:extLst>
          </p:cNvPr>
          <p:cNvSpPr/>
          <p:nvPr/>
        </p:nvSpPr>
        <p:spPr>
          <a:xfrm>
            <a:off x="363984" y="827451"/>
            <a:ext cx="6906828" cy="592845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D4EAA-198A-9C32-B9CB-9B1FB9C7E65E}"/>
              </a:ext>
            </a:extLst>
          </p:cNvPr>
          <p:cNvSpPr/>
          <p:nvPr/>
        </p:nvSpPr>
        <p:spPr>
          <a:xfrm>
            <a:off x="7572652" y="292963"/>
            <a:ext cx="1118586" cy="62054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O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</a:t>
            </a:r>
          </a:p>
          <a:p>
            <a:pPr algn="ctr"/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A778AE-D904-F088-1B31-A97A554EE44F}"/>
              </a:ext>
            </a:extLst>
          </p:cNvPr>
          <p:cNvCxnSpPr>
            <a:cxnSpLocks/>
          </p:cNvCxnSpPr>
          <p:nvPr/>
        </p:nvCxnSpPr>
        <p:spPr>
          <a:xfrm flipH="1">
            <a:off x="6390511" y="1828800"/>
            <a:ext cx="13269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3720DF-1EFA-CEC4-94B6-26FBF2EE1854}"/>
              </a:ext>
            </a:extLst>
          </p:cNvPr>
          <p:cNvSpPr txBox="1"/>
          <p:nvPr/>
        </p:nvSpPr>
        <p:spPr>
          <a:xfrm>
            <a:off x="4844378" y="148652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Sensors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7CD19D-7E6C-9E9F-372C-8CD26A5C2C07}"/>
              </a:ext>
            </a:extLst>
          </p:cNvPr>
          <p:cNvCxnSpPr>
            <a:cxnSpLocks/>
          </p:cNvCxnSpPr>
          <p:nvPr/>
        </p:nvCxnSpPr>
        <p:spPr>
          <a:xfrm>
            <a:off x="5378543" y="1926911"/>
            <a:ext cx="0" cy="1024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FF3B75-54C0-FD04-7EFD-588EC60B7093}"/>
              </a:ext>
            </a:extLst>
          </p:cNvPr>
          <p:cNvSpPr txBox="1"/>
          <p:nvPr/>
        </p:nvSpPr>
        <p:spPr>
          <a:xfrm>
            <a:off x="4469937" y="5813512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Actuators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F555A5-029A-D728-795E-8632644491AE}"/>
              </a:ext>
            </a:extLst>
          </p:cNvPr>
          <p:cNvCxnSpPr>
            <a:cxnSpLocks/>
          </p:cNvCxnSpPr>
          <p:nvPr/>
        </p:nvCxnSpPr>
        <p:spPr>
          <a:xfrm>
            <a:off x="6454776" y="6109277"/>
            <a:ext cx="1410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9E6FE9-3843-844C-C059-A61B43CE60A2}"/>
              </a:ext>
            </a:extLst>
          </p:cNvPr>
          <p:cNvSpPr txBox="1"/>
          <p:nvPr/>
        </p:nvSpPr>
        <p:spPr>
          <a:xfrm>
            <a:off x="2595453" y="6231360"/>
            <a:ext cx="187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AGENT</a:t>
            </a:r>
            <a:endParaRPr lang="en-IN" sz="32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03CF48-B42D-3BFB-2ED4-89E46804B467}"/>
              </a:ext>
            </a:extLst>
          </p:cNvPr>
          <p:cNvSpPr/>
          <p:nvPr/>
        </p:nvSpPr>
        <p:spPr>
          <a:xfrm>
            <a:off x="685786" y="32781"/>
            <a:ext cx="6585026" cy="647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Learning Agent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E3382E-03C3-B38F-A8AE-604AA97DF5A1}"/>
              </a:ext>
            </a:extLst>
          </p:cNvPr>
          <p:cNvSpPr/>
          <p:nvPr/>
        </p:nvSpPr>
        <p:spPr>
          <a:xfrm>
            <a:off x="4469937" y="2941953"/>
            <a:ext cx="2474903" cy="116740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Performance Element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E420A4-2CED-3135-69B0-317D305100DF}"/>
              </a:ext>
            </a:extLst>
          </p:cNvPr>
          <p:cNvCxnSpPr>
            <a:cxnSpLocks/>
          </p:cNvCxnSpPr>
          <p:nvPr/>
        </p:nvCxnSpPr>
        <p:spPr>
          <a:xfrm>
            <a:off x="5393781" y="4118620"/>
            <a:ext cx="0" cy="18116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B75D77-DD10-AE71-F6DC-A763AB86D127}"/>
              </a:ext>
            </a:extLst>
          </p:cNvPr>
          <p:cNvCxnSpPr>
            <a:cxnSpLocks/>
          </p:cNvCxnSpPr>
          <p:nvPr/>
        </p:nvCxnSpPr>
        <p:spPr>
          <a:xfrm flipH="1">
            <a:off x="3153307" y="1828800"/>
            <a:ext cx="16499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A9F0726-0865-519C-D68D-B2C86DE80645}"/>
              </a:ext>
            </a:extLst>
          </p:cNvPr>
          <p:cNvSpPr/>
          <p:nvPr/>
        </p:nvSpPr>
        <p:spPr>
          <a:xfrm>
            <a:off x="1468820" y="1732635"/>
            <a:ext cx="1643399" cy="58477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Critic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D424904-7E37-9214-C81C-9DBEFB5F5A3A}"/>
              </a:ext>
            </a:extLst>
          </p:cNvPr>
          <p:cNvCxnSpPr/>
          <p:nvPr/>
        </p:nvCxnSpPr>
        <p:spPr>
          <a:xfrm>
            <a:off x="2290519" y="1404161"/>
            <a:ext cx="0" cy="328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3FA9E1F-88C7-F279-D678-BA80CB5A60BA}"/>
              </a:ext>
            </a:extLst>
          </p:cNvPr>
          <p:cNvSpPr txBox="1"/>
          <p:nvPr/>
        </p:nvSpPr>
        <p:spPr>
          <a:xfrm>
            <a:off x="927281" y="927336"/>
            <a:ext cx="41072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Performance Standard</a:t>
            </a:r>
            <a:endParaRPr lang="en-IN" sz="3000" b="1" i="1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EC4BB22-783F-CA56-A09A-2C04751195E6}"/>
              </a:ext>
            </a:extLst>
          </p:cNvPr>
          <p:cNvCxnSpPr>
            <a:cxnSpLocks/>
          </p:cNvCxnSpPr>
          <p:nvPr/>
        </p:nvCxnSpPr>
        <p:spPr>
          <a:xfrm>
            <a:off x="2247690" y="2317410"/>
            <a:ext cx="0" cy="727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4121A2D-D3A4-E071-ACDC-B5CC172E13D6}"/>
              </a:ext>
            </a:extLst>
          </p:cNvPr>
          <p:cNvSpPr/>
          <p:nvPr/>
        </p:nvSpPr>
        <p:spPr>
          <a:xfrm>
            <a:off x="1077393" y="3022642"/>
            <a:ext cx="2034826" cy="102454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Learning Element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EDFBA91-31BB-B7CC-2670-D5509324FCCE}"/>
              </a:ext>
            </a:extLst>
          </p:cNvPr>
          <p:cNvCxnSpPr>
            <a:cxnSpLocks/>
          </p:cNvCxnSpPr>
          <p:nvPr/>
        </p:nvCxnSpPr>
        <p:spPr>
          <a:xfrm flipH="1">
            <a:off x="3112219" y="3766525"/>
            <a:ext cx="13577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9D61BCA-48A1-6E53-52A9-88EAD7779CD3}"/>
              </a:ext>
            </a:extLst>
          </p:cNvPr>
          <p:cNvCxnSpPr>
            <a:cxnSpLocks/>
          </p:cNvCxnSpPr>
          <p:nvPr/>
        </p:nvCxnSpPr>
        <p:spPr>
          <a:xfrm>
            <a:off x="3127230" y="3372948"/>
            <a:ext cx="134270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CA78D69-9BC8-7163-DDC5-F76508F749B9}"/>
              </a:ext>
            </a:extLst>
          </p:cNvPr>
          <p:cNvSpPr txBox="1"/>
          <p:nvPr/>
        </p:nvSpPr>
        <p:spPr>
          <a:xfrm>
            <a:off x="3127230" y="2857931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changes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8440E7-28C4-BBA8-7C28-5228E3B04BE4}"/>
              </a:ext>
            </a:extLst>
          </p:cNvPr>
          <p:cNvSpPr txBox="1"/>
          <p:nvPr/>
        </p:nvSpPr>
        <p:spPr>
          <a:xfrm>
            <a:off x="2904674" y="3977266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knowledge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FAEA7F5-BCD9-F251-6A32-586057E5D137}"/>
              </a:ext>
            </a:extLst>
          </p:cNvPr>
          <p:cNvCxnSpPr>
            <a:cxnSpLocks/>
          </p:cNvCxnSpPr>
          <p:nvPr/>
        </p:nvCxnSpPr>
        <p:spPr>
          <a:xfrm>
            <a:off x="2195013" y="4047191"/>
            <a:ext cx="0" cy="10574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9F2507B7-025D-9CC6-124F-C4220D360D17}"/>
              </a:ext>
            </a:extLst>
          </p:cNvPr>
          <p:cNvSpPr/>
          <p:nvPr/>
        </p:nvSpPr>
        <p:spPr>
          <a:xfrm>
            <a:off x="1177600" y="5075992"/>
            <a:ext cx="2034826" cy="102454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Problem Generator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5EE8BB8-FC1F-E280-E811-A5621139E3BD}"/>
              </a:ext>
            </a:extLst>
          </p:cNvPr>
          <p:cNvCxnSpPr>
            <a:stCxn id="62" idx="3"/>
          </p:cNvCxnSpPr>
          <p:nvPr/>
        </p:nvCxnSpPr>
        <p:spPr>
          <a:xfrm flipV="1">
            <a:off x="3212426" y="4125034"/>
            <a:ext cx="2102458" cy="14632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7D50EEA-55B3-9047-B195-21274224AC8A}"/>
              </a:ext>
            </a:extLst>
          </p:cNvPr>
          <p:cNvSpPr txBox="1"/>
          <p:nvPr/>
        </p:nvSpPr>
        <p:spPr>
          <a:xfrm>
            <a:off x="685786" y="4016360"/>
            <a:ext cx="165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Learning goals</a:t>
            </a:r>
            <a:endParaRPr lang="en-IN" sz="28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155749-EE7B-C853-B343-D3EF28C60C2F}"/>
              </a:ext>
            </a:extLst>
          </p:cNvPr>
          <p:cNvSpPr txBox="1"/>
          <p:nvPr/>
        </p:nvSpPr>
        <p:spPr>
          <a:xfrm>
            <a:off x="685786" y="2384537"/>
            <a:ext cx="165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feedback</a:t>
            </a:r>
            <a:endParaRPr lang="en-IN" sz="28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7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1" grpId="0"/>
      <p:bldP spid="15" grpId="0"/>
      <p:bldP spid="20" grpId="0" animBg="1"/>
      <p:bldP spid="37" grpId="0" animBg="1"/>
      <p:bldP spid="43" grpId="0"/>
      <p:bldP spid="46" grpId="0" animBg="1"/>
      <p:bldP spid="56" grpId="0"/>
      <p:bldP spid="59" grpId="0"/>
      <p:bldP spid="62" grpId="0" animBg="1"/>
      <p:bldP spid="65" grpId="0"/>
      <p:bldP spid="6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3EE98E-EDC9-3858-8D43-8EA435DB51C8}"/>
              </a:ext>
            </a:extLst>
          </p:cNvPr>
          <p:cNvSpPr txBox="1"/>
          <p:nvPr/>
        </p:nvSpPr>
        <p:spPr>
          <a:xfrm>
            <a:off x="821183" y="1157576"/>
            <a:ext cx="78878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An agent’s utility function is essentially an internalization of the performance measure.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An agent choses actions to maximize its utility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An agent choses actions to maximize its expected utility when environment is uncertain or partially observable or stochastic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40F19C-0A7E-FA1C-14BA-E058EE04C32B}"/>
              </a:ext>
            </a:extLst>
          </p:cNvPr>
          <p:cNvSpPr/>
          <p:nvPr/>
        </p:nvSpPr>
        <p:spPr>
          <a:xfrm>
            <a:off x="1336104" y="73585"/>
            <a:ext cx="7368466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Utility Agent Characteristics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94CE80-9F89-0DD5-F648-34CADC306961}"/>
              </a:ext>
            </a:extLst>
          </p:cNvPr>
          <p:cNvSpPr/>
          <p:nvPr/>
        </p:nvSpPr>
        <p:spPr>
          <a:xfrm>
            <a:off x="1336104" y="73584"/>
            <a:ext cx="7368466" cy="12047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Working of Agent components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47B5A-8CA1-22EC-91E7-99623E49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25" y="1278383"/>
            <a:ext cx="5397995" cy="2304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9BE3F-1B04-811A-6409-D4305A10DA20}"/>
              </a:ext>
            </a:extLst>
          </p:cNvPr>
          <p:cNvSpPr txBox="1"/>
          <p:nvPr/>
        </p:nvSpPr>
        <p:spPr>
          <a:xfrm>
            <a:off x="3097745" y="3582716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Black Box-Atomic</a:t>
            </a:r>
            <a:endParaRPr lang="en-IN" sz="36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8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94CE80-9F89-0DD5-F648-34CADC306961}"/>
              </a:ext>
            </a:extLst>
          </p:cNvPr>
          <p:cNvSpPr/>
          <p:nvPr/>
        </p:nvSpPr>
        <p:spPr>
          <a:xfrm>
            <a:off x="1336104" y="73584"/>
            <a:ext cx="7368466" cy="12047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Working of Agent components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3AF21-724E-A406-C63F-935E187EF07A}"/>
              </a:ext>
            </a:extLst>
          </p:cNvPr>
          <p:cNvSpPr txBox="1"/>
          <p:nvPr/>
        </p:nvSpPr>
        <p:spPr>
          <a:xfrm>
            <a:off x="3937348" y="5287229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Factored</a:t>
            </a:r>
            <a:endParaRPr lang="en-IN" sz="36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8CCDC-56B8-E7EB-B713-0D459655A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34" y="1278383"/>
            <a:ext cx="54959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ARCH TECHNIQUES. SEARCH TECHNIQUES Search techniques BlindHeuristic Depth  first Search ( DFS ) Breadth first Search ( BFS ) Hill climbing Search A* -  ppt download">
            <a:extLst>
              <a:ext uri="{FF2B5EF4-FFF2-40B4-BE49-F238E27FC236}">
                <a16:creationId xmlns:a16="http://schemas.microsoft.com/office/drawing/2014/main" id="{7EAD29A8-F229-D718-FBD7-277565F2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0" y="28113"/>
            <a:ext cx="8611340" cy="66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790EF48-E65C-9890-0A62-80969D8D3D41}"/>
              </a:ext>
            </a:extLst>
          </p:cNvPr>
          <p:cNvSpPr/>
          <p:nvPr/>
        </p:nvSpPr>
        <p:spPr>
          <a:xfrm>
            <a:off x="497150" y="2592280"/>
            <a:ext cx="4074850" cy="31782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8D4760-AEF7-2001-DEC0-E8F9D404E6DF}"/>
              </a:ext>
            </a:extLst>
          </p:cNvPr>
          <p:cNvSpPr/>
          <p:nvPr/>
        </p:nvSpPr>
        <p:spPr>
          <a:xfrm>
            <a:off x="4650419" y="2672179"/>
            <a:ext cx="4379651" cy="387954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649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FD37C8-391A-2E46-83E7-92616D10851E}"/>
              </a:ext>
            </a:extLst>
          </p:cNvPr>
          <p:cNvSpPr/>
          <p:nvPr/>
        </p:nvSpPr>
        <p:spPr>
          <a:xfrm>
            <a:off x="1336104" y="73584"/>
            <a:ext cx="7368466" cy="12047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Working of Agent components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9AA6C-E78C-7B0A-073C-52ABBAB1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83" y="1278383"/>
            <a:ext cx="6415690" cy="4225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8B71F-129B-60BE-25FC-F9587D0E892A}"/>
              </a:ext>
            </a:extLst>
          </p:cNvPr>
          <p:cNvSpPr txBox="1"/>
          <p:nvPr/>
        </p:nvSpPr>
        <p:spPr>
          <a:xfrm>
            <a:off x="4486417" y="539495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Structured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04593-7434-DA94-D4F5-BC58104A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8" y="369717"/>
            <a:ext cx="8859452" cy="53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5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98E22-D0C0-3D74-1F7F-ACAC78E78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1" y="388107"/>
            <a:ext cx="8774508" cy="507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2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380EE-A011-8787-1584-5E801009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348772"/>
            <a:ext cx="85248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9A63A-A96B-A670-0CDB-E3ADFF53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9" y="381740"/>
            <a:ext cx="8191500" cy="51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3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9490F-FB85-CDFF-6FD8-D44C5D693A02}"/>
              </a:ext>
            </a:extLst>
          </p:cNvPr>
          <p:cNvSpPr/>
          <p:nvPr/>
        </p:nvSpPr>
        <p:spPr>
          <a:xfrm>
            <a:off x="2241615" y="5513034"/>
            <a:ext cx="3955000" cy="11274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MAKE BATCHES of 4 members</a:t>
            </a:r>
            <a:endParaRPr lang="en-I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7D0FF9-3858-EEA2-F2D2-7A9879587A7B}"/>
              </a:ext>
            </a:extLst>
          </p:cNvPr>
          <p:cNvSpPr/>
          <p:nvPr/>
        </p:nvSpPr>
        <p:spPr>
          <a:xfrm>
            <a:off x="2263806" y="4111841"/>
            <a:ext cx="3932808" cy="11274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DISCUSS IDEA AND FINALIZE TOPIC</a:t>
            </a:r>
            <a:endParaRPr lang="en-I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E10A6-66B2-54E7-8175-AE3861A6B607}"/>
              </a:ext>
            </a:extLst>
          </p:cNvPr>
          <p:cNvSpPr/>
          <p:nvPr/>
        </p:nvSpPr>
        <p:spPr>
          <a:xfrm>
            <a:off x="2263807" y="3067234"/>
            <a:ext cx="3932808" cy="8152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DESIGN</a:t>
            </a:r>
            <a:endParaRPr lang="en-I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8F52B6-A22A-38C0-8B88-96BFEBF3DF6A}"/>
              </a:ext>
            </a:extLst>
          </p:cNvPr>
          <p:cNvSpPr/>
          <p:nvPr/>
        </p:nvSpPr>
        <p:spPr>
          <a:xfrm>
            <a:off x="2263806" y="1605378"/>
            <a:ext cx="3932807" cy="11274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BACK END-&gt;FRONT END-&gt;BL</a:t>
            </a:r>
            <a:endParaRPr lang="en-I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40880-46DA-EF95-B16D-0EB13EC8B184}"/>
              </a:ext>
            </a:extLst>
          </p:cNvPr>
          <p:cNvSpPr/>
          <p:nvPr/>
        </p:nvSpPr>
        <p:spPr>
          <a:xfrm>
            <a:off x="2263805" y="292963"/>
            <a:ext cx="3932807" cy="11274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REPORT</a:t>
            </a:r>
            <a:endParaRPr lang="en-I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DF3991-74B4-EF36-69A2-AC2D3BBDE4FD}"/>
              </a:ext>
            </a:extLst>
          </p:cNvPr>
          <p:cNvCxnSpPr/>
          <p:nvPr/>
        </p:nvCxnSpPr>
        <p:spPr>
          <a:xfrm flipH="1">
            <a:off x="2241615" y="292963"/>
            <a:ext cx="22190" cy="6498454"/>
          </a:xfrm>
          <a:prstGeom prst="line">
            <a:avLst/>
          </a:prstGeom>
          <a:ln w="762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03EEA-A159-CC95-EE60-1E81BC7593BB}"/>
              </a:ext>
            </a:extLst>
          </p:cNvPr>
          <p:cNvCxnSpPr/>
          <p:nvPr/>
        </p:nvCxnSpPr>
        <p:spPr>
          <a:xfrm flipH="1">
            <a:off x="6218802" y="318117"/>
            <a:ext cx="22190" cy="6498454"/>
          </a:xfrm>
          <a:prstGeom prst="line">
            <a:avLst/>
          </a:prstGeom>
          <a:ln w="762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99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7D3122-A933-4CC0-925B-C93E08D8E070}"/>
              </a:ext>
            </a:extLst>
          </p:cNvPr>
          <p:cNvSpPr/>
          <p:nvPr/>
        </p:nvSpPr>
        <p:spPr>
          <a:xfrm>
            <a:off x="648070" y="1313896"/>
            <a:ext cx="3515557" cy="1145219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ANGULAR JS FRONT END</a:t>
            </a:r>
            <a:endParaRPr lang="en-IN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807F8F-5E57-0CF4-DA58-1E5D03525768}"/>
              </a:ext>
            </a:extLst>
          </p:cNvPr>
          <p:cNvSpPr/>
          <p:nvPr/>
        </p:nvSpPr>
        <p:spPr>
          <a:xfrm>
            <a:off x="5035118" y="1342009"/>
            <a:ext cx="3515557" cy="1145219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PYTHON FLASK</a:t>
            </a:r>
            <a:endParaRPr lang="en-IN" sz="32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506030A-6450-FD0D-6FCB-F2BAB4E258D7}"/>
              </a:ext>
            </a:extLst>
          </p:cNvPr>
          <p:cNvSpPr/>
          <p:nvPr/>
        </p:nvSpPr>
        <p:spPr>
          <a:xfrm>
            <a:off x="4163627" y="1704513"/>
            <a:ext cx="871491" cy="29296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4B9228C-8D72-14BA-724B-CC3C87086E54}"/>
              </a:ext>
            </a:extLst>
          </p:cNvPr>
          <p:cNvSpPr/>
          <p:nvPr/>
        </p:nvSpPr>
        <p:spPr>
          <a:xfrm rot="5400000">
            <a:off x="6529527" y="2686976"/>
            <a:ext cx="776794" cy="37730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8C9BB23C-B0E9-A1F2-100A-A4C957800404}"/>
              </a:ext>
            </a:extLst>
          </p:cNvPr>
          <p:cNvSpPr/>
          <p:nvPr/>
        </p:nvSpPr>
        <p:spPr>
          <a:xfrm>
            <a:off x="5752731" y="3264023"/>
            <a:ext cx="2254928" cy="251534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DATABASE</a:t>
            </a:r>
            <a:endParaRPr lang="en-IN" sz="3000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A0DB16A-359B-B6DF-5882-0048FF8FB032}"/>
              </a:ext>
            </a:extLst>
          </p:cNvPr>
          <p:cNvSpPr/>
          <p:nvPr/>
        </p:nvSpPr>
        <p:spPr>
          <a:xfrm>
            <a:off x="7106575" y="449063"/>
            <a:ext cx="1384916" cy="1145219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AI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3744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35FDC-118A-6930-B672-3133999B8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71" y="117629"/>
            <a:ext cx="2708227" cy="28031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CEF99-9C00-642E-5400-07BFB2A01A04}"/>
              </a:ext>
            </a:extLst>
          </p:cNvPr>
          <p:cNvSpPr/>
          <p:nvPr/>
        </p:nvSpPr>
        <p:spPr>
          <a:xfrm>
            <a:off x="3266444" y="114300"/>
            <a:ext cx="3214255" cy="5948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What is AI??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01DB6-62E6-CBE7-504A-AEFC13B5AC67}"/>
              </a:ext>
            </a:extLst>
          </p:cNvPr>
          <p:cNvSpPr/>
          <p:nvPr/>
        </p:nvSpPr>
        <p:spPr>
          <a:xfrm>
            <a:off x="3266444" y="806759"/>
            <a:ext cx="2965143" cy="3032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Book Antiqua" panose="02040602050305030304" pitchFamily="18" charset="0"/>
              </a:rPr>
              <a:t>Thinking humanly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Machine with minds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Automation of human activities</a:t>
            </a:r>
            <a:endParaRPr lang="en-IN" sz="28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62EA4A-AC59-DEC6-1A37-926922A052F3}"/>
              </a:ext>
            </a:extLst>
          </p:cNvPr>
          <p:cNvSpPr/>
          <p:nvPr/>
        </p:nvSpPr>
        <p:spPr>
          <a:xfrm>
            <a:off x="6320362" y="806758"/>
            <a:ext cx="2610035" cy="29529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Book Antiqua" panose="02040602050305030304" pitchFamily="18" charset="0"/>
              </a:rPr>
              <a:t>Thinking rationally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Machine with models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Study of computations</a:t>
            </a:r>
            <a:endParaRPr lang="en-IN" sz="3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B7B5F-5C65-F9C4-CCB8-1A646E9D84C7}"/>
              </a:ext>
            </a:extLst>
          </p:cNvPr>
          <p:cNvSpPr/>
          <p:nvPr/>
        </p:nvSpPr>
        <p:spPr>
          <a:xfrm>
            <a:off x="3319709" y="3937248"/>
            <a:ext cx="2911878" cy="2452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Book Antiqua" panose="02040602050305030304" pitchFamily="18" charset="0"/>
              </a:rPr>
              <a:t>Acting  humanly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Create machines working as people</a:t>
            </a:r>
            <a:endParaRPr lang="en-IN" sz="3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B00E49-E19D-56A0-0EA1-8CBDE635A070}"/>
              </a:ext>
            </a:extLst>
          </p:cNvPr>
          <p:cNvSpPr/>
          <p:nvPr/>
        </p:nvSpPr>
        <p:spPr>
          <a:xfrm>
            <a:off x="6320362" y="3937248"/>
            <a:ext cx="2610035" cy="2452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Book Antiqua" panose="02040602050305030304" pitchFamily="18" charset="0"/>
              </a:rPr>
              <a:t>Acting rationally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Intelligent agents</a:t>
            </a:r>
            <a:endParaRPr lang="en-IN" sz="3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6059DD-4064-C59A-09C2-15D03538E06D}"/>
              </a:ext>
            </a:extLst>
          </p:cNvPr>
          <p:cNvSpPr/>
          <p:nvPr/>
        </p:nvSpPr>
        <p:spPr>
          <a:xfrm>
            <a:off x="1996937" y="976543"/>
            <a:ext cx="5087444" cy="44921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Acting  humanly</a:t>
            </a:r>
          </a:p>
          <a:p>
            <a:pPr algn="ctr"/>
            <a:r>
              <a:rPr lang="en-US" sz="4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Create machines working as people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1C0BCCD-7D88-46BE-97E5-A623BCDE9E25}"/>
              </a:ext>
            </a:extLst>
          </p:cNvPr>
          <p:cNvSpPr/>
          <p:nvPr/>
        </p:nvSpPr>
        <p:spPr>
          <a:xfrm>
            <a:off x="1189608" y="399495"/>
            <a:ext cx="4696287" cy="2849732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BRANCH ENTRY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NEP INTERNSHIP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038F2D0-0A9B-540C-2B04-1DEE7824ABE7}"/>
              </a:ext>
            </a:extLst>
          </p:cNvPr>
          <p:cNvSpPr/>
          <p:nvPr/>
        </p:nvSpPr>
        <p:spPr>
          <a:xfrm>
            <a:off x="2614473" y="3429000"/>
            <a:ext cx="5260019" cy="302950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BRANCH INAUGURATION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coding the &quot;Alan Turing Test&quot; aka &quot;The Imitation game&quot;">
            <a:extLst>
              <a:ext uri="{FF2B5EF4-FFF2-40B4-BE49-F238E27FC236}">
                <a16:creationId xmlns:a16="http://schemas.microsoft.com/office/drawing/2014/main" id="{9DF9C686-4249-2FEF-A54A-A3B03A708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46" y="0"/>
            <a:ext cx="8740508" cy="67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38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900CE-C505-332F-6069-CA313B9EE6B8}"/>
              </a:ext>
            </a:extLst>
          </p:cNvPr>
          <p:cNvSpPr/>
          <p:nvPr/>
        </p:nvSpPr>
        <p:spPr>
          <a:xfrm>
            <a:off x="594803" y="2112885"/>
            <a:ext cx="3639845" cy="193533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PASS TURING TEST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MACHINE REQUIRES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E4540-72A8-4E77-B6D1-C3A1CFEFAD60}"/>
              </a:ext>
            </a:extLst>
          </p:cNvPr>
          <p:cNvSpPr txBox="1"/>
          <p:nvPr/>
        </p:nvSpPr>
        <p:spPr>
          <a:xfrm>
            <a:off x="1331651" y="133165"/>
            <a:ext cx="7439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latin typeface="Book Antiqua" panose="02040602050305030304" pitchFamily="18" charset="0"/>
              </a:rPr>
              <a:t>A machine passes Turing Test if human interrogator cannot differentiate whether responses came from human or machine.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8F8B639-E44D-81AE-656C-3C6509057474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234648" y="2467992"/>
            <a:ext cx="1669002" cy="61255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920689-7A68-F5D6-7FC6-0B985687F5D7}"/>
              </a:ext>
            </a:extLst>
          </p:cNvPr>
          <p:cNvSpPr txBox="1"/>
          <p:nvPr/>
        </p:nvSpPr>
        <p:spPr>
          <a:xfrm>
            <a:off x="5903648" y="1826111"/>
            <a:ext cx="3736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Natural Language Processing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449E9B8-7E8C-326A-A054-D115D5C3EF83}"/>
              </a:ext>
            </a:extLst>
          </p:cNvPr>
          <p:cNvCxnSpPr>
            <a:cxnSpLocks/>
          </p:cNvCxnSpPr>
          <p:nvPr/>
        </p:nvCxnSpPr>
        <p:spPr>
          <a:xfrm>
            <a:off x="4234648" y="3080551"/>
            <a:ext cx="1669002" cy="127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981C65-D1D1-7F69-A968-521ACD61E2C8}"/>
              </a:ext>
            </a:extLst>
          </p:cNvPr>
          <p:cNvSpPr txBox="1"/>
          <p:nvPr/>
        </p:nvSpPr>
        <p:spPr>
          <a:xfrm>
            <a:off x="5903649" y="2810643"/>
            <a:ext cx="3736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Knowledge representation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9B0701F-CD4B-CA4C-6EC3-745135AEA832}"/>
              </a:ext>
            </a:extLst>
          </p:cNvPr>
          <p:cNvCxnSpPr>
            <a:cxnSpLocks/>
          </p:cNvCxnSpPr>
          <p:nvPr/>
        </p:nvCxnSpPr>
        <p:spPr>
          <a:xfrm>
            <a:off x="4234649" y="3080551"/>
            <a:ext cx="1669000" cy="108307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205CE78-23C3-BE5C-647D-0873C145D0AA}"/>
              </a:ext>
            </a:extLst>
          </p:cNvPr>
          <p:cNvSpPr txBox="1"/>
          <p:nvPr/>
        </p:nvSpPr>
        <p:spPr>
          <a:xfrm>
            <a:off x="5903648" y="3765150"/>
            <a:ext cx="3736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Automated Reasoning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A903A599-7DD2-8CA9-23DE-464490FCA9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78097" y="4250492"/>
            <a:ext cx="1336708" cy="754606"/>
          </a:xfrm>
          <a:prstGeom prst="bentConnector3">
            <a:avLst>
              <a:gd name="adj1" fmla="val 98483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FFDDDC7-4645-6DFD-2E16-2EB300F6A6A5}"/>
              </a:ext>
            </a:extLst>
          </p:cNvPr>
          <p:cNvSpPr txBox="1"/>
          <p:nvPr/>
        </p:nvSpPr>
        <p:spPr>
          <a:xfrm>
            <a:off x="5903648" y="4808407"/>
            <a:ext cx="2752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Machine Learning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6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6" grpId="0"/>
      <p:bldP spid="2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BFFC17-4878-D039-5CAB-EC8D7410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7" y="1148828"/>
            <a:ext cx="5129999" cy="36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9D5B9-9072-8D0D-CAC5-80CCA603036D}"/>
              </a:ext>
            </a:extLst>
          </p:cNvPr>
          <p:cNvSpPr txBox="1"/>
          <p:nvPr/>
        </p:nvSpPr>
        <p:spPr>
          <a:xfrm>
            <a:off x="1331651" y="133165"/>
            <a:ext cx="7439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latin typeface="Book Antiqua" panose="02040602050305030304" pitchFamily="18" charset="0"/>
              </a:rPr>
              <a:t>Total Turing test is a </a:t>
            </a:r>
            <a:r>
              <a:rPr lang="en-US" sz="3000" b="1" i="1" dirty="0" err="1">
                <a:latin typeface="Book Antiqua" panose="02040602050305030304" pitchFamily="18" charset="0"/>
              </a:rPr>
              <a:t>turing</a:t>
            </a:r>
            <a:r>
              <a:rPr lang="en-US" sz="3000" b="1" i="1" dirty="0">
                <a:latin typeface="Book Antiqua" panose="02040602050305030304" pitchFamily="18" charset="0"/>
              </a:rPr>
              <a:t> test + testing subject’s perceptual abilities.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1EFBAF-2168-1E9F-F647-FCCB871C402C}"/>
              </a:ext>
            </a:extLst>
          </p:cNvPr>
          <p:cNvSpPr/>
          <p:nvPr/>
        </p:nvSpPr>
        <p:spPr>
          <a:xfrm>
            <a:off x="1509203" y="4985360"/>
            <a:ext cx="6640498" cy="114023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TOTAL TURING TEST REQUIRES COMPUTER VISION AND ROBOTICS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3B395-FC40-5AC9-8CE0-56D46FEC36EB}"/>
              </a:ext>
            </a:extLst>
          </p:cNvPr>
          <p:cNvSpPr/>
          <p:nvPr/>
        </p:nvSpPr>
        <p:spPr>
          <a:xfrm>
            <a:off x="2343167" y="1117476"/>
            <a:ext cx="5415918" cy="35876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Thinking humanly</a:t>
            </a:r>
          </a:p>
          <a:p>
            <a:pPr algn="ctr"/>
            <a:r>
              <a:rPr lang="en-US" sz="4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Machine with minds</a:t>
            </a:r>
          </a:p>
          <a:p>
            <a:pPr algn="ctr"/>
            <a:r>
              <a:rPr lang="en-US" sz="4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Automation of human activities</a:t>
            </a:r>
            <a:endParaRPr lang="en-IN" sz="4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48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0E830-42BD-8F8B-801B-FAB5CF3C2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0502" y="854476"/>
            <a:ext cx="2725692" cy="350446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789CA-49FF-1131-9182-D917674EFA6D}"/>
              </a:ext>
            </a:extLst>
          </p:cNvPr>
          <p:cNvSpPr/>
          <p:nvPr/>
        </p:nvSpPr>
        <p:spPr>
          <a:xfrm>
            <a:off x="4252403" y="528770"/>
            <a:ext cx="4172505" cy="68747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Cognitive Science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3E170D-DA3F-ACA8-72F8-6E6091B7E486}"/>
              </a:ext>
            </a:extLst>
          </p:cNvPr>
          <p:cNvSpPr/>
          <p:nvPr/>
        </p:nvSpPr>
        <p:spPr>
          <a:xfrm>
            <a:off x="4252402" y="1568937"/>
            <a:ext cx="4172505" cy="68747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humans think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FCA4CF-B49B-957E-D6DC-9D43E40CC869}"/>
              </a:ext>
            </a:extLst>
          </p:cNvPr>
          <p:cNvSpPr/>
          <p:nvPr/>
        </p:nvSpPr>
        <p:spPr>
          <a:xfrm>
            <a:off x="4252401" y="2546042"/>
            <a:ext cx="4172505" cy="68747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Introspection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2E60E2-12EA-72D6-78A2-716A1B3BBE09}"/>
              </a:ext>
            </a:extLst>
          </p:cNvPr>
          <p:cNvSpPr/>
          <p:nvPr/>
        </p:nvSpPr>
        <p:spPr>
          <a:xfrm>
            <a:off x="4252400" y="3624488"/>
            <a:ext cx="4350062" cy="83210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Psychological experiments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91C19F-6598-41DD-3838-56A179468FC2}"/>
              </a:ext>
            </a:extLst>
          </p:cNvPr>
          <p:cNvSpPr/>
          <p:nvPr/>
        </p:nvSpPr>
        <p:spPr>
          <a:xfrm>
            <a:off x="4252400" y="4756392"/>
            <a:ext cx="4350062" cy="83210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Brain imaging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135815-B3A0-2AD0-60D7-1109C8E40350}"/>
              </a:ext>
            </a:extLst>
          </p:cNvPr>
          <p:cNvSpPr txBox="1"/>
          <p:nvPr/>
        </p:nvSpPr>
        <p:spPr>
          <a:xfrm>
            <a:off x="1575786" y="1628130"/>
            <a:ext cx="686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1" dirty="0">
                <a:effectLst/>
                <a:latin typeface="Book Antiqua" panose="02040602050305030304" pitchFamily="18" charset="0"/>
              </a:rPr>
              <a:t>identify the hidden pattern in the series of numbers below, and use it to predict the next / missing number:</a:t>
            </a:r>
          </a:p>
          <a:p>
            <a:pPr algn="just"/>
            <a:r>
              <a:rPr lang="en-US" sz="3000" b="1" i="1" dirty="0">
                <a:solidFill>
                  <a:srgbClr val="7030A0"/>
                </a:solidFill>
                <a:effectLst/>
                <a:latin typeface="Book Antiqua" panose="02040602050305030304" pitchFamily="18" charset="0"/>
              </a:rPr>
              <a:t>8 | 3 | 9 | 10 | 17 |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0E26A-1132-DB1A-18D6-78FD8D9EE083}"/>
              </a:ext>
            </a:extLst>
          </p:cNvPr>
          <p:cNvSpPr txBox="1"/>
          <p:nvPr/>
        </p:nvSpPr>
        <p:spPr>
          <a:xfrm>
            <a:off x="2139518" y="994298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Numerical Reasoning</a:t>
            </a:r>
            <a:endParaRPr lang="en-IN" sz="36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9D4AD-50F2-D667-C0F4-2CAA64EF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30" y="949494"/>
            <a:ext cx="7309713" cy="4959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3043F-BDBF-A190-2B91-A8E50F046A18}"/>
              </a:ext>
            </a:extLst>
          </p:cNvPr>
          <p:cNvSpPr txBox="1"/>
          <p:nvPr/>
        </p:nvSpPr>
        <p:spPr>
          <a:xfrm>
            <a:off x="2876365" y="395496"/>
            <a:ext cx="424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Abstract Reasoning</a:t>
            </a:r>
            <a:endParaRPr lang="en-IN" sz="36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1BDDE2-2424-8DFC-38A9-DFCF09D8EE24}"/>
              </a:ext>
            </a:extLst>
          </p:cNvPr>
          <p:cNvSpPr txBox="1"/>
          <p:nvPr/>
        </p:nvSpPr>
        <p:spPr>
          <a:xfrm>
            <a:off x="1620175" y="1649429"/>
            <a:ext cx="62010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0" dirty="0">
                <a:solidFill>
                  <a:srgbClr val="414042"/>
                </a:solidFill>
                <a:effectLst/>
                <a:latin typeface="Book Antiqua" panose="02040602050305030304" pitchFamily="18" charset="0"/>
              </a:rPr>
              <a:t>If the first two statements are true, is the final statement true?</a:t>
            </a:r>
            <a:endParaRPr lang="en-US" sz="3000" b="0" i="0" dirty="0">
              <a:solidFill>
                <a:srgbClr val="414042"/>
              </a:solidFill>
              <a:effectLst/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0" i="1" dirty="0">
                <a:solidFill>
                  <a:srgbClr val="414042"/>
                </a:solidFill>
                <a:effectLst/>
                <a:latin typeface="Book Antiqua" panose="02040602050305030304" pitchFamily="18" charset="0"/>
              </a:rPr>
              <a:t>Most snakes are green.</a:t>
            </a:r>
            <a:br>
              <a:rPr lang="en-US" sz="3000" b="0" i="0" dirty="0">
                <a:solidFill>
                  <a:srgbClr val="414042"/>
                </a:solidFill>
                <a:effectLst/>
                <a:latin typeface="Book Antiqua" panose="02040602050305030304" pitchFamily="18" charset="0"/>
              </a:rPr>
            </a:br>
            <a:r>
              <a:rPr lang="en-US" sz="3000" b="0" i="1" dirty="0">
                <a:solidFill>
                  <a:srgbClr val="414042"/>
                </a:solidFill>
                <a:effectLst/>
                <a:latin typeface="Book Antiqua" panose="02040602050305030304" pitchFamily="18" charset="0"/>
              </a:rPr>
              <a:t>Most snakes are quick.</a:t>
            </a:r>
            <a:endParaRPr lang="en-US" sz="3000" b="0" i="0" dirty="0">
              <a:solidFill>
                <a:srgbClr val="414042"/>
              </a:solidFill>
              <a:effectLst/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0" i="1" dirty="0">
                <a:solidFill>
                  <a:srgbClr val="414042"/>
                </a:solidFill>
                <a:effectLst/>
                <a:latin typeface="Book Antiqua" panose="02040602050305030304" pitchFamily="18" charset="0"/>
              </a:rPr>
              <a:t>At least one snake is both green and quick</a:t>
            </a:r>
            <a:r>
              <a:rPr lang="en-US" b="0" i="1" dirty="0">
                <a:solidFill>
                  <a:srgbClr val="414042"/>
                </a:solidFill>
                <a:effectLst/>
                <a:latin typeface="Inter"/>
              </a:rPr>
              <a:t>.</a:t>
            </a:r>
            <a:endParaRPr lang="en-US" b="0" i="0" dirty="0">
              <a:solidFill>
                <a:srgbClr val="414042"/>
              </a:solidFill>
              <a:effectLst/>
              <a:latin typeface="Int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09123-BABA-05A8-4B87-AAB1ECC2B61F}"/>
              </a:ext>
            </a:extLst>
          </p:cNvPr>
          <p:cNvSpPr txBox="1"/>
          <p:nvPr/>
        </p:nvSpPr>
        <p:spPr>
          <a:xfrm>
            <a:off x="2790903" y="688459"/>
            <a:ext cx="453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Deductive Reasoning</a:t>
            </a:r>
            <a:endParaRPr lang="en-IN" sz="36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5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3B395-FC40-5AC9-8CE0-56D46FEC36EB}"/>
              </a:ext>
            </a:extLst>
          </p:cNvPr>
          <p:cNvSpPr/>
          <p:nvPr/>
        </p:nvSpPr>
        <p:spPr>
          <a:xfrm>
            <a:off x="2343167" y="1117476"/>
            <a:ext cx="5415918" cy="2460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Thinking rationally</a:t>
            </a:r>
          </a:p>
          <a:p>
            <a:pPr algn="ctr"/>
            <a:r>
              <a:rPr lang="en-US" sz="4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Logic</a:t>
            </a:r>
            <a:endParaRPr lang="en-IN" sz="4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538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480872-3426-1CDF-5E85-434C62157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69" y="153694"/>
            <a:ext cx="38100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B39314-3ED1-E146-4ECE-BFD36C7E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54" y="1695357"/>
            <a:ext cx="4964514" cy="2397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71818-0F64-4FA9-3FB0-CDD405E2A29E}"/>
              </a:ext>
            </a:extLst>
          </p:cNvPr>
          <p:cNvSpPr txBox="1"/>
          <p:nvPr/>
        </p:nvSpPr>
        <p:spPr>
          <a:xfrm>
            <a:off x="987188" y="4193147"/>
            <a:ext cx="7169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Drawbacks of </a:t>
            </a:r>
            <a:r>
              <a:rPr lang="en-US" sz="3000" b="1" dirty="0" err="1">
                <a:latin typeface="Book Antiqua" panose="02040602050305030304" pitchFamily="18" charset="0"/>
              </a:rPr>
              <a:t>logicist</a:t>
            </a:r>
            <a:r>
              <a:rPr lang="en-US" sz="3000" b="1" dirty="0">
                <a:latin typeface="Book Antiqua" panose="02040602050305030304" pitchFamily="18" charset="0"/>
              </a:rPr>
              <a:t> approach: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i="1" dirty="0">
                <a:latin typeface="Book Antiqua" panose="02040602050305030304" pitchFamily="18" charset="0"/>
              </a:rPr>
              <a:t>Difficult to make every informal issue formally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i="1" dirty="0">
                <a:latin typeface="Book Antiqua" panose="02040602050305030304" pitchFamily="18" charset="0"/>
              </a:rPr>
              <a:t>Principle vs practice – 2 different things</a:t>
            </a:r>
            <a:endParaRPr lang="en-IN" sz="30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EEF2880C-BDE3-A569-39AE-E8EEB8704BAF}"/>
              </a:ext>
            </a:extLst>
          </p:cNvPr>
          <p:cNvSpPr/>
          <p:nvPr/>
        </p:nvSpPr>
        <p:spPr>
          <a:xfrm>
            <a:off x="1566908" y="126507"/>
            <a:ext cx="5144609" cy="302950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STUDENT CHAPTER INAUGURATION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3E520A5-6275-6DF5-EFAE-5B63A90895F1}"/>
              </a:ext>
            </a:extLst>
          </p:cNvPr>
          <p:cNvSpPr/>
          <p:nvPr/>
        </p:nvSpPr>
        <p:spPr>
          <a:xfrm>
            <a:off x="2385133" y="3270682"/>
            <a:ext cx="5144609" cy="302950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III SEM ACADEMICS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DS/ADE/CO…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JAVA LAB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ay 20 - Acting Rationally: The rational agent approach - Artificial  Intelligence - IT Consultant - SAP, Artificial Intelligence and Machine  Learning">
            <a:extLst>
              <a:ext uri="{FF2B5EF4-FFF2-40B4-BE49-F238E27FC236}">
                <a16:creationId xmlns:a16="http://schemas.microsoft.com/office/drawing/2014/main" id="{348F7136-9305-DD1D-B9E4-9B6CDDB7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7" y="504918"/>
            <a:ext cx="7604218" cy="55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44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7B74B-2668-92C9-E99F-8284C148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2" y="0"/>
            <a:ext cx="8673484" cy="6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4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56B1D-DDC0-7C2C-5DA6-3FE858D2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73" y="0"/>
            <a:ext cx="3393398" cy="2923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3D81B-63A8-56E5-4439-20DFEE80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31" y="3209865"/>
            <a:ext cx="4063396" cy="2559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F7E07-31B9-3D14-ACE7-DDF739A52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629" y="0"/>
            <a:ext cx="2843850" cy="3132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84C94-73A4-0637-98EB-FE9A3CCF4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95" y="3132039"/>
            <a:ext cx="4012206" cy="27152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56444C5-B848-2278-6D0A-7DA11E61C450}"/>
              </a:ext>
            </a:extLst>
          </p:cNvPr>
          <p:cNvSpPr/>
          <p:nvPr/>
        </p:nvSpPr>
        <p:spPr>
          <a:xfrm>
            <a:off x="3222595" y="1942675"/>
            <a:ext cx="3231472" cy="196196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Historical Evolution of AI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2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glish Linguistics - Department of English Studies">
            <a:extLst>
              <a:ext uri="{FF2B5EF4-FFF2-40B4-BE49-F238E27FC236}">
                <a16:creationId xmlns:a16="http://schemas.microsoft.com/office/drawing/2014/main" id="{7736FBC7-73AA-E1EA-2311-FAEB6AEC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57" y="3053919"/>
            <a:ext cx="4885347" cy="27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5AD1BC-9A76-E16A-DB02-95CF37DF6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00" y="3053919"/>
            <a:ext cx="3749008" cy="279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E0C0F-33F9-BE74-8DB1-C1F0BA59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315" y="0"/>
            <a:ext cx="4670685" cy="2852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116C3A-5A2A-5E69-84AA-923261CF0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00" y="-21865"/>
            <a:ext cx="3979828" cy="27908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56444C5-B848-2278-6D0A-7DA11E61C450}"/>
              </a:ext>
            </a:extLst>
          </p:cNvPr>
          <p:cNvSpPr/>
          <p:nvPr/>
        </p:nvSpPr>
        <p:spPr>
          <a:xfrm>
            <a:off x="3178207" y="2120356"/>
            <a:ext cx="2920754" cy="186712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Historical Evolution of AI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losophy For Our Times">
            <a:extLst>
              <a:ext uri="{FF2B5EF4-FFF2-40B4-BE49-F238E27FC236}">
                <a16:creationId xmlns:a16="http://schemas.microsoft.com/office/drawing/2014/main" id="{95CB6035-F24C-CEBA-E331-81456A1A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5" y="124286"/>
            <a:ext cx="2328170" cy="38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6A7EE-7885-7A7F-41D5-B6F6B9C3AC59}"/>
              </a:ext>
            </a:extLst>
          </p:cNvPr>
          <p:cNvSpPr/>
          <p:nvPr/>
        </p:nvSpPr>
        <p:spPr>
          <a:xfrm>
            <a:off x="3109403" y="186431"/>
            <a:ext cx="5581836" cy="97654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Can formal rules be used to draw valid conclusions</a:t>
            </a:r>
            <a:r>
              <a:rPr lang="en-US" sz="3200" dirty="0">
                <a:latin typeface="Book Antiqua" panose="02040602050305030304" pitchFamily="18" charset="0"/>
              </a:rPr>
              <a:t>?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524AF-69FF-3F4C-E86C-F69226A14E15}"/>
              </a:ext>
            </a:extLst>
          </p:cNvPr>
          <p:cNvSpPr txBox="1"/>
          <p:nvPr/>
        </p:nvSpPr>
        <p:spPr>
          <a:xfrm>
            <a:off x="3077777" y="1239205"/>
            <a:ext cx="564508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900" b="1" i="1" dirty="0">
                <a:latin typeface="Book Antiqua" panose="02040602050305030304" pitchFamily="18" charset="0"/>
              </a:rPr>
              <a:t>Deduction – deriving conclusion by widely accepted facts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900" b="1" i="1" dirty="0">
                <a:latin typeface="Book Antiqua" panose="02040602050305030304" pitchFamily="18" charset="0"/>
              </a:rPr>
              <a:t>Induction – generalization from samples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900" b="1" i="1" dirty="0">
                <a:latin typeface="Book Antiqua" panose="02040602050305030304" pitchFamily="18" charset="0"/>
              </a:rPr>
              <a:t>Abductive reasoning– decide by available information</a:t>
            </a: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FD087-350A-3028-A3B9-839A303A8653}"/>
              </a:ext>
            </a:extLst>
          </p:cNvPr>
          <p:cNvSpPr txBox="1"/>
          <p:nvPr/>
        </p:nvSpPr>
        <p:spPr>
          <a:xfrm>
            <a:off x="1456828" y="4607511"/>
            <a:ext cx="7075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Rember by </a:t>
            </a:r>
            <a:r>
              <a:rPr lang="en-US" sz="3200" b="1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de:from</a:t>
            </a:r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, in-into, ab-away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build="p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losophy For Our Times">
            <a:extLst>
              <a:ext uri="{FF2B5EF4-FFF2-40B4-BE49-F238E27FC236}">
                <a16:creationId xmlns:a16="http://schemas.microsoft.com/office/drawing/2014/main" id="{95CB6035-F24C-CEBA-E331-81456A1A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5" y="310717"/>
            <a:ext cx="3073894" cy="50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6A7EE-7885-7A7F-41D5-B6F6B9C3AC59}"/>
              </a:ext>
            </a:extLst>
          </p:cNvPr>
          <p:cNvSpPr/>
          <p:nvPr/>
        </p:nvSpPr>
        <p:spPr>
          <a:xfrm>
            <a:off x="3879542" y="186430"/>
            <a:ext cx="5122415" cy="121257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latin typeface="Book Antiqua" panose="02040602050305030304" pitchFamily="18" charset="0"/>
              </a:rPr>
              <a:t>How does the mind arise from physical brain</a:t>
            </a:r>
            <a:r>
              <a:rPr lang="en-US" sz="3600" dirty="0">
                <a:latin typeface="Book Antiqua" panose="02040602050305030304" pitchFamily="18" charset="0"/>
              </a:rPr>
              <a:t>?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12543-B815-12E6-BBB0-C579FCA33C8E}"/>
              </a:ext>
            </a:extLst>
          </p:cNvPr>
          <p:cNvSpPr txBox="1"/>
          <p:nvPr/>
        </p:nvSpPr>
        <p:spPr>
          <a:xfrm>
            <a:off x="3879542" y="1399004"/>
            <a:ext cx="5122414" cy="393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900" b="1" i="1" dirty="0">
                <a:latin typeface="Book Antiqua" panose="02040602050305030304" pitchFamily="18" charset="0"/>
              </a:rPr>
              <a:t>Rationalism – correctness only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900" b="1" i="1" dirty="0">
                <a:latin typeface="Book Antiqua" panose="02040602050305030304" pitchFamily="18" charset="0"/>
              </a:rPr>
              <a:t>Duality – physical and emotional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900" b="1" i="1" dirty="0">
                <a:latin typeface="Book Antiqua" panose="02040602050305030304" pitchFamily="18" charset="0"/>
              </a:rPr>
              <a:t>Materialism – physical</a:t>
            </a:r>
            <a:endParaRPr lang="en-IN" sz="2900" b="1" i="1" dirty="0">
              <a:latin typeface="Book Antiqua" panose="02040602050305030304" pitchFamily="18" charset="0"/>
            </a:endParaRPr>
          </a:p>
          <a:p>
            <a:endParaRPr lang="en-US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0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losophy For Our Times">
            <a:extLst>
              <a:ext uri="{FF2B5EF4-FFF2-40B4-BE49-F238E27FC236}">
                <a16:creationId xmlns:a16="http://schemas.microsoft.com/office/drawing/2014/main" id="{95CB6035-F24C-CEBA-E331-81456A1A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5" y="310717"/>
            <a:ext cx="3073894" cy="50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6A7EE-7885-7A7F-41D5-B6F6B9C3AC59}"/>
              </a:ext>
            </a:extLst>
          </p:cNvPr>
          <p:cNvSpPr/>
          <p:nvPr/>
        </p:nvSpPr>
        <p:spPr>
          <a:xfrm>
            <a:off x="3879542" y="186431"/>
            <a:ext cx="5122415" cy="13582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latin typeface="Book Antiqua" panose="02040602050305030304" pitchFamily="18" charset="0"/>
              </a:rPr>
              <a:t>Where does the knowledge come from?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12543-B815-12E6-BBB0-C579FCA33C8E}"/>
              </a:ext>
            </a:extLst>
          </p:cNvPr>
          <p:cNvSpPr txBox="1"/>
          <p:nvPr/>
        </p:nvSpPr>
        <p:spPr>
          <a:xfrm>
            <a:off x="3773012" y="1651247"/>
            <a:ext cx="51224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Empiricism – get data from senses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Induction – Generalization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Logical positivism= Empricism+logical rules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Confirmation theory – Experience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losophy For Our Times">
            <a:extLst>
              <a:ext uri="{FF2B5EF4-FFF2-40B4-BE49-F238E27FC236}">
                <a16:creationId xmlns:a16="http://schemas.microsoft.com/office/drawing/2014/main" id="{95CB6035-F24C-CEBA-E331-81456A1A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5" y="310717"/>
            <a:ext cx="3073894" cy="50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6A7EE-7885-7A7F-41D5-B6F6B9C3AC59}"/>
              </a:ext>
            </a:extLst>
          </p:cNvPr>
          <p:cNvSpPr/>
          <p:nvPr/>
        </p:nvSpPr>
        <p:spPr>
          <a:xfrm>
            <a:off x="3879541" y="422460"/>
            <a:ext cx="5122415" cy="97654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How does knowledge lead to action?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12543-B815-12E6-BBB0-C579FCA33C8E}"/>
              </a:ext>
            </a:extLst>
          </p:cNvPr>
          <p:cNvSpPr txBox="1"/>
          <p:nvPr/>
        </p:nvSpPr>
        <p:spPr>
          <a:xfrm>
            <a:off x="3879542" y="1399004"/>
            <a:ext cx="51224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Goal Analysis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Decision making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latin typeface="Book Antiqua" panose="02040602050305030304" pitchFamily="18" charset="0"/>
              </a:rPr>
              <a:t>Expert system</a:t>
            </a:r>
            <a:endParaRPr lang="en-IN" sz="3200" b="1" i="1" dirty="0">
              <a:latin typeface="Book Antiqua" panose="02040602050305030304" pitchFamily="18" charset="0"/>
            </a:endParaRPr>
          </a:p>
          <a:p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thematics Background Stock Illustrations – 86,251 Mathematics Background  Stock Illustrations, Vectors &amp; Clipart - Dreamstime">
            <a:extLst>
              <a:ext uri="{FF2B5EF4-FFF2-40B4-BE49-F238E27FC236}">
                <a16:creationId xmlns:a16="http://schemas.microsoft.com/office/drawing/2014/main" id="{E6F9F075-5C53-CD50-A525-8E64D6DE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70" y="0"/>
            <a:ext cx="5860742" cy="19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C0085-E1B5-DD42-8F10-DAC60AA253EC}"/>
              </a:ext>
            </a:extLst>
          </p:cNvPr>
          <p:cNvSpPr txBox="1"/>
          <p:nvPr/>
        </p:nvSpPr>
        <p:spPr>
          <a:xfrm>
            <a:off x="1977501" y="1609436"/>
            <a:ext cx="5577396" cy="4534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Design of Algorithms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Should be complete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Should be computable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Should be tractable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NP-complete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Probability theory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3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C4C92E-32B9-13EA-6A83-0305F5C6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3" y="3436808"/>
            <a:ext cx="3244641" cy="2306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8A67C2-05C2-07D7-349A-3FBEE220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7217"/>
            <a:ext cx="5291091" cy="107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77F8B-368A-3BBB-5106-DADBB436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67" y="1271343"/>
            <a:ext cx="3076575" cy="210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35F2A6-FD61-B54C-40EC-B32987777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151" y="1271343"/>
            <a:ext cx="4498455" cy="1999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00A02-7164-F4D2-41CB-43821D8C4F5A}"/>
              </a:ext>
            </a:extLst>
          </p:cNvPr>
          <p:cNvSpPr txBox="1"/>
          <p:nvPr/>
        </p:nvSpPr>
        <p:spPr>
          <a:xfrm>
            <a:off x="910106" y="5602273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Game Theory</a:t>
            </a:r>
            <a:endParaRPr lang="en-IN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4ECF80-A41D-02B8-6712-C4CD9CAF5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305" y="3429000"/>
            <a:ext cx="4266945" cy="2306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1134D0-9D3E-5DB9-6F4D-9E8D4E64D02D}"/>
              </a:ext>
            </a:extLst>
          </p:cNvPr>
          <p:cNvSpPr txBox="1"/>
          <p:nvPr/>
        </p:nvSpPr>
        <p:spPr>
          <a:xfrm>
            <a:off x="4327239" y="5611051"/>
            <a:ext cx="3459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Satisficing Property</a:t>
            </a:r>
            <a:endParaRPr lang="en-I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BAD6DE8-E563-75FE-F9B1-43191DEC0EF7}"/>
              </a:ext>
            </a:extLst>
          </p:cNvPr>
          <p:cNvSpPr/>
          <p:nvPr/>
        </p:nvSpPr>
        <p:spPr>
          <a:xfrm>
            <a:off x="1390834" y="234519"/>
            <a:ext cx="5144609" cy="265072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IV SEM 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EVENTS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C49DA1C-F8F9-7CA4-91F2-E37575DF7AF5}"/>
              </a:ext>
            </a:extLst>
          </p:cNvPr>
          <p:cNvSpPr/>
          <p:nvPr/>
        </p:nvSpPr>
        <p:spPr>
          <a:xfrm>
            <a:off x="2509420" y="3264023"/>
            <a:ext cx="5144609" cy="302950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IV SEM ACADEMICS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MES/OS/DAA…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PYTHON LAB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4F91C-5DE6-EE99-21E1-E6F3E94D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7" y="0"/>
            <a:ext cx="2999745" cy="2134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0C1CC7-E908-9852-2871-85CCD2F010D6}"/>
              </a:ext>
            </a:extLst>
          </p:cNvPr>
          <p:cNvSpPr/>
          <p:nvPr/>
        </p:nvSpPr>
        <p:spPr>
          <a:xfrm>
            <a:off x="3879542" y="186431"/>
            <a:ext cx="5122415" cy="12428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latin typeface="Book Antiqua" panose="02040602050305030304" pitchFamily="18" charset="0"/>
              </a:rPr>
              <a:t>Neuroscience is the study of human brain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76EB6D-B729-05D4-D12D-7ED70067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67" y="1870969"/>
            <a:ext cx="7543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C770F-754A-53E3-C29F-55C7A3F8B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1" y="292964"/>
            <a:ext cx="8652703" cy="46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5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79629-3F3B-11A8-2588-ECB9207B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142828"/>
            <a:ext cx="87534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60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A8F37-7A81-2809-7ABB-CC8DCE2F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5" y="878889"/>
            <a:ext cx="7430609" cy="4873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6868B-6CCF-E960-5044-F5A5C146007B}"/>
              </a:ext>
            </a:extLst>
          </p:cNvPr>
          <p:cNvSpPr/>
          <p:nvPr/>
        </p:nvSpPr>
        <p:spPr>
          <a:xfrm>
            <a:off x="2077376" y="128840"/>
            <a:ext cx="4998128" cy="8565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Cognitive Psychology</a:t>
            </a:r>
            <a:endParaRPr lang="en-IN" sz="36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BF3D8F-8B06-8CA8-9ABA-D7D08A2D1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12" y="234147"/>
            <a:ext cx="5654522" cy="56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908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07663B1-2AD6-4EB2-8BBA-7785B5C3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144"/>
            <a:ext cx="9144000" cy="698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0FBAFF-5412-48D1-06CC-256216D5E8E4}"/>
              </a:ext>
            </a:extLst>
          </p:cNvPr>
          <p:cNvSpPr/>
          <p:nvPr/>
        </p:nvSpPr>
        <p:spPr>
          <a:xfrm>
            <a:off x="5264457" y="133166"/>
            <a:ext cx="1677881" cy="8700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84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F7325-2E39-CD62-4A29-D943FE720B21}"/>
              </a:ext>
            </a:extLst>
          </p:cNvPr>
          <p:cNvSpPr/>
          <p:nvPr/>
        </p:nvSpPr>
        <p:spPr>
          <a:xfrm>
            <a:off x="1518082" y="150920"/>
            <a:ext cx="6711519" cy="9765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ook Antiqua" panose="02040602050305030304" pitchFamily="18" charset="0"/>
              </a:rPr>
              <a:t>Gestation of AI (1943-1955)</a:t>
            </a:r>
            <a:endParaRPr lang="en-IN" sz="40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3C214-D3F9-DEE1-880F-80D612F42FB8}"/>
              </a:ext>
            </a:extLst>
          </p:cNvPr>
          <p:cNvSpPr txBox="1"/>
          <p:nvPr/>
        </p:nvSpPr>
        <p:spPr>
          <a:xfrm>
            <a:off x="1438183" y="1127464"/>
            <a:ext cx="7350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Knowledge of basic psychology, functions of neurons in the brain and propositional logic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Neuron on or off based on stimulation by neighboring neurons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Simple neural network with logical connectives like AND, OR, NOT </a:t>
            </a:r>
            <a:r>
              <a:rPr lang="en-US" sz="32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etc</a:t>
            </a:r>
            <a:endParaRPr lang="en-US" sz="32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Hebbian learning rule for updation of neurons connectivity</a:t>
            </a:r>
            <a:endParaRPr lang="en-IN" sz="32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BAFE8E16-1B51-9E39-8519-8940F658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4" y="399496"/>
            <a:ext cx="8569911" cy="55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964D5-86CC-2407-3193-31A8BC9108AF}"/>
              </a:ext>
            </a:extLst>
          </p:cNvPr>
          <p:cNvSpPr txBox="1"/>
          <p:nvPr/>
        </p:nvSpPr>
        <p:spPr>
          <a:xfrm>
            <a:off x="3657600" y="414587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1956</a:t>
            </a:r>
            <a:endParaRPr lang="en-IN" sz="48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F7325-2E39-CD62-4A29-D943FE720B21}"/>
              </a:ext>
            </a:extLst>
          </p:cNvPr>
          <p:cNvSpPr/>
          <p:nvPr/>
        </p:nvSpPr>
        <p:spPr>
          <a:xfrm>
            <a:off x="1518082" y="150919"/>
            <a:ext cx="7350710" cy="118960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Birth of AI- why AI a separate branch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3C214-D3F9-DEE1-880F-80D612F42FB8}"/>
              </a:ext>
            </a:extLst>
          </p:cNvPr>
          <p:cNvSpPr txBox="1"/>
          <p:nvPr/>
        </p:nvSpPr>
        <p:spPr>
          <a:xfrm>
            <a:off x="1464816" y="1455938"/>
            <a:ext cx="7350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AI to duplicate human facilities such as creativity, self-improvement and language use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Uses computer science methodologies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Design autonomous systems</a:t>
            </a:r>
          </a:p>
        </p:txBody>
      </p:sp>
    </p:spTree>
    <p:extLst>
      <p:ext uri="{BB962C8B-B14F-4D97-AF65-F5344CB8AC3E}">
        <p14:creationId xmlns:p14="http://schemas.microsoft.com/office/powerpoint/2010/main" val="37494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D319EE-4AEB-0776-4D2D-277832CC7F20}"/>
              </a:ext>
            </a:extLst>
          </p:cNvPr>
          <p:cNvSpPr/>
          <p:nvPr/>
        </p:nvSpPr>
        <p:spPr>
          <a:xfrm>
            <a:off x="1518082" y="150919"/>
            <a:ext cx="7350710" cy="118960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Early Enthusiasm, Great Expectations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65F36-E5B5-3814-AA1C-F5A26C4722D0}"/>
              </a:ext>
            </a:extLst>
          </p:cNvPr>
          <p:cNvSpPr txBox="1"/>
          <p:nvPr/>
        </p:nvSpPr>
        <p:spPr>
          <a:xfrm>
            <a:off x="1176292" y="1340528"/>
            <a:ext cx="779015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A physical symbol system takes physical patterns (symbols), combining them into structures (expressions) and manipulating them (using processes) to produce new expressions.</a:t>
            </a:r>
          </a:p>
          <a:p>
            <a:pPr algn="just"/>
            <a:r>
              <a:rPr lang="en-US" sz="3000" dirty="0" err="1">
                <a:solidFill>
                  <a:srgbClr val="202122"/>
                </a:solidFill>
                <a:latin typeface="Book Antiqua" panose="02040602050305030304" pitchFamily="18" charset="0"/>
              </a:rPr>
              <a:t>Eg</a:t>
            </a:r>
            <a:r>
              <a:rPr lang="en-US" sz="3000" dirty="0">
                <a:solidFill>
                  <a:srgbClr val="202122"/>
                </a:solidFill>
                <a:latin typeface="Book Antiqua" panose="02040602050305030304" pitchFamily="18" charset="0"/>
              </a:rPr>
              <a:t>: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Formal logic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Algebra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Chess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Computer program</a:t>
            </a:r>
            <a:endParaRPr lang="en-IN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Benefits Of Interning At A PR Firm - Crenshaw Communications">
            <a:extLst>
              <a:ext uri="{FF2B5EF4-FFF2-40B4-BE49-F238E27FC236}">
                <a16:creationId xmlns:a16="http://schemas.microsoft.com/office/drawing/2014/main" id="{70238B38-8FCB-C387-08CE-981E83EFA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44" y="572934"/>
            <a:ext cx="8042938" cy="50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43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64DA23-6796-8E3F-304F-86AB0133E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133640"/>
            <a:ext cx="8501479" cy="62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2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E44E868-1880-AE25-8972-78A643567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84" y="99907"/>
            <a:ext cx="2734323" cy="160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tificial intelligence lisp programming language">
            <a:extLst>
              <a:ext uri="{FF2B5EF4-FFF2-40B4-BE49-F238E27FC236}">
                <a16:creationId xmlns:a16="http://schemas.microsoft.com/office/drawing/2014/main" id="{70F1C64E-3298-D5F6-CA38-3F756EA9F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12" y="1612906"/>
            <a:ext cx="7892248" cy="48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F61CA-58E8-0E6C-8CC0-5C315020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27" y="0"/>
            <a:ext cx="5406131" cy="2824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CAE7C-1659-A245-7FF8-65299C8AD1E4}"/>
              </a:ext>
            </a:extLst>
          </p:cNvPr>
          <p:cNvSpPr txBox="1"/>
          <p:nvPr/>
        </p:nvSpPr>
        <p:spPr>
          <a:xfrm>
            <a:off x="1194047" y="2824552"/>
            <a:ext cx="77901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1960-70s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Too early for wide applications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Intractability issues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Genetic algorithms also faced intractability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Generalization of neural networks did not work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WEAK METHODS!!</a:t>
            </a:r>
            <a:endParaRPr lang="en-IN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5F83C-AEA0-9D09-C870-17FD6E55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51" y="186431"/>
            <a:ext cx="8661574" cy="62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88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4E72C-A156-1E8C-7797-98204F03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41" y="314602"/>
            <a:ext cx="7569138" cy="51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39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4B5F205-02B3-94F9-A068-6FADB60D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6" y="0"/>
            <a:ext cx="8123068" cy="68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13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7288C8-0E41-A326-64AF-5E97CFA9D75E}"/>
              </a:ext>
            </a:extLst>
          </p:cNvPr>
          <p:cNvSpPr/>
          <p:nvPr/>
        </p:nvSpPr>
        <p:spPr>
          <a:xfrm>
            <a:off x="1518082" y="150919"/>
            <a:ext cx="6223246" cy="118960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AI becomes an industry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447B-1C70-5882-A200-87939087D833}"/>
              </a:ext>
            </a:extLst>
          </p:cNvPr>
          <p:cNvSpPr txBox="1"/>
          <p:nvPr/>
        </p:nvSpPr>
        <p:spPr>
          <a:xfrm>
            <a:off x="980982" y="1404124"/>
            <a:ext cx="779015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Digital Equipment Corporation (DEC) -1988- 40 expert systems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Japanese-Fifth Generation Intelligent Computers in Prolog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“AI Winter” – companies fall away as they could not deliver extravagant promises</a:t>
            </a:r>
            <a:endParaRPr lang="en-IN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ime Video: The Mummy Returns">
            <a:extLst>
              <a:ext uri="{FF2B5EF4-FFF2-40B4-BE49-F238E27FC236}">
                <a16:creationId xmlns:a16="http://schemas.microsoft.com/office/drawing/2014/main" id="{41F1B93F-DAB0-4CF6-8852-5A1A7EA4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9" y="239697"/>
            <a:ext cx="7537142" cy="46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8BBA0-ACF8-2BE5-A612-EEB0652690D3}"/>
              </a:ext>
            </a:extLst>
          </p:cNvPr>
          <p:cNvSpPr txBox="1"/>
          <p:nvPr/>
        </p:nvSpPr>
        <p:spPr>
          <a:xfrm>
            <a:off x="1961965" y="5095782"/>
            <a:ext cx="551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Neural Network returns!!</a:t>
            </a:r>
            <a:endParaRPr lang="en-IN" sz="36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2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2ECBB2-3452-60C9-39AA-5D86CEFA1121}"/>
              </a:ext>
            </a:extLst>
          </p:cNvPr>
          <p:cNvSpPr/>
          <p:nvPr/>
        </p:nvSpPr>
        <p:spPr>
          <a:xfrm>
            <a:off x="1518081" y="150919"/>
            <a:ext cx="7439487" cy="9144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AI adopts scientific methods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10F50-FE0A-AC78-B29F-A188F864A6A7}"/>
              </a:ext>
            </a:extLst>
          </p:cNvPr>
          <p:cNvSpPr txBox="1"/>
          <p:nvPr/>
        </p:nvSpPr>
        <p:spPr>
          <a:xfrm>
            <a:off x="980982" y="1404124"/>
            <a:ext cx="7790156" cy="3488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Hidden Markov Models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TF-DF-IDF-NLP-BERT-CHATGPT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Traditional Neural Networks-CNN-RNN-LSTM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Bayesian Networks using Probability</a:t>
            </a:r>
            <a:endParaRPr lang="en-IN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8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4EF7A-C13A-E68A-D3AC-9E33F228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25" y="1645698"/>
            <a:ext cx="3257689" cy="311273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71F132-BD11-282C-9014-C547EDD1F234}"/>
              </a:ext>
            </a:extLst>
          </p:cNvPr>
          <p:cNvSpPr/>
          <p:nvPr/>
        </p:nvSpPr>
        <p:spPr>
          <a:xfrm>
            <a:off x="1518081" y="150919"/>
            <a:ext cx="7439487" cy="12695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Emergence of Intelligent Agents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3592F-8DF7-784D-203A-26EA2B2B9D5F}"/>
              </a:ext>
            </a:extLst>
          </p:cNvPr>
          <p:cNvSpPr txBox="1"/>
          <p:nvPr/>
        </p:nvSpPr>
        <p:spPr>
          <a:xfrm>
            <a:off x="4021585" y="1767006"/>
            <a:ext cx="473179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Bots design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Agents concept in control theory and economics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Human level AI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Artificial General Intelligence</a:t>
            </a:r>
            <a:endParaRPr lang="en-IN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3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XT - Wikipedia">
            <a:extLst>
              <a:ext uri="{FF2B5EF4-FFF2-40B4-BE49-F238E27FC236}">
                <a16:creationId xmlns:a16="http://schemas.microsoft.com/office/drawing/2014/main" id="{94F51559-D397-E072-373E-E4B408DA2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00" y="449807"/>
            <a:ext cx="4893600" cy="59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03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4C710A-DFB2-465B-BA23-940016C8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5" y="170355"/>
            <a:ext cx="6924583" cy="51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E00BA4-9746-4D87-F688-19B450A06890}"/>
              </a:ext>
            </a:extLst>
          </p:cNvPr>
          <p:cNvSpPr txBox="1"/>
          <p:nvPr/>
        </p:nvSpPr>
        <p:spPr>
          <a:xfrm>
            <a:off x="518910" y="5258340"/>
            <a:ext cx="768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Increasing size of the data sets –both structured and unstructured</a:t>
            </a:r>
            <a:endParaRPr lang="en-IN" sz="3000" b="1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9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B7D8D-953F-E64F-3BA3-B6E694FD6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76" y="133165"/>
            <a:ext cx="8361340" cy="57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46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82AC4F-E839-A426-E199-9BADA7B0BD0C}"/>
              </a:ext>
            </a:extLst>
          </p:cNvPr>
          <p:cNvSpPr/>
          <p:nvPr/>
        </p:nvSpPr>
        <p:spPr>
          <a:xfrm>
            <a:off x="1225118" y="155913"/>
            <a:ext cx="7439487" cy="7851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Agents and Environment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25863-B55F-5737-7747-F8721D39F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3" y="941033"/>
            <a:ext cx="8170370" cy="40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D19F9-0B8D-E31A-67C1-2DFADCB5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93" y="99875"/>
            <a:ext cx="2386012" cy="3114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6CE19B-79AB-0E60-5723-E3E3E447D2D5}"/>
              </a:ext>
            </a:extLst>
          </p:cNvPr>
          <p:cNvSpPr txBox="1"/>
          <p:nvPr/>
        </p:nvSpPr>
        <p:spPr>
          <a:xfrm>
            <a:off x="1226164" y="3152001"/>
            <a:ext cx="2417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Robot-Room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074" name="Picture 2" descr="How to Build an AI-based Chatbot in 2022-2023">
            <a:extLst>
              <a:ext uri="{FF2B5EF4-FFF2-40B4-BE49-F238E27FC236}">
                <a16:creationId xmlns:a16="http://schemas.microsoft.com/office/drawing/2014/main" id="{600AA035-F54B-2EF3-5E2C-A686C34A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15" y="68913"/>
            <a:ext cx="3244973" cy="21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7D788-6691-75B5-BB68-83A1F0D9B59C}"/>
              </a:ext>
            </a:extLst>
          </p:cNvPr>
          <p:cNvSpPr txBox="1"/>
          <p:nvPr/>
        </p:nvSpPr>
        <p:spPr>
          <a:xfrm>
            <a:off x="4273482" y="2197285"/>
            <a:ext cx="31710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Chatbot-chatting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63182-9464-97EE-E086-38A40B937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854" y="2880657"/>
            <a:ext cx="3244973" cy="3097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6DD657-DD43-8398-E791-F9466A198E00}"/>
              </a:ext>
            </a:extLst>
          </p:cNvPr>
          <p:cNvSpPr txBox="1"/>
          <p:nvPr/>
        </p:nvSpPr>
        <p:spPr>
          <a:xfrm>
            <a:off x="4781635" y="5978536"/>
            <a:ext cx="2662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Vehicles-Road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FD8CD-1545-546D-FE99-F4FB3549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87" y="107989"/>
            <a:ext cx="7613366" cy="5076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50A05-9030-37A3-EE68-49B2D5AD8E92}"/>
              </a:ext>
            </a:extLst>
          </p:cNvPr>
          <p:cNvSpPr txBox="1"/>
          <p:nvPr/>
        </p:nvSpPr>
        <p:spPr>
          <a:xfrm>
            <a:off x="2300134" y="5184559"/>
            <a:ext cx="2941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Machines - field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31789-4DE4-34E0-6AD3-5CE155B0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20080"/>
            <a:ext cx="7035516" cy="4096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D1DED-C2A3-8E16-E16F-962BEC0A0D65}"/>
              </a:ext>
            </a:extLst>
          </p:cNvPr>
          <p:cNvSpPr txBox="1"/>
          <p:nvPr/>
        </p:nvSpPr>
        <p:spPr>
          <a:xfrm>
            <a:off x="2300134" y="4216893"/>
            <a:ext cx="43781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Program- data and rules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17501E-BC12-6D5A-86D5-7475364D5B51}"/>
              </a:ext>
            </a:extLst>
          </p:cNvPr>
          <p:cNvSpPr/>
          <p:nvPr/>
        </p:nvSpPr>
        <p:spPr>
          <a:xfrm>
            <a:off x="1225118" y="155913"/>
            <a:ext cx="7439487" cy="5276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What are Agents?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F74C8-0E23-8C2A-7C7C-174CD3E4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75" y="683580"/>
            <a:ext cx="7435123" cy="4039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C3362-E98B-A8A8-866D-DD9216ECA6D6}"/>
              </a:ext>
            </a:extLst>
          </p:cNvPr>
          <p:cNvSpPr txBox="1"/>
          <p:nvPr/>
        </p:nvSpPr>
        <p:spPr>
          <a:xfrm>
            <a:off x="1225118" y="4697092"/>
            <a:ext cx="7217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Agents – anything that perceives environment through sensors and acts on environment with actuators 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B6701B-92F2-5F17-334F-7F5B31616B04}"/>
              </a:ext>
            </a:extLst>
          </p:cNvPr>
          <p:cNvSpPr txBox="1"/>
          <p:nvPr/>
        </p:nvSpPr>
        <p:spPr>
          <a:xfrm>
            <a:off x="1502565" y="195445"/>
            <a:ext cx="27158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Human Agents</a:t>
            </a:r>
            <a:endParaRPr lang="en-IN" sz="30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E1345-1E04-7CCD-E406-67367E5C57A7}"/>
              </a:ext>
            </a:extLst>
          </p:cNvPr>
          <p:cNvSpPr txBox="1"/>
          <p:nvPr/>
        </p:nvSpPr>
        <p:spPr>
          <a:xfrm>
            <a:off x="4218373" y="209958"/>
            <a:ext cx="4925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Sensors- sense organs</a:t>
            </a:r>
          </a:p>
          <a:p>
            <a:r>
              <a:rPr lang="en-US" sz="30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Actuators-hands, legs, </a:t>
            </a:r>
          </a:p>
          <a:p>
            <a:r>
              <a:rPr lang="en-US" sz="30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                 vocal tract</a:t>
            </a:r>
            <a:endParaRPr lang="en-IN" sz="30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AD0BE-685C-1553-FB95-8B4CFEF9C691}"/>
              </a:ext>
            </a:extLst>
          </p:cNvPr>
          <p:cNvSpPr txBox="1"/>
          <p:nvPr/>
        </p:nvSpPr>
        <p:spPr>
          <a:xfrm>
            <a:off x="1431544" y="1801305"/>
            <a:ext cx="2589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Robot Agents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CF8F6-9854-E192-A80A-3CFD2D1172C6}"/>
              </a:ext>
            </a:extLst>
          </p:cNvPr>
          <p:cNvSpPr txBox="1"/>
          <p:nvPr/>
        </p:nvSpPr>
        <p:spPr>
          <a:xfrm>
            <a:off x="4020714" y="1801305"/>
            <a:ext cx="554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Sensors- Cameras and IR</a:t>
            </a:r>
          </a:p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Actuators - Motors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7D5AD-1D53-667C-6386-91AC25B2AE38}"/>
              </a:ext>
            </a:extLst>
          </p:cNvPr>
          <p:cNvSpPr txBox="1"/>
          <p:nvPr/>
        </p:nvSpPr>
        <p:spPr>
          <a:xfrm>
            <a:off x="1116242" y="3076970"/>
            <a:ext cx="3102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Software Agents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0E694-5A11-4AEF-3C99-F6A73D9B2AF9}"/>
              </a:ext>
            </a:extLst>
          </p:cNvPr>
          <p:cNvSpPr txBox="1"/>
          <p:nvPr/>
        </p:nvSpPr>
        <p:spPr>
          <a:xfrm>
            <a:off x="4020714" y="3071537"/>
            <a:ext cx="4819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Sensors- keystroke, file inputs, network packets</a:t>
            </a:r>
          </a:p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Actuators – screen, file outputs, network packets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5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9C15E-3443-9201-6F74-CBC7601FD7C6}"/>
              </a:ext>
            </a:extLst>
          </p:cNvPr>
          <p:cNvSpPr txBox="1"/>
          <p:nvPr/>
        </p:nvSpPr>
        <p:spPr>
          <a:xfrm>
            <a:off x="1251751" y="302645"/>
            <a:ext cx="7217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Percept sequence – complete history of everything the agent has ever perceived to date, but not on anything it has not perceived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A175A-6EDE-8A89-87EC-39AF0B027C1E}"/>
              </a:ext>
            </a:extLst>
          </p:cNvPr>
          <p:cNvSpPr txBox="1"/>
          <p:nvPr/>
        </p:nvSpPr>
        <p:spPr>
          <a:xfrm>
            <a:off x="1146699" y="2241637"/>
            <a:ext cx="7217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Agent function maps any given percept sequence to action</a:t>
            </a:r>
            <a:endParaRPr lang="en-IN" sz="3000" b="1" i="1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A7D1A-F369-87B9-9FF2-6085F33C0D7C}"/>
              </a:ext>
            </a:extLst>
          </p:cNvPr>
          <p:cNvSpPr txBox="1"/>
          <p:nvPr/>
        </p:nvSpPr>
        <p:spPr>
          <a:xfrm>
            <a:off x="1146698" y="3429000"/>
            <a:ext cx="7217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Agent program implements agent function in a physical system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8E02B-D7EB-E529-43A7-04341A8E8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86" y="637529"/>
            <a:ext cx="6652373" cy="4245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99647-E1F7-EE49-C4DC-0F47B1634A32}"/>
              </a:ext>
            </a:extLst>
          </p:cNvPr>
          <p:cNvSpPr txBox="1"/>
          <p:nvPr/>
        </p:nvSpPr>
        <p:spPr>
          <a:xfrm>
            <a:off x="3068732" y="4882719"/>
            <a:ext cx="350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Vacuum Cleaner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Write an Algorithm in Programming Language: 6 Steps">
            <a:extLst>
              <a:ext uri="{FF2B5EF4-FFF2-40B4-BE49-F238E27FC236}">
                <a16:creationId xmlns:a16="http://schemas.microsoft.com/office/drawing/2014/main" id="{4EF8F468-631C-66E1-C87B-1E14C889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DD5AAA-9AD1-32D7-8443-32460B17B8D3}"/>
              </a:ext>
            </a:extLst>
          </p:cNvPr>
          <p:cNvSpPr/>
          <p:nvPr/>
        </p:nvSpPr>
        <p:spPr>
          <a:xfrm>
            <a:off x="2760955" y="1606858"/>
            <a:ext cx="2254928" cy="144706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PROGRAM 100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8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84504-26CF-6638-94FF-BDAE9BB7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31" y="495999"/>
            <a:ext cx="5045530" cy="2757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68664-4E56-D287-2332-84C5A2AEA8C5}"/>
              </a:ext>
            </a:extLst>
          </p:cNvPr>
          <p:cNvSpPr txBox="1"/>
          <p:nvPr/>
        </p:nvSpPr>
        <p:spPr>
          <a:xfrm>
            <a:off x="1612793" y="124289"/>
            <a:ext cx="6385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Vacuum Cleaner for 2 locations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F8166-A57F-4ED0-77A8-F157746EA415}"/>
              </a:ext>
            </a:extLst>
          </p:cNvPr>
          <p:cNvSpPr txBox="1"/>
          <p:nvPr/>
        </p:nvSpPr>
        <p:spPr>
          <a:xfrm>
            <a:off x="1535837" y="3346882"/>
            <a:ext cx="289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Percept Sequence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65EC6-C9B5-AE0C-DDED-77CD3640A076}"/>
              </a:ext>
            </a:extLst>
          </p:cNvPr>
          <p:cNvSpPr txBox="1"/>
          <p:nvPr/>
        </p:nvSpPr>
        <p:spPr>
          <a:xfrm>
            <a:off x="2450237" y="3844031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[A, clean]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3DFE5-4C64-1A01-02F3-DA872E3B9DBB}"/>
              </a:ext>
            </a:extLst>
          </p:cNvPr>
          <p:cNvSpPr txBox="1"/>
          <p:nvPr/>
        </p:nvSpPr>
        <p:spPr>
          <a:xfrm>
            <a:off x="5212672" y="3844031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[right]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551D2-4D9C-3DE7-4253-1B7588072C13}"/>
              </a:ext>
            </a:extLst>
          </p:cNvPr>
          <p:cNvSpPr txBox="1"/>
          <p:nvPr/>
        </p:nvSpPr>
        <p:spPr>
          <a:xfrm>
            <a:off x="2450237" y="4288805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[A, dirty]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43BDA-C8E7-5FD2-7184-44B2685802BF}"/>
              </a:ext>
            </a:extLst>
          </p:cNvPr>
          <p:cNvSpPr txBox="1"/>
          <p:nvPr/>
        </p:nvSpPr>
        <p:spPr>
          <a:xfrm>
            <a:off x="5195587" y="4318861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[suck]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D3305-4DC3-CB58-3982-5CC038566FBE}"/>
              </a:ext>
            </a:extLst>
          </p:cNvPr>
          <p:cNvSpPr txBox="1"/>
          <p:nvPr/>
        </p:nvSpPr>
        <p:spPr>
          <a:xfrm>
            <a:off x="2432604" y="4842081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[B, clean]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90530-A4BC-F13F-DCFF-27ACC05A3AD1}"/>
              </a:ext>
            </a:extLst>
          </p:cNvPr>
          <p:cNvSpPr txBox="1"/>
          <p:nvPr/>
        </p:nvSpPr>
        <p:spPr>
          <a:xfrm>
            <a:off x="5212672" y="4844305"/>
            <a:ext cx="1271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[left]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D26C1-506D-BE45-568A-E351218226C0}"/>
              </a:ext>
            </a:extLst>
          </p:cNvPr>
          <p:cNvSpPr txBox="1"/>
          <p:nvPr/>
        </p:nvSpPr>
        <p:spPr>
          <a:xfrm>
            <a:off x="2330017" y="5379514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[B, dirty]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824C4-D49E-6D08-D7C0-48B98B9521C3}"/>
              </a:ext>
            </a:extLst>
          </p:cNvPr>
          <p:cNvSpPr txBox="1"/>
          <p:nvPr/>
        </p:nvSpPr>
        <p:spPr>
          <a:xfrm>
            <a:off x="5092452" y="5379514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[suck]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D9D7-6D46-C2F0-14EA-DDD083A43AEB}"/>
              </a:ext>
            </a:extLst>
          </p:cNvPr>
          <p:cNvSpPr txBox="1"/>
          <p:nvPr/>
        </p:nvSpPr>
        <p:spPr>
          <a:xfrm>
            <a:off x="1305017" y="159798"/>
            <a:ext cx="289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Percept Sequence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3792A-53E5-9E57-1972-A5DC89DD41C7}"/>
              </a:ext>
            </a:extLst>
          </p:cNvPr>
          <p:cNvSpPr txBox="1"/>
          <p:nvPr/>
        </p:nvSpPr>
        <p:spPr>
          <a:xfrm>
            <a:off x="2219417" y="656947"/>
            <a:ext cx="331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[A, clean],[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A,clean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904B1-43E0-65E4-1333-7611781C5394}"/>
              </a:ext>
            </a:extLst>
          </p:cNvPr>
          <p:cNvSpPr txBox="1"/>
          <p:nvPr/>
        </p:nvSpPr>
        <p:spPr>
          <a:xfrm>
            <a:off x="7318236" y="545614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[right]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8E1D2-44CA-EDC3-48EE-A64768A7620C}"/>
              </a:ext>
            </a:extLst>
          </p:cNvPr>
          <p:cNvSpPr txBox="1"/>
          <p:nvPr/>
        </p:nvSpPr>
        <p:spPr>
          <a:xfrm>
            <a:off x="2219417" y="1101721"/>
            <a:ext cx="327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[A, clean],[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A,dirty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1F02C-A6EC-C0B6-D0F7-EFD1356D045A}"/>
              </a:ext>
            </a:extLst>
          </p:cNvPr>
          <p:cNvSpPr txBox="1"/>
          <p:nvPr/>
        </p:nvSpPr>
        <p:spPr>
          <a:xfrm>
            <a:off x="7318236" y="1129770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[suck]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0C386-684C-A14C-9C74-C373D012A399}"/>
              </a:ext>
            </a:extLst>
          </p:cNvPr>
          <p:cNvSpPr txBox="1"/>
          <p:nvPr/>
        </p:nvSpPr>
        <p:spPr>
          <a:xfrm>
            <a:off x="7275772" y="2391315"/>
            <a:ext cx="1271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[right]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30716-E1EE-EB11-4EEE-D940CF474D5E}"/>
              </a:ext>
            </a:extLst>
          </p:cNvPr>
          <p:cNvSpPr txBox="1"/>
          <p:nvPr/>
        </p:nvSpPr>
        <p:spPr>
          <a:xfrm>
            <a:off x="2056733" y="2871159"/>
            <a:ext cx="470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A,clean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],[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A,clean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],[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A,dirty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5B64F-1D64-5FEF-1E51-0D31E6A15F4E}"/>
              </a:ext>
            </a:extLst>
          </p:cNvPr>
          <p:cNvSpPr txBox="1"/>
          <p:nvPr/>
        </p:nvSpPr>
        <p:spPr>
          <a:xfrm>
            <a:off x="7297413" y="2897230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[suck]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81FA52-2CA5-55D4-83C0-93518DE6F9C1}"/>
              </a:ext>
            </a:extLst>
          </p:cNvPr>
          <p:cNvSpPr txBox="1"/>
          <p:nvPr/>
        </p:nvSpPr>
        <p:spPr>
          <a:xfrm>
            <a:off x="2157717" y="2374010"/>
            <a:ext cx="4828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[A, clean],[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A,clean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],[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A,clean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] 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D190E-FE60-2671-88AC-5337084B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966" y="209042"/>
            <a:ext cx="1790653" cy="1790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77A916-7E69-BDF8-A050-9CA56286965D}"/>
              </a:ext>
            </a:extLst>
          </p:cNvPr>
          <p:cNvSpPr txBox="1"/>
          <p:nvPr/>
        </p:nvSpPr>
        <p:spPr>
          <a:xfrm>
            <a:off x="1236632" y="1902040"/>
            <a:ext cx="74279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Agents should exhibit good behavior.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Such agents are called Rational agents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Performance measures to evaluate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Impact on environment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Given a percept sequence, rational agent selects action that maximizes performance measure</a:t>
            </a:r>
            <a:endParaRPr lang="en-IN" sz="32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6359EC-2CB2-E53A-0BFF-EBBA367AD5A7}"/>
              </a:ext>
            </a:extLst>
          </p:cNvPr>
          <p:cNvSpPr txBox="1"/>
          <p:nvPr/>
        </p:nvSpPr>
        <p:spPr>
          <a:xfrm>
            <a:off x="1549154" y="709064"/>
            <a:ext cx="72841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i="1" dirty="0">
                <a:latin typeface="Book Antiqua" panose="02040602050305030304" pitchFamily="18" charset="0"/>
              </a:rPr>
              <a:t>The performance measure awards one point for each clean square at each time step, over a “lifetime” of 1000 time steps.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i="1" dirty="0">
                <a:latin typeface="Book Antiqua" panose="02040602050305030304" pitchFamily="18" charset="0"/>
              </a:rPr>
              <a:t>The “geography” of the environment is known a priori but the dirt distribution and the initial location of the agent are not.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i="1" dirty="0">
                <a:latin typeface="Book Antiqua" panose="02040602050305030304" pitchFamily="18" charset="0"/>
              </a:rPr>
              <a:t>Clean squares stay clean and sucking cleans the current square.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i="1" dirty="0">
                <a:latin typeface="Book Antiqua" panose="02040602050305030304" pitchFamily="18" charset="0"/>
              </a:rPr>
              <a:t>The only available actions are Left, Right, and Suck.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i="1" dirty="0">
                <a:latin typeface="Book Antiqua" panose="02040602050305030304" pitchFamily="18" charset="0"/>
              </a:rPr>
              <a:t>The agent correctly perceives its location and whether that location contains dirt.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EB69D-7DD6-1052-63CF-0644C9669418}"/>
              </a:ext>
            </a:extLst>
          </p:cNvPr>
          <p:cNvSpPr txBox="1"/>
          <p:nvPr/>
        </p:nvSpPr>
        <p:spPr>
          <a:xfrm>
            <a:off x="1612793" y="124289"/>
            <a:ext cx="6385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Rational Vacuum Cleaner agent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mniscience">
            <a:extLst>
              <a:ext uri="{FF2B5EF4-FFF2-40B4-BE49-F238E27FC236}">
                <a16:creationId xmlns:a16="http://schemas.microsoft.com/office/drawing/2014/main" id="{579BF11B-4DAF-C18D-BA23-5147554E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61" y="254493"/>
            <a:ext cx="4128116" cy="172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B4C3B3-D110-7A13-8BF1-AFB0B2184C8C}"/>
              </a:ext>
            </a:extLst>
          </p:cNvPr>
          <p:cNvSpPr txBox="1"/>
          <p:nvPr/>
        </p:nvSpPr>
        <p:spPr>
          <a:xfrm>
            <a:off x="1210000" y="2044082"/>
            <a:ext cx="74279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Omniscience is impossible in reality.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Rationality maximizes expected performance and perfection maximizes actual performance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Information gathering for future percept sequence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Exploration</a:t>
            </a:r>
            <a:endParaRPr lang="en-IN" sz="32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0DFBF-E88B-5268-C805-D1FA2C45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89" y="93656"/>
            <a:ext cx="4145317" cy="3963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52564-2698-45F2-7C1A-F109928BF3B8}"/>
              </a:ext>
            </a:extLst>
          </p:cNvPr>
          <p:cNvSpPr txBox="1"/>
          <p:nvPr/>
        </p:nvSpPr>
        <p:spPr>
          <a:xfrm>
            <a:off x="1352043" y="3913433"/>
            <a:ext cx="7427974" cy="149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Agents should become autonomous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Learn by experience</a:t>
            </a:r>
            <a:endParaRPr lang="en-IN" sz="32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EBF15C-AD16-8350-0D08-DD38A8B0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06" y="312939"/>
            <a:ext cx="4003829" cy="2252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161A3-0940-845C-BB5C-2B8FC315455D}"/>
              </a:ext>
            </a:extLst>
          </p:cNvPr>
          <p:cNvSpPr txBox="1"/>
          <p:nvPr/>
        </p:nvSpPr>
        <p:spPr>
          <a:xfrm>
            <a:off x="1210000" y="2565093"/>
            <a:ext cx="7427974" cy="2238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PEAS specification: Performance, Environment, Actuators and Sensors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PEAS for vacuum cleaner</a:t>
            </a:r>
            <a:endParaRPr lang="en-IN" sz="32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15E5F0-9462-0713-50D9-1892D7DEB5E0}"/>
              </a:ext>
            </a:extLst>
          </p:cNvPr>
          <p:cNvSpPr/>
          <p:nvPr/>
        </p:nvSpPr>
        <p:spPr>
          <a:xfrm>
            <a:off x="1288265" y="102896"/>
            <a:ext cx="7439487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PEAS for automatic taxi driver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B6DF5-6276-B82B-CF89-876732068A7C}"/>
              </a:ext>
            </a:extLst>
          </p:cNvPr>
          <p:cNvSpPr txBox="1"/>
          <p:nvPr/>
        </p:nvSpPr>
        <p:spPr>
          <a:xfrm>
            <a:off x="1464815" y="790362"/>
            <a:ext cx="2770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P-Performance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7C48-12FD-B94F-D0CF-867CEF7AA925}"/>
              </a:ext>
            </a:extLst>
          </p:cNvPr>
          <p:cNvSpPr txBox="1"/>
          <p:nvPr/>
        </p:nvSpPr>
        <p:spPr>
          <a:xfrm>
            <a:off x="4440314" y="790362"/>
            <a:ext cx="4117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Safe, fast, legal, comfortable, maximize profits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0E331-17E7-8AFE-67A9-20A0ED8A2FA2}"/>
              </a:ext>
            </a:extLst>
          </p:cNvPr>
          <p:cNvSpPr txBox="1"/>
          <p:nvPr/>
        </p:nvSpPr>
        <p:spPr>
          <a:xfrm>
            <a:off x="1464815" y="2280151"/>
            <a:ext cx="27895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E-Environment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E19FC-A875-EB6A-49CD-95C9BEE14C94}"/>
              </a:ext>
            </a:extLst>
          </p:cNvPr>
          <p:cNvSpPr txBox="1"/>
          <p:nvPr/>
        </p:nvSpPr>
        <p:spPr>
          <a:xfrm>
            <a:off x="4440314" y="2280151"/>
            <a:ext cx="4117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Roads, other traffic, pedestrians, customers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379FB1-356D-22EC-E38A-02A4D037F482}"/>
              </a:ext>
            </a:extLst>
          </p:cNvPr>
          <p:cNvSpPr txBox="1"/>
          <p:nvPr/>
        </p:nvSpPr>
        <p:spPr>
          <a:xfrm>
            <a:off x="1377041" y="3401877"/>
            <a:ext cx="2318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A-Actuators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45BF4-C4A7-E4C5-AA34-98A6D38CEDE3}"/>
              </a:ext>
            </a:extLst>
          </p:cNvPr>
          <p:cNvSpPr txBox="1"/>
          <p:nvPr/>
        </p:nvSpPr>
        <p:spPr>
          <a:xfrm>
            <a:off x="4440314" y="3401877"/>
            <a:ext cx="4792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Steering, Accelerator, Brake, horn, indicator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D0432-29C6-62AC-9581-B584CE3995E0}"/>
              </a:ext>
            </a:extLst>
          </p:cNvPr>
          <p:cNvSpPr txBox="1"/>
          <p:nvPr/>
        </p:nvSpPr>
        <p:spPr>
          <a:xfrm>
            <a:off x="1396990" y="4440109"/>
            <a:ext cx="18501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S-Sensors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45A3C-7314-DBDB-5294-F6D760C7DD6E}"/>
              </a:ext>
            </a:extLst>
          </p:cNvPr>
          <p:cNvSpPr txBox="1"/>
          <p:nvPr/>
        </p:nvSpPr>
        <p:spPr>
          <a:xfrm>
            <a:off x="4372489" y="4440109"/>
            <a:ext cx="4117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Cameras, Speedometer, GPS, Accelerometer, Engine sensors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438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7EF41-3428-6BDC-9B43-BA1F6B9D8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27" y="114068"/>
            <a:ext cx="81438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08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0CE669-DD12-2627-C733-12241BD3C69A}"/>
              </a:ext>
            </a:extLst>
          </p:cNvPr>
          <p:cNvSpPr/>
          <p:nvPr/>
        </p:nvSpPr>
        <p:spPr>
          <a:xfrm>
            <a:off x="1522194" y="1138535"/>
            <a:ext cx="70802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Various AGENT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198652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C6F843A5-45DC-0C25-3ED1-9E255A63F002}"/>
              </a:ext>
            </a:extLst>
          </p:cNvPr>
          <p:cNvSpPr/>
          <p:nvPr/>
        </p:nvSpPr>
        <p:spPr>
          <a:xfrm>
            <a:off x="1136342" y="35511"/>
            <a:ext cx="3471169" cy="4314548"/>
          </a:xfrm>
          <a:prstGeom prst="foldedCorne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ok Antiqua" panose="02040602050305030304" pitchFamily="18" charset="0"/>
              </a:rPr>
              <a:t>CLASS REPRESENTATIVES</a:t>
            </a:r>
            <a:endParaRPr lang="en-IN" sz="4000" dirty="0">
              <a:latin typeface="Book Antiqua" panose="02040602050305030304" pitchFamily="18" charset="0"/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0531A049-94FD-690D-27EF-A45B5EC418A3}"/>
              </a:ext>
            </a:extLst>
          </p:cNvPr>
          <p:cNvSpPr/>
          <p:nvPr/>
        </p:nvSpPr>
        <p:spPr>
          <a:xfrm>
            <a:off x="4740676" y="71020"/>
            <a:ext cx="3471169" cy="4199139"/>
          </a:xfrm>
          <a:prstGeom prst="foldedCorne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Book Antiqua" panose="02040602050305030304" pitchFamily="18" charset="0"/>
              </a:rPr>
              <a:t>FALCONi</a:t>
            </a:r>
            <a:endParaRPr lang="en-US" sz="4000" dirty="0">
              <a:latin typeface="Book Antiqua" panose="02040602050305030304" pitchFamily="18" charset="0"/>
            </a:endParaRPr>
          </a:p>
          <a:p>
            <a:pPr algn="ctr"/>
            <a:r>
              <a:rPr lang="en-US" sz="4000" dirty="0">
                <a:latin typeface="Book Antiqua" panose="02040602050305030304" pitchFamily="18" charset="0"/>
              </a:rPr>
              <a:t>JNNACM</a:t>
            </a:r>
            <a:endParaRPr lang="en-IN" sz="4000" dirty="0">
              <a:latin typeface="Book Antiqua" panose="0204060205030503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BD7BD5-438B-4441-FEE3-2DDB6D6FD542}"/>
              </a:ext>
            </a:extLst>
          </p:cNvPr>
          <p:cNvSpPr/>
          <p:nvPr/>
        </p:nvSpPr>
        <p:spPr>
          <a:xfrm>
            <a:off x="2117324" y="4039340"/>
            <a:ext cx="5246703" cy="21839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BEFORE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29-11-2023</a:t>
            </a:r>
            <a:endParaRPr lang="en-I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DCEB5-31B1-B6C4-8C55-D501C504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80" y="-1"/>
            <a:ext cx="8554911" cy="4351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E3498-0454-761E-2E2B-0999311AE493}"/>
              </a:ext>
            </a:extLst>
          </p:cNvPr>
          <p:cNvSpPr txBox="1"/>
          <p:nvPr/>
        </p:nvSpPr>
        <p:spPr>
          <a:xfrm>
            <a:off x="1003176" y="4246832"/>
            <a:ext cx="40831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Game of chess/carrom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D09B8-7847-5117-D095-E9799D78FF7D}"/>
              </a:ext>
            </a:extLst>
          </p:cNvPr>
          <p:cNvSpPr txBox="1"/>
          <p:nvPr/>
        </p:nvSpPr>
        <p:spPr>
          <a:xfrm>
            <a:off x="1003176" y="4800830"/>
            <a:ext cx="3919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Automatic taxi driver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3F98A-01FA-723E-EF89-9029C5DD8639}"/>
              </a:ext>
            </a:extLst>
          </p:cNvPr>
          <p:cNvSpPr txBox="1"/>
          <p:nvPr/>
        </p:nvSpPr>
        <p:spPr>
          <a:xfrm>
            <a:off x="1003175" y="5354828"/>
            <a:ext cx="67313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Vacuum agent with local dirt sensors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1F94014-7723-C20F-91A1-F691CF7885E9}"/>
              </a:ext>
            </a:extLst>
          </p:cNvPr>
          <p:cNvSpPr/>
          <p:nvPr/>
        </p:nvSpPr>
        <p:spPr>
          <a:xfrm>
            <a:off x="5086345" y="4456590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9B60E-CE0B-3877-4BE9-9E95D2DD79E4}"/>
              </a:ext>
            </a:extLst>
          </p:cNvPr>
          <p:cNvSpPr txBox="1"/>
          <p:nvPr/>
        </p:nvSpPr>
        <p:spPr>
          <a:xfrm>
            <a:off x="5757170" y="4246832"/>
            <a:ext cx="179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Full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5E38D10-1990-64A0-4802-4AD4AAB7C2DC}"/>
              </a:ext>
            </a:extLst>
          </p:cNvPr>
          <p:cNvSpPr/>
          <p:nvPr/>
        </p:nvSpPr>
        <p:spPr>
          <a:xfrm>
            <a:off x="5086345" y="4983619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A7FDF-1362-8F57-28BA-C3C87CFFEAED}"/>
              </a:ext>
            </a:extLst>
          </p:cNvPr>
          <p:cNvSpPr txBox="1"/>
          <p:nvPr/>
        </p:nvSpPr>
        <p:spPr>
          <a:xfrm>
            <a:off x="5770485" y="4823821"/>
            <a:ext cx="179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Partial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FC7B29B-AFE4-CA4E-951B-354801ECD5B9}"/>
              </a:ext>
            </a:extLst>
          </p:cNvPr>
          <p:cNvSpPr/>
          <p:nvPr/>
        </p:nvSpPr>
        <p:spPr>
          <a:xfrm>
            <a:off x="5442932" y="5837607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C628D-3CDA-206E-BE8C-C0425F67C326}"/>
              </a:ext>
            </a:extLst>
          </p:cNvPr>
          <p:cNvSpPr txBox="1"/>
          <p:nvPr/>
        </p:nvSpPr>
        <p:spPr>
          <a:xfrm>
            <a:off x="6127072" y="5677809"/>
            <a:ext cx="179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Partial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gle agent vs multi agent system in AI | Geekboots">
            <a:extLst>
              <a:ext uri="{FF2B5EF4-FFF2-40B4-BE49-F238E27FC236}">
                <a16:creationId xmlns:a16="http://schemas.microsoft.com/office/drawing/2014/main" id="{598A26F0-1888-692F-FF08-E1A4FCC8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8" y="53329"/>
            <a:ext cx="7204229" cy="40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5C595FD7-F133-287C-92A2-4A2AB76AD91C}"/>
              </a:ext>
            </a:extLst>
          </p:cNvPr>
          <p:cNvSpPr/>
          <p:nvPr/>
        </p:nvSpPr>
        <p:spPr>
          <a:xfrm>
            <a:off x="5370992" y="2958428"/>
            <a:ext cx="2769833" cy="1486115"/>
          </a:xfrm>
          <a:prstGeom prst="foldedCorne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000" dirty="0">
                <a:latin typeface="Book Antiqua" panose="02040602050305030304" pitchFamily="18" charset="0"/>
              </a:rPr>
              <a:t>Competitive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000" dirty="0">
                <a:latin typeface="Book Antiqua" panose="02040602050305030304" pitchFamily="18" charset="0"/>
              </a:rPr>
              <a:t>Cooperative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3785E-9FEE-DCD9-BA87-50C05D6DDE40}"/>
              </a:ext>
            </a:extLst>
          </p:cNvPr>
          <p:cNvSpPr txBox="1"/>
          <p:nvPr/>
        </p:nvSpPr>
        <p:spPr>
          <a:xfrm>
            <a:off x="1003175" y="4444543"/>
            <a:ext cx="3132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Crossword/Exam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419F1-3ED1-DBD5-7C4F-45EFD4215551}"/>
              </a:ext>
            </a:extLst>
          </p:cNvPr>
          <p:cNvSpPr txBox="1"/>
          <p:nvPr/>
        </p:nvSpPr>
        <p:spPr>
          <a:xfrm>
            <a:off x="1003175" y="4998541"/>
            <a:ext cx="370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Carrom/Chess Game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54A4B-5E81-8927-E501-6A73DF264FD6}"/>
              </a:ext>
            </a:extLst>
          </p:cNvPr>
          <p:cNvSpPr txBox="1"/>
          <p:nvPr/>
        </p:nvSpPr>
        <p:spPr>
          <a:xfrm>
            <a:off x="1003174" y="5552539"/>
            <a:ext cx="2246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Taxi drivers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BFE9DCE-57B1-599E-D2F6-8ADE9154F89C}"/>
              </a:ext>
            </a:extLst>
          </p:cNvPr>
          <p:cNvSpPr/>
          <p:nvPr/>
        </p:nvSpPr>
        <p:spPr>
          <a:xfrm>
            <a:off x="5086344" y="4654301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A5E180-CFC5-E795-61AE-AB3FC3F50B49}"/>
              </a:ext>
            </a:extLst>
          </p:cNvPr>
          <p:cNvSpPr txBox="1"/>
          <p:nvPr/>
        </p:nvSpPr>
        <p:spPr>
          <a:xfrm>
            <a:off x="5770484" y="4516331"/>
            <a:ext cx="179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Single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F9C7DA4-9E5B-5321-8AF2-ECBB92A899DF}"/>
              </a:ext>
            </a:extLst>
          </p:cNvPr>
          <p:cNvSpPr/>
          <p:nvPr/>
        </p:nvSpPr>
        <p:spPr>
          <a:xfrm>
            <a:off x="5086344" y="5181330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D9566-91C1-8ABD-46DD-115D2C70F9D4}"/>
              </a:ext>
            </a:extLst>
          </p:cNvPr>
          <p:cNvSpPr txBox="1"/>
          <p:nvPr/>
        </p:nvSpPr>
        <p:spPr>
          <a:xfrm>
            <a:off x="5770484" y="5021532"/>
            <a:ext cx="179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Multiple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C389A03-D72B-E0DE-5014-0030979492B4}"/>
              </a:ext>
            </a:extLst>
          </p:cNvPr>
          <p:cNvSpPr/>
          <p:nvPr/>
        </p:nvSpPr>
        <p:spPr>
          <a:xfrm>
            <a:off x="5051709" y="5711154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98199-34B4-0DDA-4A23-A871BC60C3F0}"/>
              </a:ext>
            </a:extLst>
          </p:cNvPr>
          <p:cNvSpPr txBox="1"/>
          <p:nvPr/>
        </p:nvSpPr>
        <p:spPr>
          <a:xfrm>
            <a:off x="5735849" y="5551356"/>
            <a:ext cx="179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Multiple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B9B9E-3F57-A71A-856E-A6F0FA28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45" y="0"/>
            <a:ext cx="7343039" cy="463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471DF2-7146-30F6-B9A1-27FB94262BC2}"/>
              </a:ext>
            </a:extLst>
          </p:cNvPr>
          <p:cNvSpPr txBox="1"/>
          <p:nvPr/>
        </p:nvSpPr>
        <p:spPr>
          <a:xfrm>
            <a:off x="1000054" y="4205665"/>
            <a:ext cx="7427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Outcome –depends fully on agent action –deterministic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Outcome - </a:t>
            </a:r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depends partially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on agent action –deterministic</a:t>
            </a:r>
            <a:endParaRPr lang="en-IN" sz="32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D4687-A56C-8B03-C71F-873D4F8AF50E}"/>
              </a:ext>
            </a:extLst>
          </p:cNvPr>
          <p:cNvSpPr txBox="1"/>
          <p:nvPr/>
        </p:nvSpPr>
        <p:spPr>
          <a:xfrm>
            <a:off x="4124319" y="1951672"/>
            <a:ext cx="4030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Taxi drivers, Attendance, </a:t>
            </a:r>
            <a:r>
              <a:rPr lang="en-US" sz="3000" b="1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Spinwheel</a:t>
            </a:r>
            <a:r>
              <a:rPr lang="en-US" sz="30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, games</a:t>
            </a:r>
            <a:endParaRPr lang="en-IN" sz="30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78455-4A0E-7AE7-117C-CE70797E914C}"/>
              </a:ext>
            </a:extLst>
          </p:cNvPr>
          <p:cNvSpPr txBox="1"/>
          <p:nvPr/>
        </p:nvSpPr>
        <p:spPr>
          <a:xfrm>
            <a:off x="982299" y="89221"/>
            <a:ext cx="7427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Environment is uncertain if it is not fully observable or not deterministic</a:t>
            </a:r>
            <a:endParaRPr lang="en-IN" sz="32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FF5DD-1B30-8418-573B-28F7093867C0}"/>
              </a:ext>
            </a:extLst>
          </p:cNvPr>
          <p:cNvSpPr txBox="1"/>
          <p:nvPr/>
        </p:nvSpPr>
        <p:spPr>
          <a:xfrm>
            <a:off x="778113" y="1253675"/>
            <a:ext cx="806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Environment is episodic if current action of an agent does not depend on previous nor determines future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E30C7-0C8C-4A00-4ACE-D3621AE748B3}"/>
              </a:ext>
            </a:extLst>
          </p:cNvPr>
          <p:cNvSpPr txBox="1"/>
          <p:nvPr/>
        </p:nvSpPr>
        <p:spPr>
          <a:xfrm>
            <a:off x="575407" y="2924156"/>
            <a:ext cx="8266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Environment is sequential if current action of an agent depends on previous and has both short term and long term effects.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FBFBC-4E75-5408-971D-A926EC774066}"/>
              </a:ext>
            </a:extLst>
          </p:cNvPr>
          <p:cNvSpPr txBox="1"/>
          <p:nvPr/>
        </p:nvSpPr>
        <p:spPr>
          <a:xfrm>
            <a:off x="1855431" y="442881"/>
            <a:ext cx="3132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Crossword/Exam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2FA84-568A-0FC9-228B-593874FF64CE}"/>
              </a:ext>
            </a:extLst>
          </p:cNvPr>
          <p:cNvSpPr txBox="1"/>
          <p:nvPr/>
        </p:nvSpPr>
        <p:spPr>
          <a:xfrm>
            <a:off x="1855431" y="996879"/>
            <a:ext cx="370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Carrom/Chess Game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79C82-5983-4FED-0F1D-E5AB474F76BB}"/>
              </a:ext>
            </a:extLst>
          </p:cNvPr>
          <p:cNvSpPr txBox="1"/>
          <p:nvPr/>
        </p:nvSpPr>
        <p:spPr>
          <a:xfrm>
            <a:off x="1855430" y="1550877"/>
            <a:ext cx="2246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Taxi drivers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AE2C26-D2AE-D4B9-76A3-D5CCAAC4A76E}"/>
              </a:ext>
            </a:extLst>
          </p:cNvPr>
          <p:cNvSpPr/>
          <p:nvPr/>
        </p:nvSpPr>
        <p:spPr>
          <a:xfrm>
            <a:off x="5938600" y="652639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9DDB7-141B-D54B-8FA5-E0D2F79D4D00}"/>
              </a:ext>
            </a:extLst>
          </p:cNvPr>
          <p:cNvSpPr txBox="1"/>
          <p:nvPr/>
        </p:nvSpPr>
        <p:spPr>
          <a:xfrm>
            <a:off x="6622740" y="514669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Sequential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0C569D8-E785-42F9-AE87-0944D34FB3AD}"/>
              </a:ext>
            </a:extLst>
          </p:cNvPr>
          <p:cNvSpPr/>
          <p:nvPr/>
        </p:nvSpPr>
        <p:spPr>
          <a:xfrm>
            <a:off x="5938600" y="1179668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D259D-0AE9-16BF-E451-BD1C609D2457}"/>
              </a:ext>
            </a:extLst>
          </p:cNvPr>
          <p:cNvSpPr txBox="1"/>
          <p:nvPr/>
        </p:nvSpPr>
        <p:spPr>
          <a:xfrm>
            <a:off x="6622740" y="1019870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Sequential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3711A59-BC35-2F78-687D-E781E6A47911}"/>
              </a:ext>
            </a:extLst>
          </p:cNvPr>
          <p:cNvSpPr/>
          <p:nvPr/>
        </p:nvSpPr>
        <p:spPr>
          <a:xfrm>
            <a:off x="5903965" y="1709492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36C5E-3C57-011B-9D4A-1AF26ADC14A3}"/>
              </a:ext>
            </a:extLst>
          </p:cNvPr>
          <p:cNvSpPr txBox="1"/>
          <p:nvPr/>
        </p:nvSpPr>
        <p:spPr>
          <a:xfrm>
            <a:off x="6588104" y="1549694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Sequential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E46DD-1013-0B65-BB2C-B128CD83ECD5}"/>
              </a:ext>
            </a:extLst>
          </p:cNvPr>
          <p:cNvSpPr txBox="1"/>
          <p:nvPr/>
        </p:nvSpPr>
        <p:spPr>
          <a:xfrm>
            <a:off x="1855430" y="2087392"/>
            <a:ext cx="30588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Vacuum cleaners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EE033A-EB64-8DF5-40D6-FADB65850AFA}"/>
              </a:ext>
            </a:extLst>
          </p:cNvPr>
          <p:cNvSpPr/>
          <p:nvPr/>
        </p:nvSpPr>
        <p:spPr>
          <a:xfrm>
            <a:off x="5903965" y="2246007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D426A-5EF4-40F7-487E-47D0994F2667}"/>
              </a:ext>
            </a:extLst>
          </p:cNvPr>
          <p:cNvSpPr txBox="1"/>
          <p:nvPr/>
        </p:nvSpPr>
        <p:spPr>
          <a:xfrm>
            <a:off x="6588104" y="2086209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Episodic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738D00-1D8B-B3FE-7A16-3DA1CEE14A6C}"/>
              </a:ext>
            </a:extLst>
          </p:cNvPr>
          <p:cNvSpPr txBox="1"/>
          <p:nvPr/>
        </p:nvSpPr>
        <p:spPr>
          <a:xfrm>
            <a:off x="1855430" y="2616033"/>
            <a:ext cx="37273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Email Classification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C2B5524-11AD-5E4D-41A3-7E340FC4DFA5}"/>
              </a:ext>
            </a:extLst>
          </p:cNvPr>
          <p:cNvSpPr/>
          <p:nvPr/>
        </p:nvSpPr>
        <p:spPr>
          <a:xfrm>
            <a:off x="5903965" y="2774648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93423-2B16-AC04-8EFA-BBD48CB6221B}"/>
              </a:ext>
            </a:extLst>
          </p:cNvPr>
          <p:cNvSpPr txBox="1"/>
          <p:nvPr/>
        </p:nvSpPr>
        <p:spPr>
          <a:xfrm>
            <a:off x="6588104" y="2614850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Episodic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0197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1011D5-A883-2D87-CC50-BE9AEF9F3624}"/>
              </a:ext>
            </a:extLst>
          </p:cNvPr>
          <p:cNvSpPr txBox="1"/>
          <p:nvPr/>
        </p:nvSpPr>
        <p:spPr>
          <a:xfrm>
            <a:off x="1079955" y="197232"/>
            <a:ext cx="806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Environment is static if environment remains same throughout the deliberation of agents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07823-97D5-98FA-44AE-6202C9090E4D}"/>
              </a:ext>
            </a:extLst>
          </p:cNvPr>
          <p:cNvSpPr txBox="1"/>
          <p:nvPr/>
        </p:nvSpPr>
        <p:spPr>
          <a:xfrm>
            <a:off x="966025" y="1859340"/>
            <a:ext cx="806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Environment is dynamic if environment keeps changing with the deliberation of agents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1D3E8-EB7B-D375-9391-588C54567511}"/>
              </a:ext>
            </a:extLst>
          </p:cNvPr>
          <p:cNvSpPr txBox="1"/>
          <p:nvPr/>
        </p:nvSpPr>
        <p:spPr>
          <a:xfrm>
            <a:off x="852095" y="3521448"/>
            <a:ext cx="806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Environment is semi-dynamic if environment does not change, but performance score of agents do change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FBFBC-4E75-5408-971D-A926EC774066}"/>
              </a:ext>
            </a:extLst>
          </p:cNvPr>
          <p:cNvSpPr txBox="1"/>
          <p:nvPr/>
        </p:nvSpPr>
        <p:spPr>
          <a:xfrm>
            <a:off x="1615734" y="2014228"/>
            <a:ext cx="3132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Crossword/Exam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2FA84-568A-0FC9-228B-593874FF64CE}"/>
              </a:ext>
            </a:extLst>
          </p:cNvPr>
          <p:cNvSpPr txBox="1"/>
          <p:nvPr/>
        </p:nvSpPr>
        <p:spPr>
          <a:xfrm>
            <a:off x="1615734" y="2568226"/>
            <a:ext cx="370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Carrom/Chess Game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79C82-5983-4FED-0F1D-E5AB474F76BB}"/>
              </a:ext>
            </a:extLst>
          </p:cNvPr>
          <p:cNvSpPr txBox="1"/>
          <p:nvPr/>
        </p:nvSpPr>
        <p:spPr>
          <a:xfrm>
            <a:off x="1615733" y="3122224"/>
            <a:ext cx="2246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Taxi drivers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AE2C26-D2AE-D4B9-76A3-D5CCAAC4A76E}"/>
              </a:ext>
            </a:extLst>
          </p:cNvPr>
          <p:cNvSpPr/>
          <p:nvPr/>
        </p:nvSpPr>
        <p:spPr>
          <a:xfrm>
            <a:off x="5698903" y="2223986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9DDB7-141B-D54B-8FA5-E0D2F79D4D00}"/>
              </a:ext>
            </a:extLst>
          </p:cNvPr>
          <p:cNvSpPr txBox="1"/>
          <p:nvPr/>
        </p:nvSpPr>
        <p:spPr>
          <a:xfrm>
            <a:off x="6383043" y="2086016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Static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0C569D8-E785-42F9-AE87-0944D34FB3AD}"/>
              </a:ext>
            </a:extLst>
          </p:cNvPr>
          <p:cNvSpPr/>
          <p:nvPr/>
        </p:nvSpPr>
        <p:spPr>
          <a:xfrm>
            <a:off x="5698903" y="2751015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D259D-0AE9-16BF-E451-BD1C609D2457}"/>
              </a:ext>
            </a:extLst>
          </p:cNvPr>
          <p:cNvSpPr txBox="1"/>
          <p:nvPr/>
        </p:nvSpPr>
        <p:spPr>
          <a:xfrm>
            <a:off x="6365288" y="2591749"/>
            <a:ext cx="2627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Semi-dynamic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3711A59-BC35-2F78-687D-E781E6A47911}"/>
              </a:ext>
            </a:extLst>
          </p:cNvPr>
          <p:cNvSpPr/>
          <p:nvPr/>
        </p:nvSpPr>
        <p:spPr>
          <a:xfrm>
            <a:off x="5664268" y="3280839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36C5E-3C57-011B-9D4A-1AF26ADC14A3}"/>
              </a:ext>
            </a:extLst>
          </p:cNvPr>
          <p:cNvSpPr txBox="1"/>
          <p:nvPr/>
        </p:nvSpPr>
        <p:spPr>
          <a:xfrm>
            <a:off x="6348407" y="3121041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Dynamic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E46DD-1013-0B65-BB2C-B128CD83ECD5}"/>
              </a:ext>
            </a:extLst>
          </p:cNvPr>
          <p:cNvSpPr txBox="1"/>
          <p:nvPr/>
        </p:nvSpPr>
        <p:spPr>
          <a:xfrm>
            <a:off x="1615733" y="3658739"/>
            <a:ext cx="30588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Vacuum cleaners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EE033A-EB64-8DF5-40D6-FADB65850AFA}"/>
              </a:ext>
            </a:extLst>
          </p:cNvPr>
          <p:cNvSpPr/>
          <p:nvPr/>
        </p:nvSpPr>
        <p:spPr>
          <a:xfrm>
            <a:off x="5664268" y="3817354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D426A-5EF4-40F7-487E-47D0994F2667}"/>
              </a:ext>
            </a:extLst>
          </p:cNvPr>
          <p:cNvSpPr txBox="1"/>
          <p:nvPr/>
        </p:nvSpPr>
        <p:spPr>
          <a:xfrm>
            <a:off x="6348407" y="3657556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Dynamic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738D00-1D8B-B3FE-7A16-3DA1CEE14A6C}"/>
              </a:ext>
            </a:extLst>
          </p:cNvPr>
          <p:cNvSpPr txBox="1"/>
          <p:nvPr/>
        </p:nvSpPr>
        <p:spPr>
          <a:xfrm>
            <a:off x="1615733" y="4187380"/>
            <a:ext cx="37273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Email Classification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C2B5524-11AD-5E4D-41A3-7E340FC4DFA5}"/>
              </a:ext>
            </a:extLst>
          </p:cNvPr>
          <p:cNvSpPr/>
          <p:nvPr/>
        </p:nvSpPr>
        <p:spPr>
          <a:xfrm>
            <a:off x="5664268" y="4345995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93423-2B16-AC04-8EFA-BBD48CB6221B}"/>
              </a:ext>
            </a:extLst>
          </p:cNvPr>
          <p:cNvSpPr txBox="1"/>
          <p:nvPr/>
        </p:nvSpPr>
        <p:spPr>
          <a:xfrm>
            <a:off x="6348407" y="4186197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Dynamic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DF54E1-5C81-A2F5-FCF1-1CE93E734382}"/>
              </a:ext>
            </a:extLst>
          </p:cNvPr>
          <p:cNvSpPr/>
          <p:nvPr/>
        </p:nvSpPr>
        <p:spPr>
          <a:xfrm>
            <a:off x="1553593" y="540017"/>
            <a:ext cx="7439487" cy="13005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Identify Static, Dynamic or Semi-dynamic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09000-1FDE-69AB-293F-7B45F8EBC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40" y="333467"/>
            <a:ext cx="7961298" cy="44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941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33CE224-C15D-9344-EB84-2C5458254207}"/>
              </a:ext>
            </a:extLst>
          </p:cNvPr>
          <p:cNvSpPr/>
          <p:nvPr/>
        </p:nvSpPr>
        <p:spPr>
          <a:xfrm>
            <a:off x="3471167" y="461639"/>
            <a:ext cx="3551070" cy="1225119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Book Antiqua" panose="02040602050305030304" pitchFamily="18" charset="0"/>
              </a:rPr>
              <a:t>Environment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2755180-4056-41EA-9F32-E2DDC79C7850}"/>
              </a:ext>
            </a:extLst>
          </p:cNvPr>
          <p:cNvSpPr/>
          <p:nvPr/>
        </p:nvSpPr>
        <p:spPr>
          <a:xfrm>
            <a:off x="1020930" y="2141738"/>
            <a:ext cx="3551070" cy="1225119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Book Antiqua" panose="02040602050305030304" pitchFamily="18" charset="0"/>
              </a:rPr>
              <a:t>Discrete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3882C0E-7AB8-E4F4-23EC-7C4C5D50C61B}"/>
              </a:ext>
            </a:extLst>
          </p:cNvPr>
          <p:cNvSpPr/>
          <p:nvPr/>
        </p:nvSpPr>
        <p:spPr>
          <a:xfrm>
            <a:off x="5246702" y="2016711"/>
            <a:ext cx="3551070" cy="1225119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Book Antiqua" panose="02040602050305030304" pitchFamily="18" charset="0"/>
              </a:rPr>
              <a:t>Continuous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B79B69-FE14-0F36-D60F-454C2D488E7B}"/>
              </a:ext>
            </a:extLst>
          </p:cNvPr>
          <p:cNvCxnSpPr/>
          <p:nvPr/>
        </p:nvCxnSpPr>
        <p:spPr>
          <a:xfrm flipH="1">
            <a:off x="3879542" y="1686758"/>
            <a:ext cx="976543" cy="568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9FD674-0333-2DD9-3561-E71C1D774E0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909351" y="1686758"/>
            <a:ext cx="857393" cy="509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379B78-9997-4ACF-3DD7-F21656BD5F3A}"/>
              </a:ext>
            </a:extLst>
          </p:cNvPr>
          <p:cNvCxnSpPr>
            <a:cxnSpLocks/>
          </p:cNvCxnSpPr>
          <p:nvPr/>
        </p:nvCxnSpPr>
        <p:spPr>
          <a:xfrm>
            <a:off x="2512379" y="3366857"/>
            <a:ext cx="0" cy="5459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0433EC-2B42-A100-E931-B4439A6FC5B7}"/>
              </a:ext>
            </a:extLst>
          </p:cNvPr>
          <p:cNvSpPr txBox="1"/>
          <p:nvPr/>
        </p:nvSpPr>
        <p:spPr>
          <a:xfrm>
            <a:off x="868352" y="3821837"/>
            <a:ext cx="42578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Discrete set of states</a:t>
            </a:r>
          </a:p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Discrete set of percepts</a:t>
            </a:r>
          </a:p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and actions</a:t>
            </a:r>
            <a:endParaRPr lang="en-IN" sz="3000" b="1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C302A2-8805-4943-0D4D-CDC76D0D0438}"/>
              </a:ext>
            </a:extLst>
          </p:cNvPr>
          <p:cNvCxnSpPr>
            <a:cxnSpLocks/>
          </p:cNvCxnSpPr>
          <p:nvPr/>
        </p:nvCxnSpPr>
        <p:spPr>
          <a:xfrm>
            <a:off x="7032592" y="3238934"/>
            <a:ext cx="0" cy="5459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73C8A6-7040-DCCC-A0D5-B21021060D8D}"/>
              </a:ext>
            </a:extLst>
          </p:cNvPr>
          <p:cNvSpPr txBox="1"/>
          <p:nvPr/>
        </p:nvSpPr>
        <p:spPr>
          <a:xfrm>
            <a:off x="5388566" y="3693914"/>
            <a:ext cx="3293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Continuously changing percepts and actions</a:t>
            </a:r>
            <a:endParaRPr lang="en-IN" sz="3000" b="1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/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FBFBC-4E75-5408-971D-A926EC774066}"/>
              </a:ext>
            </a:extLst>
          </p:cNvPr>
          <p:cNvSpPr txBox="1"/>
          <p:nvPr/>
        </p:nvSpPr>
        <p:spPr>
          <a:xfrm>
            <a:off x="1429303" y="1490446"/>
            <a:ext cx="3132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Crossword/Exam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2FA84-568A-0FC9-228B-593874FF64CE}"/>
              </a:ext>
            </a:extLst>
          </p:cNvPr>
          <p:cNvSpPr txBox="1"/>
          <p:nvPr/>
        </p:nvSpPr>
        <p:spPr>
          <a:xfrm>
            <a:off x="1429303" y="2044444"/>
            <a:ext cx="370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Carrom/Chess Game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79C82-5983-4FED-0F1D-E5AB474F76BB}"/>
              </a:ext>
            </a:extLst>
          </p:cNvPr>
          <p:cNvSpPr txBox="1"/>
          <p:nvPr/>
        </p:nvSpPr>
        <p:spPr>
          <a:xfrm>
            <a:off x="1429302" y="2598442"/>
            <a:ext cx="2246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Taxi drivers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AE2C26-D2AE-D4B9-76A3-D5CCAAC4A76E}"/>
              </a:ext>
            </a:extLst>
          </p:cNvPr>
          <p:cNvSpPr/>
          <p:nvPr/>
        </p:nvSpPr>
        <p:spPr>
          <a:xfrm>
            <a:off x="5512472" y="1700204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9DDB7-141B-D54B-8FA5-E0D2F79D4D00}"/>
              </a:ext>
            </a:extLst>
          </p:cNvPr>
          <p:cNvSpPr txBox="1"/>
          <p:nvPr/>
        </p:nvSpPr>
        <p:spPr>
          <a:xfrm>
            <a:off x="6196612" y="1562234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Discrete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0C569D8-E785-42F9-AE87-0944D34FB3AD}"/>
              </a:ext>
            </a:extLst>
          </p:cNvPr>
          <p:cNvSpPr/>
          <p:nvPr/>
        </p:nvSpPr>
        <p:spPr>
          <a:xfrm>
            <a:off x="5512472" y="2227233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D259D-0AE9-16BF-E451-BD1C609D2457}"/>
              </a:ext>
            </a:extLst>
          </p:cNvPr>
          <p:cNvSpPr txBox="1"/>
          <p:nvPr/>
        </p:nvSpPr>
        <p:spPr>
          <a:xfrm>
            <a:off x="6178857" y="2067967"/>
            <a:ext cx="2627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Discrete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3711A59-BC35-2F78-687D-E781E6A47911}"/>
              </a:ext>
            </a:extLst>
          </p:cNvPr>
          <p:cNvSpPr/>
          <p:nvPr/>
        </p:nvSpPr>
        <p:spPr>
          <a:xfrm>
            <a:off x="5477837" y="2757057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36C5E-3C57-011B-9D4A-1AF26ADC14A3}"/>
              </a:ext>
            </a:extLst>
          </p:cNvPr>
          <p:cNvSpPr txBox="1"/>
          <p:nvPr/>
        </p:nvSpPr>
        <p:spPr>
          <a:xfrm>
            <a:off x="6161976" y="2597259"/>
            <a:ext cx="2715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Continuous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E46DD-1013-0B65-BB2C-B128CD83ECD5}"/>
              </a:ext>
            </a:extLst>
          </p:cNvPr>
          <p:cNvSpPr txBox="1"/>
          <p:nvPr/>
        </p:nvSpPr>
        <p:spPr>
          <a:xfrm>
            <a:off x="1429302" y="3134957"/>
            <a:ext cx="30588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Vacuum cleaners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EE033A-EB64-8DF5-40D6-FADB65850AFA}"/>
              </a:ext>
            </a:extLst>
          </p:cNvPr>
          <p:cNvSpPr/>
          <p:nvPr/>
        </p:nvSpPr>
        <p:spPr>
          <a:xfrm>
            <a:off x="5477837" y="3293572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D426A-5EF4-40F7-487E-47D0994F2667}"/>
              </a:ext>
            </a:extLst>
          </p:cNvPr>
          <p:cNvSpPr txBox="1"/>
          <p:nvPr/>
        </p:nvSpPr>
        <p:spPr>
          <a:xfrm>
            <a:off x="6161976" y="3133774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Discrete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0E5E70-F62B-6652-7D69-D96926D0502F}"/>
              </a:ext>
            </a:extLst>
          </p:cNvPr>
          <p:cNvSpPr/>
          <p:nvPr/>
        </p:nvSpPr>
        <p:spPr>
          <a:xfrm>
            <a:off x="1288265" y="273688"/>
            <a:ext cx="7439487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Identify discrete/continuous 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S needs 'comprehensive legislation' to address AI risks: Schumer - CNA">
            <a:extLst>
              <a:ext uri="{FF2B5EF4-FFF2-40B4-BE49-F238E27FC236}">
                <a16:creationId xmlns:a16="http://schemas.microsoft.com/office/drawing/2014/main" id="{D8D69FA2-4565-8A5A-F533-F8D4D1AA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77" y="114022"/>
            <a:ext cx="7905750" cy="49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909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4516F-840B-403B-4CA9-56470023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03" y="57602"/>
            <a:ext cx="4160282" cy="1739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04AF94-FD81-67F2-DDAB-221EA5BCFCF4}"/>
              </a:ext>
            </a:extLst>
          </p:cNvPr>
          <p:cNvSpPr txBox="1"/>
          <p:nvPr/>
        </p:nvSpPr>
        <p:spPr>
          <a:xfrm>
            <a:off x="1763421" y="2484998"/>
            <a:ext cx="20489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Crossword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14B9D-08BE-96F0-8A6B-E581C1F11C29}"/>
              </a:ext>
            </a:extLst>
          </p:cNvPr>
          <p:cNvSpPr txBox="1"/>
          <p:nvPr/>
        </p:nvSpPr>
        <p:spPr>
          <a:xfrm>
            <a:off x="1763421" y="3038996"/>
            <a:ext cx="370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Carrom/Chess Game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3FFB-7E91-A6FE-7580-E53B5D0E36A0}"/>
              </a:ext>
            </a:extLst>
          </p:cNvPr>
          <p:cNvSpPr txBox="1"/>
          <p:nvPr/>
        </p:nvSpPr>
        <p:spPr>
          <a:xfrm>
            <a:off x="1763420" y="3592994"/>
            <a:ext cx="2440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Video Games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7A01E0D-C61D-4DEE-3B64-FC5CAF3BAAAE}"/>
              </a:ext>
            </a:extLst>
          </p:cNvPr>
          <p:cNvSpPr/>
          <p:nvPr/>
        </p:nvSpPr>
        <p:spPr>
          <a:xfrm>
            <a:off x="5846590" y="2694756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1B8D8-FF76-31CC-47A0-3D8E08C9CCFA}"/>
              </a:ext>
            </a:extLst>
          </p:cNvPr>
          <p:cNvSpPr txBox="1"/>
          <p:nvPr/>
        </p:nvSpPr>
        <p:spPr>
          <a:xfrm>
            <a:off x="6530730" y="2556786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Unknown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6F94ABF-EE9E-EB4A-4DFE-6E875D252063}"/>
              </a:ext>
            </a:extLst>
          </p:cNvPr>
          <p:cNvSpPr/>
          <p:nvPr/>
        </p:nvSpPr>
        <p:spPr>
          <a:xfrm>
            <a:off x="5846590" y="3221785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2A0BCF-C748-79B3-0BB3-1E9A5C5F9184}"/>
              </a:ext>
            </a:extLst>
          </p:cNvPr>
          <p:cNvSpPr/>
          <p:nvPr/>
        </p:nvSpPr>
        <p:spPr>
          <a:xfrm>
            <a:off x="5811955" y="3751609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93F5F-09A3-C426-F036-77FBDA2FF23B}"/>
              </a:ext>
            </a:extLst>
          </p:cNvPr>
          <p:cNvSpPr txBox="1"/>
          <p:nvPr/>
        </p:nvSpPr>
        <p:spPr>
          <a:xfrm>
            <a:off x="1763420" y="4129509"/>
            <a:ext cx="2246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Taxi drivers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F79A391-625C-7158-C37E-D0CF62EB100D}"/>
              </a:ext>
            </a:extLst>
          </p:cNvPr>
          <p:cNvSpPr/>
          <p:nvPr/>
        </p:nvSpPr>
        <p:spPr>
          <a:xfrm>
            <a:off x="5811955" y="4288124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769D3-4B4D-1C73-3DEE-A0BDE705BF6F}"/>
              </a:ext>
            </a:extLst>
          </p:cNvPr>
          <p:cNvSpPr txBox="1"/>
          <p:nvPr/>
        </p:nvSpPr>
        <p:spPr>
          <a:xfrm>
            <a:off x="6496095" y="4160535"/>
            <a:ext cx="205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Unknown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79DE62-7E48-F895-BAD0-6A780FB33679}"/>
              </a:ext>
            </a:extLst>
          </p:cNvPr>
          <p:cNvSpPr/>
          <p:nvPr/>
        </p:nvSpPr>
        <p:spPr>
          <a:xfrm>
            <a:off x="991063" y="1782565"/>
            <a:ext cx="7439487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Identify known/unknown 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FE8E5F-8E84-0D7A-535D-3CA28963862A}"/>
              </a:ext>
            </a:extLst>
          </p:cNvPr>
          <p:cNvSpPr txBox="1"/>
          <p:nvPr/>
        </p:nvSpPr>
        <p:spPr>
          <a:xfrm>
            <a:off x="6530730" y="3099056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Known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43E366-88A7-D36B-9649-38F4A924B8A3}"/>
              </a:ext>
            </a:extLst>
          </p:cNvPr>
          <p:cNvSpPr txBox="1"/>
          <p:nvPr/>
        </p:nvSpPr>
        <p:spPr>
          <a:xfrm>
            <a:off x="6530730" y="3610800"/>
            <a:ext cx="23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Known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9B1D9C-D480-0AC0-C439-10C3580361E8}"/>
              </a:ext>
            </a:extLst>
          </p:cNvPr>
          <p:cNvSpPr txBox="1"/>
          <p:nvPr/>
        </p:nvSpPr>
        <p:spPr>
          <a:xfrm>
            <a:off x="650327" y="4802755"/>
            <a:ext cx="26420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Game of cards</a:t>
            </a:r>
            <a:endParaRPr lang="en-IN" sz="3000" b="1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5B9065A-6CEC-786E-4D47-002610B7B6A7}"/>
              </a:ext>
            </a:extLst>
          </p:cNvPr>
          <p:cNvSpPr/>
          <p:nvPr/>
        </p:nvSpPr>
        <p:spPr>
          <a:xfrm>
            <a:off x="3292397" y="4958221"/>
            <a:ext cx="453253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BD50DD-6BAB-DC2B-E245-88DF97AA402B}"/>
              </a:ext>
            </a:extLst>
          </p:cNvPr>
          <p:cNvSpPr txBox="1"/>
          <p:nvPr/>
        </p:nvSpPr>
        <p:spPr>
          <a:xfrm>
            <a:off x="3847164" y="4818064"/>
            <a:ext cx="536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Known and partial observable</a:t>
            </a:r>
            <a:endParaRPr lang="en-IN" sz="3000" b="1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C90C7C-4D79-62CB-A162-6ADEEF0BFACB}"/>
              </a:ext>
            </a:extLst>
          </p:cNvPr>
          <p:cNvSpPr txBox="1"/>
          <p:nvPr/>
        </p:nvSpPr>
        <p:spPr>
          <a:xfrm>
            <a:off x="272982" y="5237659"/>
            <a:ext cx="30059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New video game</a:t>
            </a:r>
            <a:endParaRPr lang="en-IN" sz="3000" b="1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9E30E6A-ED28-21AF-1743-0FA99CE8EC05}"/>
              </a:ext>
            </a:extLst>
          </p:cNvPr>
          <p:cNvSpPr/>
          <p:nvPr/>
        </p:nvSpPr>
        <p:spPr>
          <a:xfrm>
            <a:off x="3272646" y="5379054"/>
            <a:ext cx="453253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B29A3F-22C7-E813-1514-17DD1F2EA6D6}"/>
              </a:ext>
            </a:extLst>
          </p:cNvPr>
          <p:cNvSpPr txBox="1"/>
          <p:nvPr/>
        </p:nvSpPr>
        <p:spPr>
          <a:xfrm>
            <a:off x="3796407" y="5237659"/>
            <a:ext cx="6030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Unknown and fully observable</a:t>
            </a:r>
            <a:endParaRPr lang="en-IN" sz="3000" b="1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0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/>
      <p:bldP spid="20" grpId="0" animBg="1"/>
      <p:bldP spid="21" grpId="0"/>
      <p:bldP spid="22" grpId="0"/>
      <p:bldP spid="23" grpId="0" animBg="1"/>
      <p:bldP spid="2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B01614-A45B-10E9-BB0C-643685E9386F}"/>
              </a:ext>
            </a:extLst>
          </p:cNvPr>
          <p:cNvSpPr/>
          <p:nvPr/>
        </p:nvSpPr>
        <p:spPr>
          <a:xfrm>
            <a:off x="1124228" y="282239"/>
            <a:ext cx="7439487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Classify the Environment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8A7636-37AF-975B-C354-CCD3D66EA888}"/>
              </a:ext>
            </a:extLst>
          </p:cNvPr>
          <p:cNvSpPr/>
          <p:nvPr/>
        </p:nvSpPr>
        <p:spPr>
          <a:xfrm>
            <a:off x="479393" y="2743200"/>
            <a:ext cx="2414727" cy="124287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Medical diagnosis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987EE-AEA4-0E7E-5FD4-CB630D95225E}"/>
              </a:ext>
            </a:extLst>
          </p:cNvPr>
          <p:cNvSpPr txBox="1"/>
          <p:nvPr/>
        </p:nvSpPr>
        <p:spPr>
          <a:xfrm>
            <a:off x="3279819" y="1372457"/>
            <a:ext cx="2584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Observability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66F9C9C-A807-411F-6DD6-583E67C780AF}"/>
              </a:ext>
            </a:extLst>
          </p:cNvPr>
          <p:cNvSpPr/>
          <p:nvPr/>
        </p:nvSpPr>
        <p:spPr>
          <a:xfrm>
            <a:off x="5929444" y="1516291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B3B5B-2475-7B93-F00E-24630AA2A824}"/>
              </a:ext>
            </a:extLst>
          </p:cNvPr>
          <p:cNvSpPr txBox="1"/>
          <p:nvPr/>
        </p:nvSpPr>
        <p:spPr>
          <a:xfrm>
            <a:off x="6742110" y="1372457"/>
            <a:ext cx="1743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Partial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3B7B8-0A29-DC4E-CBD6-615A4FF645A1}"/>
              </a:ext>
            </a:extLst>
          </p:cNvPr>
          <p:cNvSpPr txBox="1"/>
          <p:nvPr/>
        </p:nvSpPr>
        <p:spPr>
          <a:xfrm>
            <a:off x="3279819" y="1926455"/>
            <a:ext cx="1359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Agents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6FE6562-5B62-F969-1D13-ECA82777CD94}"/>
              </a:ext>
            </a:extLst>
          </p:cNvPr>
          <p:cNvSpPr/>
          <p:nvPr/>
        </p:nvSpPr>
        <p:spPr>
          <a:xfrm>
            <a:off x="5929444" y="2070289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760F4-DC1A-E8D3-C458-A89D7C27E718}"/>
              </a:ext>
            </a:extLst>
          </p:cNvPr>
          <p:cNvSpPr txBox="1"/>
          <p:nvPr/>
        </p:nvSpPr>
        <p:spPr>
          <a:xfrm>
            <a:off x="6742110" y="1926455"/>
            <a:ext cx="1743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Single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95B69-78FF-9BC2-C18D-C60CDF58656F}"/>
              </a:ext>
            </a:extLst>
          </p:cNvPr>
          <p:cNvSpPr txBox="1"/>
          <p:nvPr/>
        </p:nvSpPr>
        <p:spPr>
          <a:xfrm>
            <a:off x="3149733" y="2444866"/>
            <a:ext cx="271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Deterministic/Stochastic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4641902-568C-9C0B-FE0A-FDC969B9633D}"/>
              </a:ext>
            </a:extLst>
          </p:cNvPr>
          <p:cNvSpPr/>
          <p:nvPr/>
        </p:nvSpPr>
        <p:spPr>
          <a:xfrm>
            <a:off x="5833269" y="2610893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BF83A-E8CB-A70B-3768-0866966E82CE}"/>
              </a:ext>
            </a:extLst>
          </p:cNvPr>
          <p:cNvSpPr txBox="1"/>
          <p:nvPr/>
        </p:nvSpPr>
        <p:spPr>
          <a:xfrm>
            <a:off x="6645935" y="2467059"/>
            <a:ext cx="201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Stochastic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649E1-9EE5-160D-969C-C12E48329CDB}"/>
              </a:ext>
            </a:extLst>
          </p:cNvPr>
          <p:cNvSpPr txBox="1"/>
          <p:nvPr/>
        </p:nvSpPr>
        <p:spPr>
          <a:xfrm>
            <a:off x="3149733" y="3359564"/>
            <a:ext cx="271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Episodic/Sequential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8E1C669-282E-10CE-A0DC-B490E358ACA4}"/>
              </a:ext>
            </a:extLst>
          </p:cNvPr>
          <p:cNvSpPr/>
          <p:nvPr/>
        </p:nvSpPr>
        <p:spPr>
          <a:xfrm>
            <a:off x="5833269" y="3525591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E486F-8186-BD3B-E279-1249BF8F49B7}"/>
              </a:ext>
            </a:extLst>
          </p:cNvPr>
          <p:cNvSpPr txBox="1"/>
          <p:nvPr/>
        </p:nvSpPr>
        <p:spPr>
          <a:xfrm>
            <a:off x="6645935" y="3381757"/>
            <a:ext cx="201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Sequential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362D9-13B4-9477-4A0E-219DC13D7E66}"/>
              </a:ext>
            </a:extLst>
          </p:cNvPr>
          <p:cNvSpPr txBox="1"/>
          <p:nvPr/>
        </p:nvSpPr>
        <p:spPr>
          <a:xfrm>
            <a:off x="2811941" y="4218361"/>
            <a:ext cx="2940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Static/Dynamic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7641973-B329-A0B9-5EFD-D50D7961813F}"/>
              </a:ext>
            </a:extLst>
          </p:cNvPr>
          <p:cNvSpPr/>
          <p:nvPr/>
        </p:nvSpPr>
        <p:spPr>
          <a:xfrm>
            <a:off x="5859562" y="4339640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3F9643-14ED-BB6B-433B-8866DC556B4C}"/>
              </a:ext>
            </a:extLst>
          </p:cNvPr>
          <p:cNvSpPr txBox="1"/>
          <p:nvPr/>
        </p:nvSpPr>
        <p:spPr>
          <a:xfrm>
            <a:off x="6650813" y="4195806"/>
            <a:ext cx="201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Dynamic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EBC08D-989B-9319-142B-AE2ECF30F03B}"/>
              </a:ext>
            </a:extLst>
          </p:cNvPr>
          <p:cNvSpPr txBox="1"/>
          <p:nvPr/>
        </p:nvSpPr>
        <p:spPr>
          <a:xfrm>
            <a:off x="2811941" y="4787755"/>
            <a:ext cx="2940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Discrete/Continuous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A96C78F-3176-8FE5-98C6-0FEEFA8856B6}"/>
              </a:ext>
            </a:extLst>
          </p:cNvPr>
          <p:cNvSpPr/>
          <p:nvPr/>
        </p:nvSpPr>
        <p:spPr>
          <a:xfrm>
            <a:off x="5859562" y="4909034"/>
            <a:ext cx="684140" cy="266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CD06D3-C28E-8916-AF21-49647822EEB3}"/>
              </a:ext>
            </a:extLst>
          </p:cNvPr>
          <p:cNvSpPr txBox="1"/>
          <p:nvPr/>
        </p:nvSpPr>
        <p:spPr>
          <a:xfrm>
            <a:off x="6650813" y="4765200"/>
            <a:ext cx="2351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Continuous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4A4F50-C99E-953A-FC7D-C55D6D775B73}"/>
              </a:ext>
            </a:extLst>
          </p:cNvPr>
          <p:cNvSpPr/>
          <p:nvPr/>
        </p:nvSpPr>
        <p:spPr>
          <a:xfrm>
            <a:off x="1124228" y="282239"/>
            <a:ext cx="7439487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Classify the Environment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EA06B-E740-D1F0-7C7F-EDF18F5C5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126" y="1231083"/>
            <a:ext cx="73342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1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8E6B1-294C-B1D3-0D15-52F07F96D5C5}"/>
              </a:ext>
            </a:extLst>
          </p:cNvPr>
          <p:cNvSpPr/>
          <p:nvPr/>
        </p:nvSpPr>
        <p:spPr>
          <a:xfrm>
            <a:off x="2672178" y="326628"/>
            <a:ext cx="5252344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Agent Program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E26DF7-7376-632E-F0DF-6DBB98F28BD4}"/>
              </a:ext>
            </a:extLst>
          </p:cNvPr>
          <p:cNvSpPr/>
          <p:nvPr/>
        </p:nvSpPr>
        <p:spPr>
          <a:xfrm>
            <a:off x="1393792" y="1464815"/>
            <a:ext cx="1367161" cy="896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Agent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B6E67A-DAB0-ADA4-7750-C15C6CB68CCE}"/>
              </a:ext>
            </a:extLst>
          </p:cNvPr>
          <p:cNvSpPr/>
          <p:nvPr/>
        </p:nvSpPr>
        <p:spPr>
          <a:xfrm>
            <a:off x="3002131" y="1648103"/>
            <a:ext cx="504547" cy="518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=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C92FD3-E3E8-BD54-82D5-A3AC063A477B}"/>
              </a:ext>
            </a:extLst>
          </p:cNvPr>
          <p:cNvSpPr/>
          <p:nvPr/>
        </p:nvSpPr>
        <p:spPr>
          <a:xfrm>
            <a:off x="6800294" y="1464815"/>
            <a:ext cx="1775534" cy="896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Program</a:t>
            </a:r>
            <a:endParaRPr lang="en-IN" sz="32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07B48C-CC30-4C4E-CEF9-C108BF599BBD}"/>
              </a:ext>
            </a:extLst>
          </p:cNvPr>
          <p:cNvSpPr/>
          <p:nvPr/>
        </p:nvSpPr>
        <p:spPr>
          <a:xfrm>
            <a:off x="6276511" y="1648102"/>
            <a:ext cx="384702" cy="518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+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7EDB9-4221-E7AF-29D5-93B094B261ED}"/>
              </a:ext>
            </a:extLst>
          </p:cNvPr>
          <p:cNvSpPr/>
          <p:nvPr/>
        </p:nvSpPr>
        <p:spPr>
          <a:xfrm>
            <a:off x="3576219" y="1464815"/>
            <a:ext cx="2630752" cy="896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Architecture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350B8-BD4B-9838-EE46-CA1C022D4B86}"/>
              </a:ext>
            </a:extLst>
          </p:cNvPr>
          <p:cNvCxnSpPr>
            <a:cxnSpLocks/>
          </p:cNvCxnSpPr>
          <p:nvPr/>
        </p:nvCxnSpPr>
        <p:spPr>
          <a:xfrm>
            <a:off x="5023279" y="2253038"/>
            <a:ext cx="0" cy="5256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86615-EDF7-9DDD-1B43-42F76B1A4ADE}"/>
              </a:ext>
            </a:extLst>
          </p:cNvPr>
          <p:cNvSpPr/>
          <p:nvPr/>
        </p:nvSpPr>
        <p:spPr>
          <a:xfrm>
            <a:off x="3836629" y="2798864"/>
            <a:ext cx="2389575" cy="8966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Sensors</a:t>
            </a:r>
          </a:p>
          <a:p>
            <a:pPr algn="ctr"/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Actuators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9C280-1371-9AA8-2227-BB5AA8F8B93E}"/>
              </a:ext>
            </a:extLst>
          </p:cNvPr>
          <p:cNvSpPr txBox="1"/>
          <p:nvPr/>
        </p:nvSpPr>
        <p:spPr>
          <a:xfrm>
            <a:off x="1359759" y="3951291"/>
            <a:ext cx="73270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The job of AI is to design an agent program that implements the agent function— the mapping from percepts to actions.</a:t>
            </a:r>
            <a:endParaRPr lang="en-IN" sz="30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1" grpId="0" animBg="1"/>
      <p:bldP spid="1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D21E3-9DDA-39EF-0AC7-B716C30018FE}"/>
              </a:ext>
            </a:extLst>
          </p:cNvPr>
          <p:cNvSpPr/>
          <p:nvPr/>
        </p:nvSpPr>
        <p:spPr>
          <a:xfrm>
            <a:off x="1402672" y="255607"/>
            <a:ext cx="7368466" cy="687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Table driven Agent Program</a:t>
            </a:r>
            <a:endParaRPr lang="en-IN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99D14-AA45-DD6C-AA7F-E2E42ADDAAE5}"/>
              </a:ext>
            </a:extLst>
          </p:cNvPr>
          <p:cNvSpPr txBox="1"/>
          <p:nvPr/>
        </p:nvSpPr>
        <p:spPr>
          <a:xfrm>
            <a:off x="530535" y="1338381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function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CABB8-B576-56AF-E8D3-9FEF7D988030}"/>
              </a:ext>
            </a:extLst>
          </p:cNvPr>
          <p:cNvSpPr txBox="1"/>
          <p:nvPr/>
        </p:nvSpPr>
        <p:spPr>
          <a:xfrm>
            <a:off x="2125986" y="1312632"/>
            <a:ext cx="45833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TABLE-DRIVEN-AGENT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DF803-CBBE-685D-6E08-D31E19068061}"/>
              </a:ext>
            </a:extLst>
          </p:cNvPr>
          <p:cNvSpPr txBox="1"/>
          <p:nvPr/>
        </p:nvSpPr>
        <p:spPr>
          <a:xfrm>
            <a:off x="6473187" y="1297765"/>
            <a:ext cx="17203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(percept)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6B1BC-80F2-8894-7D32-EC61E2A792C7}"/>
              </a:ext>
            </a:extLst>
          </p:cNvPr>
          <p:cNvSpPr txBox="1"/>
          <p:nvPr/>
        </p:nvSpPr>
        <p:spPr>
          <a:xfrm>
            <a:off x="3954355" y="1739398"/>
            <a:ext cx="3063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returns</a:t>
            </a:r>
            <a:r>
              <a:rPr lang="en-US" sz="3000" dirty="0">
                <a:latin typeface="Book Antiqua" panose="02040602050305030304" pitchFamily="18" charset="0"/>
              </a:rPr>
              <a:t> an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198F6-53CA-280A-8D06-345579ABE55A}"/>
              </a:ext>
            </a:extLst>
          </p:cNvPr>
          <p:cNvSpPr txBox="1"/>
          <p:nvPr/>
        </p:nvSpPr>
        <p:spPr>
          <a:xfrm>
            <a:off x="832472" y="2140228"/>
            <a:ext cx="2013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persistent: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D1D1D-D39D-46B7-6726-9EAED83446BB}"/>
              </a:ext>
            </a:extLst>
          </p:cNvPr>
          <p:cNvSpPr txBox="1"/>
          <p:nvPr/>
        </p:nvSpPr>
        <p:spPr>
          <a:xfrm>
            <a:off x="2722132" y="2137196"/>
            <a:ext cx="6269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percepts, a sequence initially empty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0117A-F356-4D42-2D8F-BBCC4BB2DB13}"/>
              </a:ext>
            </a:extLst>
          </p:cNvPr>
          <p:cNvSpPr txBox="1"/>
          <p:nvPr/>
        </p:nvSpPr>
        <p:spPr>
          <a:xfrm>
            <a:off x="2778839" y="2635148"/>
            <a:ext cx="65918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table, table of actions for each percept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91CCA-A1C4-6501-96A6-4AAAB3F600F4}"/>
              </a:ext>
            </a:extLst>
          </p:cNvPr>
          <p:cNvSpPr txBox="1"/>
          <p:nvPr/>
        </p:nvSpPr>
        <p:spPr>
          <a:xfrm>
            <a:off x="1559983" y="3510728"/>
            <a:ext cx="66335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append percept to the end of percepts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B5EBB-6C6A-4B9E-AD96-735969C671EA}"/>
              </a:ext>
            </a:extLst>
          </p:cNvPr>
          <p:cNvSpPr txBox="1"/>
          <p:nvPr/>
        </p:nvSpPr>
        <p:spPr>
          <a:xfrm>
            <a:off x="1559983" y="3975324"/>
            <a:ext cx="59522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action&lt;- LOOKUP(</a:t>
            </a:r>
            <a:r>
              <a:rPr lang="en-US" sz="3000" dirty="0" err="1">
                <a:latin typeface="Book Antiqua" panose="02040602050305030304" pitchFamily="18" charset="0"/>
              </a:rPr>
              <a:t>percepts,table</a:t>
            </a:r>
            <a:r>
              <a:rPr lang="en-US" sz="3000" dirty="0">
                <a:latin typeface="Book Antiqua" panose="02040602050305030304" pitchFamily="18" charset="0"/>
              </a:rPr>
              <a:t>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4C54C-D338-1EB0-3A1A-0010C393F254}"/>
              </a:ext>
            </a:extLst>
          </p:cNvPr>
          <p:cNvSpPr txBox="1"/>
          <p:nvPr/>
        </p:nvSpPr>
        <p:spPr>
          <a:xfrm>
            <a:off x="1559983" y="4477823"/>
            <a:ext cx="2387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</a:t>
            </a:r>
            <a:r>
              <a:rPr lang="en-US" sz="3000" dirty="0">
                <a:latin typeface="Book Antiqua" panose="02040602050305030304" pitchFamily="18" charset="0"/>
              </a:rPr>
              <a:t>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F9B7D5-0B9D-652A-17E6-35B0AE5B692D}"/>
              </a:ext>
            </a:extLst>
          </p:cNvPr>
          <p:cNvSpPr/>
          <p:nvPr/>
        </p:nvSpPr>
        <p:spPr>
          <a:xfrm>
            <a:off x="1402672" y="255606"/>
            <a:ext cx="7368466" cy="12447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Table driven Agent Program </a:t>
            </a:r>
            <a:r>
              <a:rPr lang="en-US" sz="4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fails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C47748-B0E3-D366-C00D-9D45391E4663}"/>
                  </a:ext>
                </a:extLst>
              </p:cNvPr>
              <p:cNvSpPr txBox="1"/>
              <p:nvPr/>
            </p:nvSpPr>
            <p:spPr>
              <a:xfrm>
                <a:off x="838940" y="1720450"/>
                <a:ext cx="8100874" cy="2870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Book Antiqua" panose="02040602050305030304" pitchFamily="18" charset="0"/>
                  </a:rPr>
                  <a:t>. Let </a:t>
                </a:r>
              </a:p>
              <a:p>
                <a:r>
                  <a:rPr lang="en-US" sz="3000" dirty="0">
                    <a:latin typeface="Book Antiqua" panose="02040602050305030304" pitchFamily="18" charset="0"/>
                  </a:rPr>
                  <a:t>             </a:t>
                </a:r>
                <a:r>
                  <a:rPr lang="en-US" sz="3000" b="1" i="1" dirty="0">
                    <a:latin typeface="Book Antiqua" panose="02040602050305030304" pitchFamily="18" charset="0"/>
                  </a:rPr>
                  <a:t>P</a:t>
                </a:r>
                <a:r>
                  <a:rPr lang="en-US" sz="3000" dirty="0">
                    <a:latin typeface="Book Antiqua" panose="02040602050305030304" pitchFamily="18" charset="0"/>
                  </a:rPr>
                  <a:t> be the set of possible percepts </a:t>
                </a:r>
              </a:p>
              <a:p>
                <a:r>
                  <a:rPr lang="en-US" sz="3000" dirty="0">
                    <a:latin typeface="Book Antiqua" panose="02040602050305030304" pitchFamily="18" charset="0"/>
                  </a:rPr>
                  <a:t>             </a:t>
                </a:r>
                <a:r>
                  <a:rPr lang="en-US" sz="3000" b="1" i="1" dirty="0">
                    <a:latin typeface="Book Antiqua" panose="02040602050305030304" pitchFamily="18" charset="0"/>
                  </a:rPr>
                  <a:t>T </a:t>
                </a:r>
                <a:r>
                  <a:rPr lang="en-US" sz="3000" dirty="0">
                    <a:latin typeface="Book Antiqua" panose="02040602050305030304" pitchFamily="18" charset="0"/>
                  </a:rPr>
                  <a:t>be the lifetime of the agent (the total</a:t>
                </a:r>
              </a:p>
              <a:p>
                <a:r>
                  <a:rPr lang="en-US" sz="3000" dirty="0">
                    <a:latin typeface="Book Antiqua" panose="02040602050305030304" pitchFamily="18" charset="0"/>
                  </a:rPr>
                  <a:t>               number of percepts it will receive). </a:t>
                </a:r>
              </a:p>
              <a:p>
                <a:r>
                  <a:rPr lang="en-US" sz="3000" dirty="0">
                    <a:latin typeface="Book Antiqua" panose="02040602050305030304" pitchFamily="18" charset="0"/>
                  </a:rPr>
                  <a:t>             The lookup table will contain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sz="3000" dirty="0">
                    <a:latin typeface="Book Antiqua" panose="02040602050305030304" pitchFamily="18" charset="0"/>
                  </a:rPr>
                  <a:t>        </a:t>
                </a:r>
              </a:p>
              <a:p>
                <a:r>
                  <a:rPr lang="en-US" sz="3000" dirty="0">
                    <a:latin typeface="Book Antiqua" panose="02040602050305030304" pitchFamily="18" charset="0"/>
                  </a:rPr>
                  <a:t>                entries</a:t>
                </a:r>
                <a:endParaRPr lang="en-IN" sz="3000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C47748-B0E3-D366-C00D-9D45391E4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40" y="1720450"/>
                <a:ext cx="8100874" cy="2870338"/>
              </a:xfrm>
              <a:prstGeom prst="rect">
                <a:avLst/>
              </a:prstGeom>
              <a:blipFill>
                <a:blip r:embed="rId2"/>
                <a:stretch>
                  <a:fillRect l="-1806" t="-2760" b="-552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805F15E-525E-B328-340D-6FD4F8FD623E}"/>
              </a:ext>
            </a:extLst>
          </p:cNvPr>
          <p:cNvSpPr txBox="1"/>
          <p:nvPr/>
        </p:nvSpPr>
        <p:spPr>
          <a:xfrm>
            <a:off x="1100830" y="4590788"/>
            <a:ext cx="40527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Automated taxi driver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DB97EA-66AF-8E51-2F41-AC81CF8C5963}"/>
                  </a:ext>
                </a:extLst>
              </p:cNvPr>
              <p:cNvSpPr txBox="1"/>
              <p:nvPr/>
            </p:nvSpPr>
            <p:spPr>
              <a:xfrm>
                <a:off x="5153542" y="4573539"/>
                <a:ext cx="2889627" cy="57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𝟐𝟓𝟎</m:t>
                          </m:r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sup>
                      </m:sSup>
                    </m:oMath>
                  </m:oMathPara>
                </a14:m>
                <a:endParaRPr lang="en-IN" sz="3000" b="1" i="1" dirty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DB97EA-66AF-8E51-2F41-AC81CF8C5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542" y="4573539"/>
                <a:ext cx="2889627" cy="571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B72FDEA-8D12-1AB3-3C61-6D28DB468409}"/>
              </a:ext>
            </a:extLst>
          </p:cNvPr>
          <p:cNvSpPr txBox="1"/>
          <p:nvPr/>
        </p:nvSpPr>
        <p:spPr>
          <a:xfrm>
            <a:off x="2705937" y="5119100"/>
            <a:ext cx="23166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Chess Board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453ADA-EA57-F8A5-51EF-811338B76184}"/>
                  </a:ext>
                </a:extLst>
              </p:cNvPr>
              <p:cNvSpPr txBox="1"/>
              <p:nvPr/>
            </p:nvSpPr>
            <p:spPr>
              <a:xfrm>
                <a:off x="5022597" y="5101851"/>
                <a:ext cx="1540277" cy="57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sup>
                      </m:sSup>
                    </m:oMath>
                  </m:oMathPara>
                </a14:m>
                <a:endParaRPr lang="en-IN" sz="3000" b="1" i="1" dirty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453ADA-EA57-F8A5-51EF-811338B76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597" y="5101851"/>
                <a:ext cx="1540277" cy="5712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55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3261E9-0EB3-5CDA-8071-41B3FC46D64F}"/>
              </a:ext>
            </a:extLst>
          </p:cNvPr>
          <p:cNvSpPr/>
          <p:nvPr/>
        </p:nvSpPr>
        <p:spPr>
          <a:xfrm>
            <a:off x="1340528" y="175707"/>
            <a:ext cx="7368466" cy="12447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Table driven Agent Program </a:t>
            </a:r>
            <a:r>
              <a:rPr lang="en-US" sz="4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fails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6BCF6-147C-34D5-0914-67E7A3007C0C}"/>
              </a:ext>
            </a:extLst>
          </p:cNvPr>
          <p:cNvSpPr txBox="1"/>
          <p:nvPr/>
        </p:nvSpPr>
        <p:spPr>
          <a:xfrm>
            <a:off x="1065320" y="1659285"/>
            <a:ext cx="77146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No physical agent has space to create such tables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Designers do not have time to create such table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No agent could ever learn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No guidance to the designer how to fill up entries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F025D-B754-0CA9-49E7-CCD4E3DD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71" y="179534"/>
            <a:ext cx="6819207" cy="649893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0F24FBE-3593-77B3-F502-4606053CAFC9}"/>
              </a:ext>
            </a:extLst>
          </p:cNvPr>
          <p:cNvSpPr/>
          <p:nvPr/>
        </p:nvSpPr>
        <p:spPr>
          <a:xfrm>
            <a:off x="2539014" y="274778"/>
            <a:ext cx="1890943" cy="137646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B58DA-F2E6-7507-89B5-165519D5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8" y="1562470"/>
            <a:ext cx="87800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496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E7EBB-D7FA-7190-6862-6B46D7CCA985}"/>
              </a:ext>
            </a:extLst>
          </p:cNvPr>
          <p:cNvSpPr txBox="1"/>
          <p:nvPr/>
        </p:nvSpPr>
        <p:spPr>
          <a:xfrm>
            <a:off x="530535" y="1338381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function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DA6A6-83AE-E30B-034D-B1A884B86E3A}"/>
              </a:ext>
            </a:extLst>
          </p:cNvPr>
          <p:cNvSpPr txBox="1"/>
          <p:nvPr/>
        </p:nvSpPr>
        <p:spPr>
          <a:xfrm>
            <a:off x="2125986" y="1312632"/>
            <a:ext cx="5343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REFLEX-VACCUUM-AGENT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0691C-4F5D-E4D4-A957-10EFB78871F2}"/>
              </a:ext>
            </a:extLst>
          </p:cNvPr>
          <p:cNvSpPr txBox="1"/>
          <p:nvPr/>
        </p:nvSpPr>
        <p:spPr>
          <a:xfrm>
            <a:off x="4491730" y="1670705"/>
            <a:ext cx="3153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([</a:t>
            </a:r>
            <a:r>
              <a:rPr lang="en-US" sz="3000" dirty="0" err="1">
                <a:latin typeface="Book Antiqua" panose="02040602050305030304" pitchFamily="18" charset="0"/>
              </a:rPr>
              <a:t>location,status</a:t>
            </a:r>
            <a:r>
              <a:rPr lang="en-US" sz="3000" dirty="0">
                <a:latin typeface="Book Antiqua" panose="02040602050305030304" pitchFamily="18" charset="0"/>
              </a:rPr>
              <a:t>])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D3316-422E-BF36-5903-82653344D6FD}"/>
              </a:ext>
            </a:extLst>
          </p:cNvPr>
          <p:cNvSpPr txBox="1"/>
          <p:nvPr/>
        </p:nvSpPr>
        <p:spPr>
          <a:xfrm>
            <a:off x="2801777" y="2201076"/>
            <a:ext cx="3063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returns</a:t>
            </a:r>
            <a:r>
              <a:rPr lang="en-US" sz="3000" dirty="0">
                <a:latin typeface="Book Antiqua" panose="02040602050305030304" pitchFamily="18" charset="0"/>
              </a:rPr>
              <a:t> an action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B67D7-F941-B5AB-DAFD-E473727B55B5}"/>
              </a:ext>
            </a:extLst>
          </p:cNvPr>
          <p:cNvSpPr txBox="1"/>
          <p:nvPr/>
        </p:nvSpPr>
        <p:spPr>
          <a:xfrm>
            <a:off x="1371470" y="3027043"/>
            <a:ext cx="2656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if status=Dirty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BD98A8-AAFB-4DF1-5B89-25880A228147}"/>
              </a:ext>
            </a:extLst>
          </p:cNvPr>
          <p:cNvSpPr/>
          <p:nvPr/>
        </p:nvSpPr>
        <p:spPr>
          <a:xfrm>
            <a:off x="1192523" y="-3273"/>
            <a:ext cx="7368466" cy="12447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Reflex Agent for </a:t>
            </a:r>
            <a:r>
              <a:rPr lang="en-US" sz="40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Vaccuum</a:t>
            </a:r>
            <a:r>
              <a:rPr lang="en-US" sz="4000" b="1" dirty="0">
                <a:solidFill>
                  <a:schemeClr val="tx1"/>
                </a:solidFill>
                <a:latin typeface="Book Antiqua" panose="02040602050305030304" pitchFamily="18" charset="0"/>
              </a:rPr>
              <a:t> cleaner</a:t>
            </a:r>
            <a:endParaRPr lang="en-IN" sz="4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5F738-25E1-081C-0CCF-389460B7B275}"/>
              </a:ext>
            </a:extLst>
          </p:cNvPr>
          <p:cNvSpPr txBox="1"/>
          <p:nvPr/>
        </p:nvSpPr>
        <p:spPr>
          <a:xfrm>
            <a:off x="4027966" y="3027043"/>
            <a:ext cx="3025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then return Suck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0939B-A138-4A2A-BCD0-26AEBD4E6305}"/>
              </a:ext>
            </a:extLst>
          </p:cNvPr>
          <p:cNvSpPr txBox="1"/>
          <p:nvPr/>
        </p:nvSpPr>
        <p:spPr>
          <a:xfrm>
            <a:off x="1371470" y="3638488"/>
            <a:ext cx="3151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else if location=A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B69CF8-20BB-B975-F248-7C6D9595146B}"/>
              </a:ext>
            </a:extLst>
          </p:cNvPr>
          <p:cNvSpPr txBox="1"/>
          <p:nvPr/>
        </p:nvSpPr>
        <p:spPr>
          <a:xfrm>
            <a:off x="4572000" y="3653259"/>
            <a:ext cx="3137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then return Right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09A31-5F4E-69C3-5F65-8F59B01D432A}"/>
              </a:ext>
            </a:extLst>
          </p:cNvPr>
          <p:cNvSpPr txBox="1"/>
          <p:nvPr/>
        </p:nvSpPr>
        <p:spPr>
          <a:xfrm>
            <a:off x="1371469" y="4244162"/>
            <a:ext cx="3151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else if location=B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720840-2E62-D97A-77E8-7676A4341589}"/>
              </a:ext>
            </a:extLst>
          </p:cNvPr>
          <p:cNvSpPr txBox="1"/>
          <p:nvPr/>
        </p:nvSpPr>
        <p:spPr>
          <a:xfrm>
            <a:off x="4523295" y="4244162"/>
            <a:ext cx="2879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ook Antiqua" panose="02040602050305030304" pitchFamily="18" charset="0"/>
              </a:rPr>
              <a:t>then return Left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4" grpId="0"/>
      <p:bldP spid="15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1516</TotalTime>
  <Words>1922</Words>
  <Application>Microsoft Office PowerPoint</Application>
  <PresentationFormat>On-screen Show (4:3)</PresentationFormat>
  <Paragraphs>494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9" baseType="lpstr">
      <vt:lpstr>Algerian</vt:lpstr>
      <vt:lpstr>Arial</vt:lpstr>
      <vt:lpstr>Book Antiqua</vt:lpstr>
      <vt:lpstr>Cambria Math</vt:lpstr>
      <vt:lpstr>Century Gothic</vt:lpstr>
      <vt:lpstr>Inter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JNNCE JAMS</dc:creator>
  <cp:lastModifiedBy>JNNCE JAMS</cp:lastModifiedBy>
  <cp:revision>211</cp:revision>
  <dcterms:created xsi:type="dcterms:W3CDTF">2023-11-25T13:42:26Z</dcterms:created>
  <dcterms:modified xsi:type="dcterms:W3CDTF">2023-12-19T04:56:17Z</dcterms:modified>
</cp:coreProperties>
</file>