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93" r:id="rId20"/>
    <p:sldId id="294" r:id="rId21"/>
    <p:sldId id="27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5" r:id="rId35"/>
    <p:sldId id="286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95" y="919717"/>
            <a:ext cx="6378206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995" y="4795284"/>
            <a:ext cx="6378206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1" cap="all" spc="225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3529" y="6433203"/>
            <a:ext cx="1819835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3203"/>
            <a:ext cx="527086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3" y="590668"/>
            <a:ext cx="7436144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9673"/>
            <a:ext cx="7436145" cy="412331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92464" y="6434525"/>
            <a:ext cx="15509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02" y="6437377"/>
            <a:ext cx="2831936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4525"/>
            <a:ext cx="5199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0801"/>
            <a:ext cx="6858000" cy="3095813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610" y="2163726"/>
            <a:ext cx="3458240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946" y="2163725"/>
            <a:ext cx="3640322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5624"/>
            <a:ext cx="3868340" cy="3554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35623"/>
            <a:ext cx="3887391" cy="3554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6633528" y="3732560"/>
            <a:ext cx="2514145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710" y="6434561"/>
            <a:ext cx="2571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spc="38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81" y="590372"/>
            <a:ext cx="7651686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119" y="1916262"/>
            <a:ext cx="7644149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750" y="6433203"/>
            <a:ext cx="1780613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spc="38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363" y="6433203"/>
            <a:ext cx="519947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736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7" pos="3312" userDrawn="1">
          <p15:clr>
            <a:srgbClr val="F26B43"/>
          </p15:clr>
        </p15:guide>
        <p15:guide id="8" pos="4176" userDrawn="1">
          <p15:clr>
            <a:srgbClr val="F26B43"/>
          </p15:clr>
        </p15:guide>
        <p15:guide id="9" pos="5472" userDrawn="1">
          <p15:clr>
            <a:srgbClr val="F26B43"/>
          </p15:clr>
        </p15:guide>
        <p15:guide id="10" pos="2016" userDrawn="1">
          <p15:clr>
            <a:srgbClr val="F26B43"/>
          </p15:clr>
        </p15:guide>
        <p15:guide id="11" pos="1152" userDrawn="1">
          <p15:clr>
            <a:srgbClr val="F26B43"/>
          </p15:clr>
        </p15:guide>
        <p15:guide id="12" pos="288" userDrawn="1">
          <p15:clr>
            <a:srgbClr val="F26B43"/>
          </p15:clr>
        </p15:guide>
        <p15:guide id="13" pos="1584" userDrawn="1">
          <p15:clr>
            <a:srgbClr val="F26B43"/>
          </p15:clr>
        </p15:guide>
        <p15:guide id="14" pos="3744" userDrawn="1">
          <p15:clr>
            <a:srgbClr val="F26B43"/>
          </p15:clr>
        </p15:guide>
        <p15:guide id="15" pos="5040" userDrawn="1">
          <p15:clr>
            <a:srgbClr val="F26B43"/>
          </p15:clr>
        </p15:guide>
        <p15:guide id="16" pos="720" userDrawn="1">
          <p15:clr>
            <a:srgbClr val="F26B43"/>
          </p15:clr>
        </p15:guide>
        <p15:guide id="17" pos="2448" userDrawn="1">
          <p15:clr>
            <a:srgbClr val="F26B43"/>
          </p15:clr>
        </p15:guide>
        <p15:guide id="18" orient="horz" pos="1008" userDrawn="1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4608" userDrawn="1">
          <p15:clr>
            <a:srgbClr val="F26B43"/>
          </p15:clr>
        </p15:guide>
        <p15:guide id="21" orient="horz" pos="1584" userDrawn="1">
          <p15:clr>
            <a:srgbClr val="F26B43"/>
          </p15:clr>
        </p15:guide>
        <p15:guide id="22" pos="432" userDrawn="1">
          <p15:clr>
            <a:srgbClr val="F26B43"/>
          </p15:clr>
        </p15:guide>
        <p15:guide id="23" pos="5328" userDrawn="1">
          <p15:clr>
            <a:srgbClr val="F26B43"/>
          </p15:clr>
        </p15:guide>
        <p15:guide id="24" pos="576" userDrawn="1">
          <p15:clr>
            <a:srgbClr val="F26B43"/>
          </p15:clr>
        </p15:guide>
        <p15:guide id="25" pos="51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F80C-6D93-5B6F-2F46-D6E33FD03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000" dirty="0"/>
              <a:t>Inheritance and Interfaces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84559-81B7-7864-F56A-D466C9644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6592" y="4491097"/>
            <a:ext cx="4367736" cy="1084522"/>
          </a:xfrm>
        </p:spPr>
        <p:txBody>
          <a:bodyPr>
            <a:normAutofit/>
          </a:bodyPr>
          <a:lstStyle/>
          <a:p>
            <a:r>
              <a:rPr lang="en-IN" sz="3200" dirty="0"/>
              <a:t>MODULE III</a:t>
            </a:r>
          </a:p>
        </p:txBody>
      </p:sp>
    </p:spTree>
    <p:extLst>
      <p:ext uri="{BB962C8B-B14F-4D97-AF65-F5344CB8AC3E}">
        <p14:creationId xmlns:p14="http://schemas.microsoft.com/office/powerpoint/2010/main" val="162436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70C520F-886F-84CD-5537-F1EB8584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8" y="615718"/>
            <a:ext cx="8473229" cy="47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6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5805A-54FE-D262-B0B6-7DE1909E2E6E}"/>
              </a:ext>
            </a:extLst>
          </p:cNvPr>
          <p:cNvSpPr/>
          <p:nvPr/>
        </p:nvSpPr>
        <p:spPr>
          <a:xfrm>
            <a:off x="3118649" y="248280"/>
            <a:ext cx="2234527" cy="112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/>
              <a:t>Box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391F3-2E9D-CF2B-9B0C-9BCF4A6CF02D}"/>
              </a:ext>
            </a:extLst>
          </p:cNvPr>
          <p:cNvSpPr/>
          <p:nvPr/>
        </p:nvSpPr>
        <p:spPr>
          <a:xfrm>
            <a:off x="938623" y="2217369"/>
            <a:ext cx="3053045" cy="112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 err="1"/>
              <a:t>WeightBox</a:t>
            </a:r>
            <a:endParaRPr lang="en-IN" sz="4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44D91-B1DA-6473-09D4-39ADCCC182A8}"/>
              </a:ext>
            </a:extLst>
          </p:cNvPr>
          <p:cNvSpPr/>
          <p:nvPr/>
        </p:nvSpPr>
        <p:spPr>
          <a:xfrm>
            <a:off x="4907077" y="2217369"/>
            <a:ext cx="2990471" cy="112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 err="1"/>
              <a:t>ColorBox</a:t>
            </a:r>
            <a:endParaRPr lang="en-IN" sz="44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2C3B08-985A-4658-2DC3-269E1122863D}"/>
              </a:ext>
            </a:extLst>
          </p:cNvPr>
          <p:cNvCxnSpPr>
            <a:stCxn id="2" idx="2"/>
          </p:cNvCxnSpPr>
          <p:nvPr/>
        </p:nvCxnSpPr>
        <p:spPr>
          <a:xfrm flipH="1">
            <a:off x="3288207" y="1368572"/>
            <a:ext cx="947706" cy="848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68C32-BA4B-F006-B462-17DC8689F47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235913" y="1368572"/>
            <a:ext cx="1753104" cy="848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22BCE9-9EC3-07A5-9A37-C03B80CE9AFE}"/>
              </a:ext>
            </a:extLst>
          </p:cNvPr>
          <p:cNvSpPr txBox="1"/>
          <p:nvPr/>
        </p:nvSpPr>
        <p:spPr>
          <a:xfrm>
            <a:off x="5505070" y="0"/>
            <a:ext cx="1604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>
                <a:latin typeface="Book Antiqua" panose="02040602050305030304" pitchFamily="18" charset="0"/>
              </a:rPr>
              <a:t>width</a:t>
            </a:r>
          </a:p>
          <a:p>
            <a:r>
              <a:rPr lang="en-IN" sz="3000" b="1" i="1" dirty="0">
                <a:latin typeface="Book Antiqua" panose="02040602050305030304" pitchFamily="18" charset="0"/>
              </a:rPr>
              <a:t>depth</a:t>
            </a:r>
          </a:p>
          <a:p>
            <a:r>
              <a:rPr lang="en-IN" sz="3000" b="1" i="1" dirty="0">
                <a:latin typeface="Book Antiqua" panose="02040602050305030304" pitchFamily="18" charset="0"/>
              </a:rPr>
              <a:t>height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C255E-4474-2C96-A76D-54C622F32C32}"/>
              </a:ext>
            </a:extLst>
          </p:cNvPr>
          <p:cNvSpPr txBox="1"/>
          <p:nvPr/>
        </p:nvSpPr>
        <p:spPr>
          <a:xfrm>
            <a:off x="874030" y="1755719"/>
            <a:ext cx="1604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>
                <a:latin typeface="Book Antiqua" panose="02040602050305030304" pitchFamily="18" charset="0"/>
              </a:rPr>
              <a:t>weight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9585A-957C-8C8E-9418-809899D03660}"/>
              </a:ext>
            </a:extLst>
          </p:cNvPr>
          <p:cNvSpPr txBox="1"/>
          <p:nvPr/>
        </p:nvSpPr>
        <p:spPr>
          <a:xfrm>
            <a:off x="5416253" y="3452718"/>
            <a:ext cx="1604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 err="1">
                <a:latin typeface="Book Antiqua" panose="02040602050305030304" pitchFamily="18" charset="0"/>
              </a:rPr>
              <a:t>color</a:t>
            </a:r>
            <a:endParaRPr lang="en-IN" sz="3000" b="1" i="1" dirty="0">
              <a:latin typeface="Book Antiqua" panose="0204060205030503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B7B617-CBB3-1768-A5A3-0B480DBD0F5C}"/>
              </a:ext>
            </a:extLst>
          </p:cNvPr>
          <p:cNvSpPr/>
          <p:nvPr/>
        </p:nvSpPr>
        <p:spPr>
          <a:xfrm>
            <a:off x="357281" y="5253625"/>
            <a:ext cx="8156932" cy="11505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Java program to illustrate Multilevel hierarchy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59081-40DC-1B5F-D99E-0C4791C70255}"/>
              </a:ext>
            </a:extLst>
          </p:cNvPr>
          <p:cNvSpPr/>
          <p:nvPr/>
        </p:nvSpPr>
        <p:spPr>
          <a:xfrm>
            <a:off x="874030" y="4039608"/>
            <a:ext cx="3053045" cy="112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/>
              <a:t>Shipment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261DA-FA20-80EF-0B49-54864A063FDA}"/>
              </a:ext>
            </a:extLst>
          </p:cNvPr>
          <p:cNvSpPr txBox="1"/>
          <p:nvPr/>
        </p:nvSpPr>
        <p:spPr>
          <a:xfrm>
            <a:off x="3985109" y="4366705"/>
            <a:ext cx="1604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>
                <a:latin typeface="Book Antiqua" panose="02040602050305030304" pitchFamily="18" charset="0"/>
              </a:rPr>
              <a:t>cost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C25C63-CEBC-A27F-F202-F6EC3F87398E}"/>
              </a:ext>
            </a:extLst>
          </p:cNvPr>
          <p:cNvCxnSpPr>
            <a:cxnSpLocks/>
          </p:cNvCxnSpPr>
          <p:nvPr/>
        </p:nvCxnSpPr>
        <p:spPr>
          <a:xfrm>
            <a:off x="2465145" y="3326559"/>
            <a:ext cx="0" cy="713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der of execution of constructors in java inheritance - Coding Ninjas">
            <a:extLst>
              <a:ext uri="{FF2B5EF4-FFF2-40B4-BE49-F238E27FC236}">
                <a16:creationId xmlns:a16="http://schemas.microsoft.com/office/drawing/2014/main" id="{90BAFD3E-FD3F-CFD5-E5CD-7A1FD250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9" y="187725"/>
            <a:ext cx="8788802" cy="56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4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22612-5886-7730-FBD8-70FFD913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51" y="529483"/>
            <a:ext cx="6123374" cy="4539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938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3B5E4-DC9B-4335-6DC5-9B8918D0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6" y="446351"/>
            <a:ext cx="8538100" cy="47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7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6FF6B-208C-169A-8F13-9487A661573D}"/>
              </a:ext>
            </a:extLst>
          </p:cNvPr>
          <p:cNvSpPr txBox="1"/>
          <p:nvPr/>
        </p:nvSpPr>
        <p:spPr>
          <a:xfrm>
            <a:off x="420866" y="429950"/>
            <a:ext cx="83022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In Method overriding, the method name and its signature of the super class and subclass should be exactly same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In case of overriding, sub class method is selected.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To select superclass method use super keyword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If superclass and subclass methods differ in parameters, it become method overloading</a:t>
            </a:r>
          </a:p>
          <a:p>
            <a:endParaRPr lang="en-IN" sz="32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33321-15A0-075A-2579-F8E73BD8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8" y="0"/>
            <a:ext cx="8524596" cy="4972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5A6CA-C27F-94FB-FFB8-88417A6C9166}"/>
              </a:ext>
            </a:extLst>
          </p:cNvPr>
          <p:cNvSpPr txBox="1"/>
          <p:nvPr/>
        </p:nvSpPr>
        <p:spPr>
          <a:xfrm>
            <a:off x="2313249" y="629785"/>
            <a:ext cx="567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Runtime Polymorphism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C2B6A9-27D3-1F1A-0C47-D6DB3ED6ACBC}"/>
              </a:ext>
            </a:extLst>
          </p:cNvPr>
          <p:cNvSpPr/>
          <p:nvPr/>
        </p:nvSpPr>
        <p:spPr>
          <a:xfrm>
            <a:off x="175612" y="4920565"/>
            <a:ext cx="8156932" cy="11505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Find the appropriate class of the invoked method during run time</a:t>
            </a:r>
          </a:p>
        </p:txBody>
      </p:sp>
    </p:spTree>
    <p:extLst>
      <p:ext uri="{BB962C8B-B14F-4D97-AF65-F5344CB8AC3E}">
        <p14:creationId xmlns:p14="http://schemas.microsoft.com/office/powerpoint/2010/main" val="2157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4275F-87B6-7440-D7A0-3DFAF7C3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1" y="665111"/>
            <a:ext cx="8555738" cy="49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7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533277-0DCB-58DA-5E6E-9FB8ABBBDE61}"/>
              </a:ext>
            </a:extLst>
          </p:cNvPr>
          <p:cNvSpPr txBox="1"/>
          <p:nvPr/>
        </p:nvSpPr>
        <p:spPr>
          <a:xfrm>
            <a:off x="260389" y="4638613"/>
            <a:ext cx="383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>
                <a:latin typeface="Book Antiqua" panose="02040602050305030304" pitchFamily="18" charset="0"/>
              </a:rPr>
              <a:t>Abstract method – method without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6C35E-675E-54A0-E473-04A214F1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67" y="459583"/>
            <a:ext cx="2329604" cy="4321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14EAD-7D62-C376-BA67-AFEAA6040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90" y="558124"/>
            <a:ext cx="2149985" cy="43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7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B8EF7B-C277-EABF-8687-B7AA7C7D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93" y="542830"/>
            <a:ext cx="6305031" cy="47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va Inheritance">
            <a:extLst>
              <a:ext uri="{FF2B5EF4-FFF2-40B4-BE49-F238E27FC236}">
                <a16:creationId xmlns:a16="http://schemas.microsoft.com/office/drawing/2014/main" id="{79DBBFC0-6DA3-905B-7FA7-DF0BC705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347223"/>
            <a:ext cx="7934104" cy="54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4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C9BD-998C-7576-3E52-897719779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57" y="229577"/>
            <a:ext cx="7215485" cy="3494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B8839C-5456-93FD-21B4-9D4FF7664983}"/>
              </a:ext>
            </a:extLst>
          </p:cNvPr>
          <p:cNvSpPr txBox="1"/>
          <p:nvPr/>
        </p:nvSpPr>
        <p:spPr>
          <a:xfrm>
            <a:off x="133225" y="3815047"/>
            <a:ext cx="8750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Everything is a shape and are subclasses of parent class Shape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However, Shape itself has no meaning and objects can be created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Shape is hence called Abstract class</a:t>
            </a:r>
          </a:p>
        </p:txBody>
      </p:sp>
    </p:spTree>
    <p:extLst>
      <p:ext uri="{BB962C8B-B14F-4D97-AF65-F5344CB8AC3E}">
        <p14:creationId xmlns:p14="http://schemas.microsoft.com/office/powerpoint/2010/main" val="65342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6FF6B-208C-169A-8F13-9487A661573D}"/>
              </a:ext>
            </a:extLst>
          </p:cNvPr>
          <p:cNvSpPr txBox="1"/>
          <p:nvPr/>
        </p:nvSpPr>
        <p:spPr>
          <a:xfrm>
            <a:off x="420866" y="429950"/>
            <a:ext cx="83022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Abstract methods do not have  code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Abstract classes contain </a:t>
            </a:r>
            <a:r>
              <a:rPr lang="en-IN" sz="3200" b="1" i="1" dirty="0" err="1">
                <a:latin typeface="Book Antiqua" panose="02040602050305030304" pitchFamily="18" charset="0"/>
              </a:rPr>
              <a:t>atleast</a:t>
            </a:r>
            <a:r>
              <a:rPr lang="en-IN" sz="3200" b="1" i="1" dirty="0">
                <a:latin typeface="Book Antiqua" panose="02040602050305030304" pitchFamily="18" charset="0"/>
              </a:rPr>
              <a:t> one abstract method 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Abstract classes can also have non-abstract methods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Abstract classes acts as a general placeholder for subclasses</a:t>
            </a:r>
          </a:p>
          <a:p>
            <a:endParaRPr lang="en-IN" sz="32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va Final Keyword, Variable, Method and Class - TechVidvan">
            <a:extLst>
              <a:ext uri="{FF2B5EF4-FFF2-40B4-BE49-F238E27FC236}">
                <a16:creationId xmlns:a16="http://schemas.microsoft.com/office/drawing/2014/main" id="{81FE46E8-2638-D253-1D6B-4871AC93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7" y="448117"/>
            <a:ext cx="8602060" cy="44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466712-2B40-DB51-EACB-3E9CA2539090}"/>
              </a:ext>
            </a:extLst>
          </p:cNvPr>
          <p:cNvSpPr/>
          <p:nvPr/>
        </p:nvSpPr>
        <p:spPr>
          <a:xfrm>
            <a:off x="5528789" y="2137637"/>
            <a:ext cx="2943036" cy="291881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E4F66D-2778-4FC6-9E8D-F85E415B375C}"/>
              </a:ext>
            </a:extLst>
          </p:cNvPr>
          <p:cNvSpPr/>
          <p:nvPr/>
        </p:nvSpPr>
        <p:spPr>
          <a:xfrm>
            <a:off x="3239761" y="2296093"/>
            <a:ext cx="2155805" cy="244546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52E742-8C41-2D13-7734-D75F86E600F1}"/>
              </a:ext>
            </a:extLst>
          </p:cNvPr>
          <p:cNvSpPr/>
          <p:nvPr/>
        </p:nvSpPr>
        <p:spPr>
          <a:xfrm>
            <a:off x="314893" y="5187013"/>
            <a:ext cx="7666426" cy="820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Example program</a:t>
            </a:r>
          </a:p>
        </p:txBody>
      </p:sp>
    </p:spTree>
    <p:extLst>
      <p:ext uri="{BB962C8B-B14F-4D97-AF65-F5344CB8AC3E}">
        <p14:creationId xmlns:p14="http://schemas.microsoft.com/office/powerpoint/2010/main" val="27134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847AB2-38AE-2317-26BD-C75CFC5F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3" y="245127"/>
            <a:ext cx="5583373" cy="4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E18A69-6280-A572-6AFD-9F55D3F50CD0}"/>
              </a:ext>
            </a:extLst>
          </p:cNvPr>
          <p:cNvSpPr/>
          <p:nvPr/>
        </p:nvSpPr>
        <p:spPr>
          <a:xfrm>
            <a:off x="314893" y="5187013"/>
            <a:ext cx="7666426" cy="820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Can hold the object of any class</a:t>
            </a:r>
          </a:p>
        </p:txBody>
      </p:sp>
    </p:spTree>
    <p:extLst>
      <p:ext uri="{BB962C8B-B14F-4D97-AF65-F5344CB8AC3E}">
        <p14:creationId xmlns:p14="http://schemas.microsoft.com/office/powerpoint/2010/main" val="18584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A14FB5-ADEB-44EC-A37F-FB156D4E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79650"/>
            <a:ext cx="8297019" cy="5185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F78E44-4522-745F-2231-73C77295451E}"/>
              </a:ext>
            </a:extLst>
          </p:cNvPr>
          <p:cNvSpPr/>
          <p:nvPr/>
        </p:nvSpPr>
        <p:spPr>
          <a:xfrm>
            <a:off x="5450066" y="2858257"/>
            <a:ext cx="2706866" cy="1350405"/>
          </a:xfrm>
          <a:custGeom>
            <a:avLst/>
            <a:gdLst>
              <a:gd name="connsiteX0" fmla="*/ 0 w 2706866"/>
              <a:gd name="connsiteY0" fmla="*/ 0 h 1350405"/>
              <a:gd name="connsiteX1" fmla="*/ 2706866 w 2706866"/>
              <a:gd name="connsiteY1" fmla="*/ 0 h 1350405"/>
              <a:gd name="connsiteX2" fmla="*/ 2706866 w 2706866"/>
              <a:gd name="connsiteY2" fmla="*/ 1350405 h 1350405"/>
              <a:gd name="connsiteX3" fmla="*/ 0 w 2706866"/>
              <a:gd name="connsiteY3" fmla="*/ 1350405 h 1350405"/>
              <a:gd name="connsiteX4" fmla="*/ 0 w 2706866"/>
              <a:gd name="connsiteY4" fmla="*/ 0 h 135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66" h="1350405" extrusionOk="0">
                <a:moveTo>
                  <a:pt x="0" y="0"/>
                </a:moveTo>
                <a:cubicBezTo>
                  <a:pt x="453277" y="-119410"/>
                  <a:pt x="1591339" y="40655"/>
                  <a:pt x="2706866" y="0"/>
                </a:cubicBezTo>
                <a:cubicBezTo>
                  <a:pt x="2689776" y="168283"/>
                  <a:pt x="2808400" y="727178"/>
                  <a:pt x="2706866" y="1350405"/>
                </a:cubicBezTo>
                <a:cubicBezTo>
                  <a:pt x="1884188" y="1237985"/>
                  <a:pt x="1055560" y="1303181"/>
                  <a:pt x="0" y="1350405"/>
                </a:cubicBezTo>
                <a:cubicBezTo>
                  <a:pt x="89630" y="813331"/>
                  <a:pt x="-68623" y="51744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50031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6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03AA2-785A-AD13-EBCB-A79C8813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7" y="678230"/>
            <a:ext cx="8673040" cy="47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7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247053-5C63-2D51-05DA-C64D6EAD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1" y="191762"/>
            <a:ext cx="7380703" cy="4761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03BC7-1EC1-ECEE-3797-A878DACBABB9}"/>
              </a:ext>
            </a:extLst>
          </p:cNvPr>
          <p:cNvSpPr txBox="1"/>
          <p:nvPr/>
        </p:nvSpPr>
        <p:spPr>
          <a:xfrm>
            <a:off x="-76325" y="4953506"/>
            <a:ext cx="8338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Singe question paper answered by multiple students</a:t>
            </a:r>
          </a:p>
        </p:txBody>
      </p:sp>
    </p:spTree>
    <p:extLst>
      <p:ext uri="{BB962C8B-B14F-4D97-AF65-F5344CB8AC3E}">
        <p14:creationId xmlns:p14="http://schemas.microsoft.com/office/powerpoint/2010/main" val="34134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63AED-05B3-DE65-B78E-8C9B4B9F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5" y="206143"/>
            <a:ext cx="2924175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4DC95-AD22-0806-9170-51C3D2F1A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08" y="97903"/>
            <a:ext cx="3266974" cy="3247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1B015-A532-00AF-2F16-058C2C381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36" y="3429000"/>
            <a:ext cx="3699684" cy="2920046"/>
          </a:xfrm>
          <a:prstGeom prst="rect">
            <a:avLst/>
          </a:prstGeom>
        </p:spPr>
      </p:pic>
      <p:sp>
        <p:nvSpPr>
          <p:cNvPr id="7" name="Dodecagon 6">
            <a:extLst>
              <a:ext uri="{FF2B5EF4-FFF2-40B4-BE49-F238E27FC236}">
                <a16:creationId xmlns:a16="http://schemas.microsoft.com/office/drawing/2014/main" id="{25E31BBC-301D-A198-E62B-8557DFDA8F16}"/>
              </a:ext>
            </a:extLst>
          </p:cNvPr>
          <p:cNvSpPr/>
          <p:nvPr/>
        </p:nvSpPr>
        <p:spPr>
          <a:xfrm>
            <a:off x="4396386" y="3597043"/>
            <a:ext cx="3899826" cy="2289030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Single treadmill multiple people</a:t>
            </a:r>
          </a:p>
        </p:txBody>
      </p:sp>
    </p:spTree>
    <p:extLst>
      <p:ext uri="{BB962C8B-B14F-4D97-AF65-F5344CB8AC3E}">
        <p14:creationId xmlns:p14="http://schemas.microsoft.com/office/powerpoint/2010/main" val="120475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1C668-48A2-0162-FB9E-0D755A09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55" y="0"/>
            <a:ext cx="2919251" cy="2893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58A85D-CD01-B4E2-4B1B-331D4AD8BF53}"/>
              </a:ext>
            </a:extLst>
          </p:cNvPr>
          <p:cNvSpPr txBox="1"/>
          <p:nvPr/>
        </p:nvSpPr>
        <p:spPr>
          <a:xfrm>
            <a:off x="566201" y="2797701"/>
            <a:ext cx="8302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Interfaces are like classes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They have only abstract methods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They have only final variables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They are implemented by classes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They provide </a:t>
            </a:r>
            <a:r>
              <a:rPr lang="en-IN" sz="3200" b="1" i="1">
                <a:latin typeface="Book Antiqua" panose="02040602050305030304" pitchFamily="18" charset="0"/>
              </a:rPr>
              <a:t>run-time polymorphism</a:t>
            </a:r>
            <a:endParaRPr lang="en-IN" sz="3200" b="1" i="1" dirty="0">
              <a:latin typeface="Book Antiqua" panose="02040602050305030304" pitchFamily="18" charset="0"/>
            </a:endParaRPr>
          </a:p>
          <a:p>
            <a:endParaRPr lang="en-IN" sz="32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28A8C-44BE-711B-75C2-2AC9E5C4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5" y="141264"/>
            <a:ext cx="8728749" cy="62201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ECA3DE-9728-AF30-DE03-86E3B7A71E83}"/>
              </a:ext>
            </a:extLst>
          </p:cNvPr>
          <p:cNvSpPr/>
          <p:nvPr/>
        </p:nvSpPr>
        <p:spPr>
          <a:xfrm>
            <a:off x="684286" y="466283"/>
            <a:ext cx="1229293" cy="7085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D415E-8E2A-50AD-2DD3-39BAF5C290E7}"/>
              </a:ext>
            </a:extLst>
          </p:cNvPr>
          <p:cNvSpPr txBox="1"/>
          <p:nvPr/>
        </p:nvSpPr>
        <p:spPr>
          <a:xfrm>
            <a:off x="1707688" y="8676"/>
            <a:ext cx="1607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/>
              <a:t>package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26EE4-81FD-BCD7-6B2F-7A414DD1B747}"/>
              </a:ext>
            </a:extLst>
          </p:cNvPr>
          <p:cNvSpPr txBox="1"/>
          <p:nvPr/>
        </p:nvSpPr>
        <p:spPr>
          <a:xfrm>
            <a:off x="374062" y="0"/>
            <a:ext cx="160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i="1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38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erarchical Inheritance in Java - Coding Ninjas">
            <a:extLst>
              <a:ext uri="{FF2B5EF4-FFF2-40B4-BE49-F238E27FC236}">
                <a16:creationId xmlns:a16="http://schemas.microsoft.com/office/drawing/2014/main" id="{08A97696-471B-8D25-9ACC-ECC72C6E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5" y="414653"/>
            <a:ext cx="71247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72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75B28B-5F81-D42B-07D6-44AC974B4BFE}"/>
              </a:ext>
            </a:extLst>
          </p:cNvPr>
          <p:cNvSpPr/>
          <p:nvPr/>
        </p:nvSpPr>
        <p:spPr>
          <a:xfrm>
            <a:off x="1962786" y="682260"/>
            <a:ext cx="4590167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</a:t>
            </a:r>
            <a:r>
              <a:rPr lang="en-IN" sz="3000" b="1" i="1" dirty="0" err="1">
                <a:latin typeface="Book Antiqua" panose="02040602050305030304" pitchFamily="18" charset="0"/>
              </a:rPr>
              <a:t>AtdShortage</a:t>
            </a:r>
            <a:endParaRPr lang="en-IN" sz="3000" b="1" i="1" dirty="0">
              <a:latin typeface="Book Antiqua" panose="020406020503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15300-151D-6A21-4776-3A9715213C23}"/>
              </a:ext>
            </a:extLst>
          </p:cNvPr>
          <p:cNvSpPr/>
          <p:nvPr/>
        </p:nvSpPr>
        <p:spPr>
          <a:xfrm>
            <a:off x="830630" y="2120479"/>
            <a:ext cx="1506843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Faculty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C4A90-DBD2-B0F9-7BAD-341C556B7361}"/>
              </a:ext>
            </a:extLst>
          </p:cNvPr>
          <p:cNvSpPr/>
          <p:nvPr/>
        </p:nvSpPr>
        <p:spPr>
          <a:xfrm>
            <a:off x="2746231" y="2120478"/>
            <a:ext cx="1753102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Mentor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A56E0-D442-3D1D-E91B-C6E8C72EA53C}"/>
              </a:ext>
            </a:extLst>
          </p:cNvPr>
          <p:cNvSpPr/>
          <p:nvPr/>
        </p:nvSpPr>
        <p:spPr>
          <a:xfrm>
            <a:off x="4821796" y="2120477"/>
            <a:ext cx="1426102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Parent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C2CD-8E59-ED9B-BE3C-3A03717C0195}"/>
              </a:ext>
            </a:extLst>
          </p:cNvPr>
          <p:cNvSpPr/>
          <p:nvPr/>
        </p:nvSpPr>
        <p:spPr>
          <a:xfrm>
            <a:off x="6570361" y="2095242"/>
            <a:ext cx="1426102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VTU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3C727F-C02D-58CA-192B-D864E3C84046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584052" y="1217177"/>
            <a:ext cx="1908535" cy="90330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B25F10-B5AF-6568-D7F3-43EE2F2ED529}"/>
              </a:ext>
            </a:extLst>
          </p:cNvPr>
          <p:cNvCxnSpPr>
            <a:cxnSpLocks/>
          </p:cNvCxnSpPr>
          <p:nvPr/>
        </p:nvCxnSpPr>
        <p:spPr>
          <a:xfrm flipV="1">
            <a:off x="3499652" y="1217177"/>
            <a:ext cx="0" cy="87806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08439E-86A9-84AE-B90F-AC943B1FC53A}"/>
              </a:ext>
            </a:extLst>
          </p:cNvPr>
          <p:cNvCxnSpPr>
            <a:cxnSpLocks/>
          </p:cNvCxnSpPr>
          <p:nvPr/>
        </p:nvCxnSpPr>
        <p:spPr>
          <a:xfrm flipH="1" flipV="1">
            <a:off x="3499652" y="1217179"/>
            <a:ext cx="1841413" cy="90329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56B5F6-0D13-34A4-5396-570938719E2E}"/>
              </a:ext>
            </a:extLst>
          </p:cNvPr>
          <p:cNvCxnSpPr>
            <a:cxnSpLocks/>
          </p:cNvCxnSpPr>
          <p:nvPr/>
        </p:nvCxnSpPr>
        <p:spPr>
          <a:xfrm flipH="1" flipV="1">
            <a:off x="3499652" y="1217178"/>
            <a:ext cx="3567267" cy="87806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5BA13E7-5737-CDEE-A100-3C74E87D1D37}"/>
              </a:ext>
            </a:extLst>
          </p:cNvPr>
          <p:cNvSpPr/>
          <p:nvPr/>
        </p:nvSpPr>
        <p:spPr>
          <a:xfrm>
            <a:off x="587145" y="3231045"/>
            <a:ext cx="7666426" cy="82017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Program to demonstrate interfaces</a:t>
            </a:r>
          </a:p>
        </p:txBody>
      </p:sp>
    </p:spTree>
    <p:extLst>
      <p:ext uri="{BB962C8B-B14F-4D97-AF65-F5344CB8AC3E}">
        <p14:creationId xmlns:p14="http://schemas.microsoft.com/office/powerpoint/2010/main" val="17653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Ways the All-Or-Nothing Thinking Impacts Staying on Track : ObesityHelp">
            <a:extLst>
              <a:ext uri="{FF2B5EF4-FFF2-40B4-BE49-F238E27FC236}">
                <a16:creationId xmlns:a16="http://schemas.microsoft.com/office/drawing/2014/main" id="{14ABF8DB-A4BB-274A-E129-7E48D644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7" y="132468"/>
            <a:ext cx="7993430" cy="41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37F39-3682-D5FD-8696-6F4F8801B2DB}"/>
              </a:ext>
            </a:extLst>
          </p:cNvPr>
          <p:cNvSpPr/>
          <p:nvPr/>
        </p:nvSpPr>
        <p:spPr>
          <a:xfrm>
            <a:off x="181417" y="4539061"/>
            <a:ext cx="8066349" cy="178907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Interfaces uses All or Nothing paradigm to implementing class.</a:t>
            </a:r>
          </a:p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Alternative – make class abstract</a:t>
            </a:r>
          </a:p>
        </p:txBody>
      </p:sp>
    </p:spTree>
    <p:extLst>
      <p:ext uri="{BB962C8B-B14F-4D97-AF65-F5344CB8AC3E}">
        <p14:creationId xmlns:p14="http://schemas.microsoft.com/office/powerpoint/2010/main" val="13302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E0F1B0-0BCD-38EF-4C4A-FF595323F282}"/>
              </a:ext>
            </a:extLst>
          </p:cNvPr>
          <p:cNvSpPr/>
          <p:nvPr/>
        </p:nvSpPr>
        <p:spPr>
          <a:xfrm>
            <a:off x="345172" y="139279"/>
            <a:ext cx="5123062" cy="4614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7200" b="1" dirty="0"/>
              <a:t>Class</a:t>
            </a:r>
          </a:p>
          <a:p>
            <a:pPr algn="ctr"/>
            <a:endParaRPr lang="en-IN" sz="7200" b="1" dirty="0"/>
          </a:p>
          <a:p>
            <a:pPr algn="ctr"/>
            <a:endParaRPr lang="en-IN" sz="7200" b="1" dirty="0"/>
          </a:p>
          <a:p>
            <a:pPr algn="ctr"/>
            <a:endParaRPr lang="en-IN" sz="7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A726BA-97D3-F9D1-59EB-A9D86D308746}"/>
              </a:ext>
            </a:extLst>
          </p:cNvPr>
          <p:cNvSpPr/>
          <p:nvPr/>
        </p:nvSpPr>
        <p:spPr>
          <a:xfrm>
            <a:off x="1392795" y="1586575"/>
            <a:ext cx="3410329" cy="2520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000" b="1" dirty="0"/>
              <a:t>Interface</a:t>
            </a:r>
          </a:p>
          <a:p>
            <a:pPr algn="ctr"/>
            <a:endParaRPr lang="en-IN" sz="4000" b="1" dirty="0"/>
          </a:p>
          <a:p>
            <a:pPr algn="ctr"/>
            <a:endParaRPr lang="en-IN" sz="4000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1070826-116C-F9ED-1814-E4B2A62D0122}"/>
              </a:ext>
            </a:extLst>
          </p:cNvPr>
          <p:cNvSpPr/>
          <p:nvPr/>
        </p:nvSpPr>
        <p:spPr>
          <a:xfrm>
            <a:off x="5554021" y="139279"/>
            <a:ext cx="677223" cy="4614389"/>
          </a:xfrm>
          <a:prstGeom prst="rightBrace">
            <a:avLst>
              <a:gd name="adj1" fmla="val 8333"/>
              <a:gd name="adj2" fmla="val 5131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4953-364A-D87A-A9A2-97A14C652DB0}"/>
              </a:ext>
            </a:extLst>
          </p:cNvPr>
          <p:cNvSpPr txBox="1"/>
          <p:nvPr/>
        </p:nvSpPr>
        <p:spPr>
          <a:xfrm>
            <a:off x="5850747" y="1768243"/>
            <a:ext cx="287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/>
              <a:t>Nested Interfaces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F1E545-2BAC-BF1F-EDF3-1325780886F5}"/>
              </a:ext>
            </a:extLst>
          </p:cNvPr>
          <p:cNvSpPr/>
          <p:nvPr/>
        </p:nvSpPr>
        <p:spPr>
          <a:xfrm>
            <a:off x="169558" y="4915519"/>
            <a:ext cx="7763315" cy="9766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Program to demonstrate nested interfaces</a:t>
            </a:r>
          </a:p>
        </p:txBody>
      </p:sp>
    </p:spTree>
    <p:extLst>
      <p:ext uri="{BB962C8B-B14F-4D97-AF65-F5344CB8AC3E}">
        <p14:creationId xmlns:p14="http://schemas.microsoft.com/office/powerpoint/2010/main" val="29400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1F20D9-6D41-CB56-ED08-0E747F2F2BB1}"/>
              </a:ext>
            </a:extLst>
          </p:cNvPr>
          <p:cNvSpPr/>
          <p:nvPr/>
        </p:nvSpPr>
        <p:spPr>
          <a:xfrm>
            <a:off x="496562" y="930914"/>
            <a:ext cx="7763315" cy="135205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Program to demonstrate Interfaces with only variables (final variables)</a:t>
            </a:r>
          </a:p>
        </p:txBody>
      </p:sp>
    </p:spTree>
    <p:extLst>
      <p:ext uri="{BB962C8B-B14F-4D97-AF65-F5344CB8AC3E}">
        <p14:creationId xmlns:p14="http://schemas.microsoft.com/office/powerpoint/2010/main" val="14612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610511-7F52-FB6F-3A41-CBDFA1241E60}"/>
              </a:ext>
            </a:extLst>
          </p:cNvPr>
          <p:cNvSpPr/>
          <p:nvPr/>
        </p:nvSpPr>
        <p:spPr>
          <a:xfrm>
            <a:off x="587396" y="433979"/>
            <a:ext cx="2893828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2F1563-A794-2363-889E-2755B7DC0588}"/>
              </a:ext>
            </a:extLst>
          </p:cNvPr>
          <p:cNvCxnSpPr>
            <a:cxnSpLocks/>
          </p:cNvCxnSpPr>
          <p:nvPr/>
        </p:nvCxnSpPr>
        <p:spPr>
          <a:xfrm flipV="1">
            <a:off x="1978679" y="936596"/>
            <a:ext cx="0" cy="613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248C422-5435-FB91-2695-843C4FD95F20}"/>
              </a:ext>
            </a:extLst>
          </p:cNvPr>
          <p:cNvSpPr/>
          <p:nvPr/>
        </p:nvSpPr>
        <p:spPr>
          <a:xfrm>
            <a:off x="531765" y="1550241"/>
            <a:ext cx="2893828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6BC87C-448F-D23E-8E5E-561E27541546}"/>
              </a:ext>
            </a:extLst>
          </p:cNvPr>
          <p:cNvCxnSpPr>
            <a:cxnSpLocks/>
          </p:cNvCxnSpPr>
          <p:nvPr/>
        </p:nvCxnSpPr>
        <p:spPr>
          <a:xfrm flipV="1">
            <a:off x="1978679" y="2052858"/>
            <a:ext cx="0" cy="613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8A04739-6BBB-F9E8-E2AB-1AF9D5E2AB93}"/>
              </a:ext>
            </a:extLst>
          </p:cNvPr>
          <p:cNvSpPr/>
          <p:nvPr/>
        </p:nvSpPr>
        <p:spPr>
          <a:xfrm>
            <a:off x="484329" y="2678102"/>
            <a:ext cx="2893828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DB88AB-3D88-4ECE-5156-6F00ECD83E9E}"/>
              </a:ext>
            </a:extLst>
          </p:cNvPr>
          <p:cNvSpPr/>
          <p:nvPr/>
        </p:nvSpPr>
        <p:spPr>
          <a:xfrm>
            <a:off x="518770" y="3678305"/>
            <a:ext cx="2893828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Class 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5E168B-1B2D-3517-9E82-FDC982EE81BD}"/>
              </a:ext>
            </a:extLst>
          </p:cNvPr>
          <p:cNvSpPr/>
          <p:nvPr/>
        </p:nvSpPr>
        <p:spPr>
          <a:xfrm>
            <a:off x="4271495" y="368377"/>
            <a:ext cx="2893828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257C4F-EFEB-986A-1A5F-51A9DACC8336}"/>
              </a:ext>
            </a:extLst>
          </p:cNvPr>
          <p:cNvCxnSpPr>
            <a:cxnSpLocks/>
          </p:cNvCxnSpPr>
          <p:nvPr/>
        </p:nvCxnSpPr>
        <p:spPr>
          <a:xfrm flipV="1">
            <a:off x="5662778" y="870994"/>
            <a:ext cx="295961" cy="613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540DB9-B598-6D05-7B03-75285A8123E7}"/>
              </a:ext>
            </a:extLst>
          </p:cNvPr>
          <p:cNvSpPr/>
          <p:nvPr/>
        </p:nvSpPr>
        <p:spPr>
          <a:xfrm>
            <a:off x="4215864" y="1484639"/>
            <a:ext cx="2360547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IB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CC3D30-4E03-9467-11F9-D36A18BEBC31}"/>
              </a:ext>
            </a:extLst>
          </p:cNvPr>
          <p:cNvCxnSpPr>
            <a:cxnSpLocks/>
          </p:cNvCxnSpPr>
          <p:nvPr/>
        </p:nvCxnSpPr>
        <p:spPr>
          <a:xfrm flipH="1" flipV="1">
            <a:off x="5958739" y="870994"/>
            <a:ext cx="1547211" cy="598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EED2A-BA36-BACD-D5BB-FCF5B4BF40D0}"/>
              </a:ext>
            </a:extLst>
          </p:cNvPr>
          <p:cNvSpPr/>
          <p:nvPr/>
        </p:nvSpPr>
        <p:spPr>
          <a:xfrm>
            <a:off x="6815611" y="1484639"/>
            <a:ext cx="2213333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9AD08F-6741-16AB-5ED4-1CBDCEDBF5AF}"/>
              </a:ext>
            </a:extLst>
          </p:cNvPr>
          <p:cNvCxnSpPr>
            <a:cxnSpLocks/>
          </p:cNvCxnSpPr>
          <p:nvPr/>
        </p:nvCxnSpPr>
        <p:spPr>
          <a:xfrm flipV="1">
            <a:off x="5402957" y="1987256"/>
            <a:ext cx="0" cy="50059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AECE714-403D-D462-31BB-88DD4FAF0008}"/>
              </a:ext>
            </a:extLst>
          </p:cNvPr>
          <p:cNvSpPr/>
          <p:nvPr/>
        </p:nvSpPr>
        <p:spPr>
          <a:xfrm>
            <a:off x="4141679" y="2482777"/>
            <a:ext cx="2893828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Class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932A0E-9245-87FF-2BC1-60D65C28F37E}"/>
              </a:ext>
            </a:extLst>
          </p:cNvPr>
          <p:cNvSpPr txBox="1"/>
          <p:nvPr/>
        </p:nvSpPr>
        <p:spPr>
          <a:xfrm>
            <a:off x="3842300" y="3103704"/>
            <a:ext cx="339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Hierarchical interfacing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892C30E-1294-22CC-37DA-DA0BB009F902}"/>
              </a:ext>
            </a:extLst>
          </p:cNvPr>
          <p:cNvCxnSpPr>
            <a:cxnSpLocks/>
          </p:cNvCxnSpPr>
          <p:nvPr/>
        </p:nvCxnSpPr>
        <p:spPr>
          <a:xfrm flipV="1">
            <a:off x="1942227" y="3177714"/>
            <a:ext cx="0" cy="50059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29B1D7E-093B-3696-47D6-775A932BFB41}"/>
              </a:ext>
            </a:extLst>
          </p:cNvPr>
          <p:cNvSpPr txBox="1"/>
          <p:nvPr/>
        </p:nvSpPr>
        <p:spPr>
          <a:xfrm>
            <a:off x="335706" y="4242355"/>
            <a:ext cx="339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Multi level interfacing</a:t>
            </a:r>
          </a:p>
        </p:txBody>
      </p:sp>
    </p:spTree>
    <p:extLst>
      <p:ext uri="{BB962C8B-B14F-4D97-AF65-F5344CB8AC3E}">
        <p14:creationId xmlns:p14="http://schemas.microsoft.com/office/powerpoint/2010/main" val="23814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00FBC1-9F92-2430-3FAC-AC90006AF9DE}"/>
              </a:ext>
            </a:extLst>
          </p:cNvPr>
          <p:cNvSpPr/>
          <p:nvPr/>
        </p:nvSpPr>
        <p:spPr>
          <a:xfrm>
            <a:off x="1485906" y="381529"/>
            <a:ext cx="2893828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E29CEDE-A862-D96D-34C8-6EF5C515F47A}"/>
              </a:ext>
            </a:extLst>
          </p:cNvPr>
          <p:cNvCxnSpPr>
            <a:cxnSpLocks/>
          </p:cNvCxnSpPr>
          <p:nvPr/>
        </p:nvCxnSpPr>
        <p:spPr>
          <a:xfrm flipH="1" flipV="1">
            <a:off x="3199460" y="904844"/>
            <a:ext cx="1311984" cy="586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011C63-92FE-5758-25AD-4FC9F3919534}"/>
              </a:ext>
            </a:extLst>
          </p:cNvPr>
          <p:cNvSpPr/>
          <p:nvPr/>
        </p:nvSpPr>
        <p:spPr>
          <a:xfrm>
            <a:off x="3199460" y="1495765"/>
            <a:ext cx="2360547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E32A2E-5938-9C99-B03A-D9475612C0FA}"/>
              </a:ext>
            </a:extLst>
          </p:cNvPr>
          <p:cNvCxnSpPr>
            <a:cxnSpLocks/>
          </p:cNvCxnSpPr>
          <p:nvPr/>
        </p:nvCxnSpPr>
        <p:spPr>
          <a:xfrm flipV="1">
            <a:off x="4511444" y="877050"/>
            <a:ext cx="1023401" cy="685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3FACC0B-F7AE-54E8-EA36-835F7ED0C546}"/>
              </a:ext>
            </a:extLst>
          </p:cNvPr>
          <p:cNvSpPr/>
          <p:nvPr/>
        </p:nvSpPr>
        <p:spPr>
          <a:xfrm>
            <a:off x="5065535" y="386056"/>
            <a:ext cx="2213333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Interface IB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345FD9-5DA6-1EFD-C25A-B3D00153FA27}"/>
              </a:ext>
            </a:extLst>
          </p:cNvPr>
          <p:cNvCxnSpPr>
            <a:cxnSpLocks/>
          </p:cNvCxnSpPr>
          <p:nvPr/>
        </p:nvCxnSpPr>
        <p:spPr>
          <a:xfrm flipV="1">
            <a:off x="4379733" y="1988242"/>
            <a:ext cx="0" cy="50059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5AB1E2-6449-6BCB-DC26-A531CD24DF80}"/>
              </a:ext>
            </a:extLst>
          </p:cNvPr>
          <p:cNvSpPr/>
          <p:nvPr/>
        </p:nvSpPr>
        <p:spPr>
          <a:xfrm>
            <a:off x="3138143" y="2422421"/>
            <a:ext cx="2483179" cy="5026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Class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CCE1F-FB23-61CD-AAD9-D3D9A956A621}"/>
              </a:ext>
            </a:extLst>
          </p:cNvPr>
          <p:cNvSpPr txBox="1"/>
          <p:nvPr/>
        </p:nvSpPr>
        <p:spPr>
          <a:xfrm>
            <a:off x="2013500" y="3127628"/>
            <a:ext cx="522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Multiple interfacing</a:t>
            </a:r>
          </a:p>
        </p:txBody>
      </p:sp>
    </p:spTree>
    <p:extLst>
      <p:ext uri="{BB962C8B-B14F-4D97-AF65-F5344CB8AC3E}">
        <p14:creationId xmlns:p14="http://schemas.microsoft.com/office/powerpoint/2010/main" val="5251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06DC2-8EE1-5B61-09C4-68878271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2" y="0"/>
            <a:ext cx="8944795" cy="70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6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58DC6-B9F4-6849-6670-5A0DBCDDD15A}"/>
              </a:ext>
            </a:extLst>
          </p:cNvPr>
          <p:cNvSpPr txBox="1"/>
          <p:nvPr/>
        </p:nvSpPr>
        <p:spPr>
          <a:xfrm>
            <a:off x="293698" y="526840"/>
            <a:ext cx="83022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IN" sz="36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Motivations of default method of the Interfaces: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latin typeface="Book Antiqua" panose="02040602050305030304" pitchFamily="18" charset="0"/>
              </a:rPr>
              <a:t>New methods can be added to interfaces without crashing existing programs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latin typeface="Book Antiqua" panose="02040602050305030304" pitchFamily="18" charset="0"/>
              </a:rPr>
              <a:t>Make implementation of some methods optional</a:t>
            </a:r>
          </a:p>
          <a:p>
            <a:endParaRPr lang="en-IN" sz="32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AF050-DB92-2133-A936-76032A4D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0" y="440533"/>
            <a:ext cx="8464841" cy="43373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6598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91D3CB-E20F-4B94-D7F2-0F3D7A78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57" y="208588"/>
            <a:ext cx="8304650" cy="3957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B0529C-D417-F67A-0017-C7BA8C9FAE9C}"/>
              </a:ext>
            </a:extLst>
          </p:cNvPr>
          <p:cNvSpPr txBox="1"/>
          <p:nvPr/>
        </p:nvSpPr>
        <p:spPr>
          <a:xfrm>
            <a:off x="257364" y="4257108"/>
            <a:ext cx="8302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IN" sz="3200" b="1" i="1" dirty="0">
                <a:latin typeface="Book Antiqua" panose="02040602050305030304" pitchFamily="18" charset="0"/>
              </a:rPr>
              <a:t>Private methods can be written inside an interface.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200" b="1" i="1" dirty="0">
                <a:latin typeface="Book Antiqua" panose="02040602050305030304" pitchFamily="18" charset="0"/>
              </a:rPr>
              <a:t>However they can be only called inside default methods</a:t>
            </a:r>
          </a:p>
        </p:txBody>
      </p:sp>
    </p:spTree>
    <p:extLst>
      <p:ext uri="{BB962C8B-B14F-4D97-AF65-F5344CB8AC3E}">
        <p14:creationId xmlns:p14="http://schemas.microsoft.com/office/powerpoint/2010/main" val="29483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AF71947-891C-661F-767D-03C1757B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C53A0C-B588-C259-6B68-6BB4425AB959}"/>
              </a:ext>
            </a:extLst>
          </p:cNvPr>
          <p:cNvCxnSpPr/>
          <p:nvPr/>
        </p:nvCxnSpPr>
        <p:spPr>
          <a:xfrm>
            <a:off x="5746792" y="1701632"/>
            <a:ext cx="1144514" cy="131407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7C389B-ADF1-E371-5519-E8A4A8B25A20}"/>
              </a:ext>
            </a:extLst>
          </p:cNvPr>
          <p:cNvCxnSpPr>
            <a:cxnSpLocks/>
          </p:cNvCxnSpPr>
          <p:nvPr/>
        </p:nvCxnSpPr>
        <p:spPr>
          <a:xfrm flipH="1">
            <a:off x="5831571" y="1477574"/>
            <a:ext cx="896233" cy="15381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heritance in Java With Examples">
            <a:extLst>
              <a:ext uri="{FF2B5EF4-FFF2-40B4-BE49-F238E27FC236}">
                <a16:creationId xmlns:a16="http://schemas.microsoft.com/office/drawing/2014/main" id="{A63C74F5-DACC-06DD-9398-DBD02E75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2" y="113606"/>
            <a:ext cx="8495574" cy="44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7A3853-957C-5A78-C14C-E419FB8F5C2B}"/>
              </a:ext>
            </a:extLst>
          </p:cNvPr>
          <p:cNvSpPr/>
          <p:nvPr/>
        </p:nvSpPr>
        <p:spPr>
          <a:xfrm>
            <a:off x="284615" y="4693114"/>
            <a:ext cx="8156932" cy="968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Java program to illustrate inheritance </a:t>
            </a:r>
          </a:p>
        </p:txBody>
      </p:sp>
    </p:spTree>
    <p:extLst>
      <p:ext uri="{BB962C8B-B14F-4D97-AF65-F5344CB8AC3E}">
        <p14:creationId xmlns:p14="http://schemas.microsoft.com/office/powerpoint/2010/main" val="17276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Make Instagram Account Private (2023) [iOS &amp; Android] - YouTube">
            <a:extLst>
              <a:ext uri="{FF2B5EF4-FFF2-40B4-BE49-F238E27FC236}">
                <a16:creationId xmlns:a16="http://schemas.microsoft.com/office/drawing/2014/main" id="{26928A51-0D1A-539C-EDBD-BA3549E3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0" y="213839"/>
            <a:ext cx="8102432" cy="45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6C5B14-C45E-93B2-A9E5-9EB04F877708}"/>
              </a:ext>
            </a:extLst>
          </p:cNvPr>
          <p:cNvSpPr/>
          <p:nvPr/>
        </p:nvSpPr>
        <p:spPr>
          <a:xfrm>
            <a:off x="284615" y="4693113"/>
            <a:ext cx="8156932" cy="11505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Java program to demonstrate behaviour of private in inheritance</a:t>
            </a:r>
          </a:p>
        </p:txBody>
      </p:sp>
    </p:spTree>
    <p:extLst>
      <p:ext uri="{BB962C8B-B14F-4D97-AF65-F5344CB8AC3E}">
        <p14:creationId xmlns:p14="http://schemas.microsoft.com/office/powerpoint/2010/main" val="32245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5805A-54FE-D262-B0B6-7DE1909E2E6E}"/>
              </a:ext>
            </a:extLst>
          </p:cNvPr>
          <p:cNvSpPr/>
          <p:nvPr/>
        </p:nvSpPr>
        <p:spPr>
          <a:xfrm>
            <a:off x="3118649" y="502618"/>
            <a:ext cx="2234527" cy="112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/>
              <a:t>Box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391F3-2E9D-CF2B-9B0C-9BCF4A6CF02D}"/>
              </a:ext>
            </a:extLst>
          </p:cNvPr>
          <p:cNvSpPr/>
          <p:nvPr/>
        </p:nvSpPr>
        <p:spPr>
          <a:xfrm>
            <a:off x="938623" y="2471707"/>
            <a:ext cx="3053045" cy="112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 err="1"/>
              <a:t>WeightBox</a:t>
            </a:r>
            <a:endParaRPr lang="en-IN" sz="4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44D91-B1DA-6473-09D4-39ADCCC182A8}"/>
              </a:ext>
            </a:extLst>
          </p:cNvPr>
          <p:cNvSpPr/>
          <p:nvPr/>
        </p:nvSpPr>
        <p:spPr>
          <a:xfrm>
            <a:off x="4907077" y="2471707"/>
            <a:ext cx="2990471" cy="112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b="1" dirty="0" err="1"/>
              <a:t>ColorBox</a:t>
            </a:r>
            <a:endParaRPr lang="en-IN" sz="44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2C3B08-985A-4658-2DC3-269E1122863D}"/>
              </a:ext>
            </a:extLst>
          </p:cNvPr>
          <p:cNvCxnSpPr>
            <a:stCxn id="2" idx="2"/>
          </p:cNvCxnSpPr>
          <p:nvPr/>
        </p:nvCxnSpPr>
        <p:spPr>
          <a:xfrm flipH="1">
            <a:off x="3288207" y="1622910"/>
            <a:ext cx="947706" cy="848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68C32-BA4B-F006-B462-17DC8689F47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235913" y="1622910"/>
            <a:ext cx="1753104" cy="848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22BCE9-9EC3-07A5-9A37-C03B80CE9AFE}"/>
              </a:ext>
            </a:extLst>
          </p:cNvPr>
          <p:cNvSpPr txBox="1"/>
          <p:nvPr/>
        </p:nvSpPr>
        <p:spPr>
          <a:xfrm>
            <a:off x="5505070" y="254338"/>
            <a:ext cx="1604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>
                <a:latin typeface="Book Antiqua" panose="02040602050305030304" pitchFamily="18" charset="0"/>
              </a:rPr>
              <a:t>width</a:t>
            </a:r>
          </a:p>
          <a:p>
            <a:r>
              <a:rPr lang="en-IN" sz="3000" b="1" i="1" dirty="0">
                <a:latin typeface="Book Antiqua" panose="02040602050305030304" pitchFamily="18" charset="0"/>
              </a:rPr>
              <a:t>depth</a:t>
            </a:r>
          </a:p>
          <a:p>
            <a:r>
              <a:rPr lang="en-IN" sz="3000" b="1" i="1" dirty="0">
                <a:latin typeface="Book Antiqua" panose="02040602050305030304" pitchFamily="18" charset="0"/>
              </a:rPr>
              <a:t>height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C255E-4474-2C96-A76D-54C622F32C32}"/>
              </a:ext>
            </a:extLst>
          </p:cNvPr>
          <p:cNvSpPr txBox="1"/>
          <p:nvPr/>
        </p:nvSpPr>
        <p:spPr>
          <a:xfrm>
            <a:off x="1188415" y="3707056"/>
            <a:ext cx="1604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>
                <a:latin typeface="Book Antiqua" panose="02040602050305030304" pitchFamily="18" charset="0"/>
              </a:rPr>
              <a:t>weight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9585A-957C-8C8E-9418-809899D03660}"/>
              </a:ext>
            </a:extLst>
          </p:cNvPr>
          <p:cNvSpPr txBox="1"/>
          <p:nvPr/>
        </p:nvSpPr>
        <p:spPr>
          <a:xfrm>
            <a:off x="5416253" y="3707056"/>
            <a:ext cx="1604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 err="1">
                <a:latin typeface="Book Antiqua" panose="02040602050305030304" pitchFamily="18" charset="0"/>
              </a:rPr>
              <a:t>color</a:t>
            </a:r>
            <a:endParaRPr lang="en-IN" sz="3000" b="1" i="1" dirty="0">
              <a:latin typeface="Book Antiqua" panose="0204060205030503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B7B617-CBB3-1768-A5A3-0B480DBD0F5C}"/>
              </a:ext>
            </a:extLst>
          </p:cNvPr>
          <p:cNvSpPr/>
          <p:nvPr/>
        </p:nvSpPr>
        <p:spPr>
          <a:xfrm>
            <a:off x="327004" y="4499333"/>
            <a:ext cx="8156932" cy="11505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>
                <a:latin typeface="Book Antiqua" panose="02040602050305030304" pitchFamily="18" charset="0"/>
              </a:rPr>
              <a:t>Java program to illustrate creation of </a:t>
            </a:r>
            <a:r>
              <a:rPr lang="en-IN" sz="3600" b="1" i="1" dirty="0" err="1">
                <a:latin typeface="Book Antiqua" panose="02040602050305030304" pitchFamily="18" charset="0"/>
              </a:rPr>
              <a:t>WeightBox</a:t>
            </a:r>
            <a:r>
              <a:rPr lang="en-IN" sz="3600" b="1" i="1" dirty="0">
                <a:latin typeface="Book Antiqua" panose="02040602050305030304" pitchFamily="18" charset="0"/>
              </a:rPr>
              <a:t> and </a:t>
            </a:r>
            <a:r>
              <a:rPr lang="en-IN" sz="3600" b="1" i="1" dirty="0" err="1">
                <a:latin typeface="Book Antiqua" panose="02040602050305030304" pitchFamily="18" charset="0"/>
              </a:rPr>
              <a:t>Colorbox</a:t>
            </a:r>
            <a:r>
              <a:rPr lang="en-IN" sz="3600" b="1" i="1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4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A511A-0D3F-CB58-B7CA-1C8C9726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0" y="79479"/>
            <a:ext cx="8757449" cy="55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1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CC78E-BE3D-CA3F-200E-CC328CE1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94" y="78722"/>
            <a:ext cx="7636508" cy="60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6242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 overlay</Template>
  <TotalTime>513</TotalTime>
  <Words>347</Words>
  <Application>Microsoft Office PowerPoint</Application>
  <PresentationFormat>On-screen Show (4:3)</PresentationFormat>
  <Paragraphs>83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Nova Light</vt:lpstr>
      <vt:lpstr>Book Antiqua</vt:lpstr>
      <vt:lpstr>Elephant</vt:lpstr>
      <vt:lpstr>Wingdings</vt:lpstr>
      <vt:lpstr>ModOverlayVTI</vt:lpstr>
      <vt:lpstr>Inheritance and Interfaces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and Interfaces</dc:title>
  <dc:creator>Chetan HOD</dc:creator>
  <cp:lastModifiedBy>Chetan HOD</cp:lastModifiedBy>
  <cp:revision>63</cp:revision>
  <dcterms:created xsi:type="dcterms:W3CDTF">2024-01-09T15:22:25Z</dcterms:created>
  <dcterms:modified xsi:type="dcterms:W3CDTF">2024-10-16T04:53:05Z</dcterms:modified>
</cp:coreProperties>
</file>