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69" r:id="rId6"/>
    <p:sldId id="270" r:id="rId7"/>
    <p:sldId id="271" r:id="rId8"/>
    <p:sldId id="272" r:id="rId9"/>
    <p:sldId id="273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4" r:id="rId21"/>
    <p:sldId id="276" r:id="rId22"/>
    <p:sldId id="278" r:id="rId23"/>
    <p:sldId id="277" r:id="rId24"/>
    <p:sldId id="279" r:id="rId25"/>
    <p:sldId id="275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98" r:id="rId41"/>
    <p:sldId id="399" r:id="rId42"/>
    <p:sldId id="400" r:id="rId43"/>
    <p:sldId id="4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6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1" y="3085767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8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4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6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4" y="5141977"/>
            <a:ext cx="8468145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6" y="2393953"/>
            <a:ext cx="8272211" cy="214746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6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6" y="2228004"/>
            <a:ext cx="38960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1" y="2228004"/>
            <a:ext cx="389607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5"/>
            <a:ext cx="389607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30" y="2250895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5"/>
            <a:ext cx="3896078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933453"/>
            <a:ext cx="2273889" cy="1722419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8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4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5" y="6456919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5" y="6452593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6" y="6456919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3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5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5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5" y="6423917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6423917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6" y="6423917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342900" rtl="0" eaLnBrk="1" latinLnBrk="0" hangingPunct="1">
        <a:lnSpc>
          <a:spcPct val="100000"/>
        </a:lnSpc>
        <a:spcBef>
          <a:spcPct val="0"/>
        </a:spcBef>
        <a:buNone/>
        <a:defRPr sz="21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8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8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33" y="1940891"/>
            <a:ext cx="8245162" cy="56803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Book Antiqua" panose="02040602050305030304" pitchFamily="18" charset="0"/>
              </a:rPr>
              <a:t>Probability based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244" y="2461306"/>
            <a:ext cx="3582782" cy="700164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Module 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2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51" y="3168650"/>
            <a:ext cx="84455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E200C-EE22-7C7A-7283-B119BB76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9" y="1084734"/>
            <a:ext cx="6845687" cy="1831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507B2-AF74-7E46-0144-99F9C399B90F}"/>
              </a:ext>
            </a:extLst>
          </p:cNvPr>
          <p:cNvSpPr txBox="1"/>
          <p:nvPr/>
        </p:nvSpPr>
        <p:spPr>
          <a:xfrm>
            <a:off x="289450" y="499959"/>
            <a:ext cx="6950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Bayes theorem in Machine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3C733-8B1F-10F8-3711-13A796A58D0C}"/>
              </a:ext>
            </a:extLst>
          </p:cNvPr>
          <p:cNvSpPr txBox="1"/>
          <p:nvPr/>
        </p:nvSpPr>
        <p:spPr>
          <a:xfrm>
            <a:off x="528033" y="2835758"/>
            <a:ext cx="8087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P(h) is prior probability of hypothesis h</a:t>
            </a:r>
            <a:endParaRPr lang="en-IN" sz="28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F320C-954F-2F4F-ADAE-8D5E724DDDC2}"/>
              </a:ext>
            </a:extLst>
          </p:cNvPr>
          <p:cNvSpPr txBox="1"/>
          <p:nvPr/>
        </p:nvSpPr>
        <p:spPr>
          <a:xfrm>
            <a:off x="528032" y="3381612"/>
            <a:ext cx="748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P(D) is prior probability of training data D</a:t>
            </a:r>
            <a:endParaRPr lang="en-IN" sz="28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A7A6D-1ACB-4253-1749-AA775637930D}"/>
              </a:ext>
            </a:extLst>
          </p:cNvPr>
          <p:cNvSpPr txBox="1"/>
          <p:nvPr/>
        </p:nvSpPr>
        <p:spPr>
          <a:xfrm>
            <a:off x="528032" y="3904832"/>
            <a:ext cx="7830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P(</a:t>
            </a:r>
            <a:r>
              <a:rPr lang="en-US" sz="2800" b="1" i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h|D</a:t>
            </a:r>
            <a:r>
              <a:rPr lang="en-US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) is posterior probability of h given D</a:t>
            </a:r>
            <a:endParaRPr lang="en-IN" sz="28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70EB8-FC15-92EB-9E79-0CB5566A49AB}"/>
              </a:ext>
            </a:extLst>
          </p:cNvPr>
          <p:cNvSpPr txBox="1"/>
          <p:nvPr/>
        </p:nvSpPr>
        <p:spPr>
          <a:xfrm>
            <a:off x="470077" y="4520226"/>
            <a:ext cx="7604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P(</a:t>
            </a:r>
            <a:r>
              <a:rPr lang="en-US" sz="2800" b="1" i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D|h</a:t>
            </a:r>
            <a:r>
              <a:rPr lang="en-US" sz="28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) is posterior probability of D given h</a:t>
            </a:r>
            <a:endParaRPr lang="en-IN" sz="28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9F16B9-D789-D72E-CD1A-160E048DA8FF}"/>
              </a:ext>
            </a:extLst>
          </p:cNvPr>
          <p:cNvSpPr/>
          <p:nvPr/>
        </p:nvSpPr>
        <p:spPr>
          <a:xfrm>
            <a:off x="425570" y="5261421"/>
            <a:ext cx="7933386" cy="9401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2800" dirty="0"/>
              <a:t>P(</a:t>
            </a:r>
            <a:r>
              <a:rPr lang="en-IN" sz="2800" dirty="0" err="1"/>
              <a:t>h|D</a:t>
            </a:r>
            <a:r>
              <a:rPr lang="en-IN" sz="2800" dirty="0"/>
              <a:t>) increases with increase in P(</a:t>
            </a:r>
            <a:r>
              <a:rPr lang="en-IN" sz="2800" dirty="0" err="1"/>
              <a:t>D|h</a:t>
            </a:r>
            <a:r>
              <a:rPr lang="en-IN" sz="2800" dirty="0"/>
              <a:t>) and P(h)</a:t>
            </a:r>
          </a:p>
          <a:p>
            <a:pPr algn="just"/>
            <a:r>
              <a:rPr lang="en-IN" sz="2800" dirty="0"/>
              <a:t>P(</a:t>
            </a:r>
            <a:r>
              <a:rPr lang="en-IN" sz="2800" dirty="0" err="1"/>
              <a:t>h|D</a:t>
            </a:r>
            <a:r>
              <a:rPr lang="en-IN" sz="2800" dirty="0"/>
              <a:t>) decreases with increase in P(D)</a:t>
            </a:r>
          </a:p>
        </p:txBody>
      </p:sp>
    </p:spTree>
    <p:extLst>
      <p:ext uri="{BB962C8B-B14F-4D97-AF65-F5344CB8AC3E}">
        <p14:creationId xmlns:p14="http://schemas.microsoft.com/office/powerpoint/2010/main" val="37975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0" grpId="0" build="p"/>
      <p:bldP spid="12" grpId="0" build="p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1EC6D-3691-94F7-F721-43A0412CE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34" y="1216381"/>
            <a:ext cx="6129972" cy="3316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E1852E-A6E7-EC90-2D66-E85D04ADB89F}"/>
              </a:ext>
            </a:extLst>
          </p:cNvPr>
          <p:cNvSpPr txBox="1"/>
          <p:nvPr/>
        </p:nvSpPr>
        <p:spPr>
          <a:xfrm>
            <a:off x="289450" y="499959"/>
            <a:ext cx="786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Maximum a posteriori (MAP) hypothesis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692B5-EB50-32B2-A345-12786FB2A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734" y="4795104"/>
            <a:ext cx="5679346" cy="1693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09380-6202-F494-FC89-6EC4E3CAAE7C}"/>
              </a:ext>
            </a:extLst>
          </p:cNvPr>
          <p:cNvSpPr txBox="1"/>
          <p:nvPr/>
        </p:nvSpPr>
        <p:spPr>
          <a:xfrm>
            <a:off x="383895" y="4580415"/>
            <a:ext cx="6332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Maximum likelihood hypothesis</a:t>
            </a:r>
          </a:p>
        </p:txBody>
      </p:sp>
    </p:spTree>
    <p:extLst>
      <p:ext uri="{BB962C8B-B14F-4D97-AF65-F5344CB8AC3E}">
        <p14:creationId xmlns:p14="http://schemas.microsoft.com/office/powerpoint/2010/main" val="29840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0ECBA-3F65-2F18-0B22-C207351F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1" y="848163"/>
            <a:ext cx="8980949" cy="30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4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67A3A-867A-20FE-43FF-2A69032D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22" y="529782"/>
            <a:ext cx="8360784" cy="2129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49275-8E01-F401-9334-FA7E57D2F1B1}"/>
              </a:ext>
            </a:extLst>
          </p:cNvPr>
          <p:cNvSpPr txBox="1"/>
          <p:nvPr/>
        </p:nvSpPr>
        <p:spPr>
          <a:xfrm>
            <a:off x="584791" y="3030930"/>
            <a:ext cx="77607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we now observe a new patient for whom the lab test returns a positive result. Should we diagnose the patient as having cancer or not? </a:t>
            </a:r>
          </a:p>
        </p:txBody>
      </p:sp>
    </p:spTree>
    <p:extLst>
      <p:ext uri="{BB962C8B-B14F-4D97-AF65-F5344CB8AC3E}">
        <p14:creationId xmlns:p14="http://schemas.microsoft.com/office/powerpoint/2010/main" val="40491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8EA14-8A25-729C-BB28-D6307B17F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" y="521594"/>
            <a:ext cx="8835266" cy="528033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8CD64D-2203-17A7-D2F0-FDF0F8742BAA}"/>
              </a:ext>
            </a:extLst>
          </p:cNvPr>
          <p:cNvSpPr/>
          <p:nvPr/>
        </p:nvSpPr>
        <p:spPr>
          <a:xfrm>
            <a:off x="482957" y="5357612"/>
            <a:ext cx="8178085" cy="106894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i="1" dirty="0">
                <a:latin typeface="Book Antiqua" panose="02040602050305030304" pitchFamily="18" charset="0"/>
              </a:rPr>
              <a:t>This algorithm consumes Significant resources</a:t>
            </a:r>
          </a:p>
          <a:p>
            <a:pPr algn="ctr"/>
            <a:endParaRPr lang="en-IN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C5AC58-FB84-DDC5-A3FA-AD5820BB340B}"/>
              </a:ext>
            </a:extLst>
          </p:cNvPr>
          <p:cNvSpPr txBox="1"/>
          <p:nvPr/>
        </p:nvSpPr>
        <p:spPr>
          <a:xfrm>
            <a:off x="457200" y="1131891"/>
            <a:ext cx="85064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1. The training data D is noise free</a:t>
            </a:r>
          </a:p>
          <a:p>
            <a:pPr algn="just"/>
            <a:r>
              <a:rPr lang="en-US" sz="30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2. The target concept c is contained in the hypothesis space H</a:t>
            </a:r>
          </a:p>
          <a:p>
            <a:pPr algn="just"/>
            <a:r>
              <a:rPr lang="en-US" sz="30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3. We have no a priori reason to believe that any hypothesis is more probable than any other.</a:t>
            </a:r>
          </a:p>
          <a:p>
            <a:pPr algn="just"/>
            <a:endParaRPr lang="en-US" sz="3000" b="1" i="1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8F0C47-1FE7-667A-A141-E4156B8D18BD}"/>
              </a:ext>
            </a:extLst>
          </p:cNvPr>
          <p:cNvSpPr txBox="1"/>
          <p:nvPr/>
        </p:nvSpPr>
        <p:spPr>
          <a:xfrm>
            <a:off x="289450" y="499959"/>
            <a:ext cx="6304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Assumptions of Bruteforce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F877E-1EFB-F4FD-7A44-DD635A0E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7" y="3579225"/>
            <a:ext cx="4435596" cy="14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F99E7A-8913-7E65-E35E-F519AAC0D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525" y="4619555"/>
            <a:ext cx="5648698" cy="14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C2EA7-0B8C-2DB9-A072-582B0BC0C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798277"/>
            <a:ext cx="7663046" cy="1247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C3BD8-DD59-8FDD-9889-E2283ED4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25" y="2046259"/>
            <a:ext cx="8205750" cy="40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C23A1-E67B-8B7C-48EC-F1D359460581}"/>
              </a:ext>
            </a:extLst>
          </p:cNvPr>
          <p:cNvSpPr txBox="1"/>
          <p:nvPr/>
        </p:nvSpPr>
        <p:spPr>
          <a:xfrm>
            <a:off x="289450" y="499959"/>
            <a:ext cx="8635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Maximum Likelihood and Least Squared Error hypothesis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C68BD-8453-FB08-9E6D-9FC8A88A7BC3}"/>
              </a:ext>
            </a:extLst>
          </p:cNvPr>
          <p:cNvSpPr txBox="1"/>
          <p:nvPr/>
        </p:nvSpPr>
        <p:spPr>
          <a:xfrm>
            <a:off x="370267" y="1577177"/>
            <a:ext cx="84034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To prove: Any learning algorithm that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minimizes the squared error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between the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output hypothesis predictions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and the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training data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will output a maximum likelihood hypothesis</a:t>
            </a:r>
            <a:r>
              <a:rPr lang="en-US" sz="2800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1275BF-D337-30D2-8203-145081D1288A}"/>
              </a:ext>
            </a:extLst>
          </p:cNvPr>
          <p:cNvSpPr/>
          <p:nvPr/>
        </p:nvSpPr>
        <p:spPr>
          <a:xfrm>
            <a:off x="424679" y="3464942"/>
            <a:ext cx="3548130" cy="21494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Instance space X</a:t>
            </a:r>
          </a:p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{x1, x2,…</a:t>
            </a:r>
            <a:r>
              <a:rPr lang="en-IN" sz="2800" b="1" dirty="0" err="1">
                <a:latin typeface="Book Antiqua" panose="02040602050305030304" pitchFamily="18" charset="0"/>
              </a:rPr>
              <a:t>xm</a:t>
            </a:r>
            <a:r>
              <a:rPr lang="en-IN" sz="2800" b="1" dirty="0">
                <a:latin typeface="Book Antiqua" panose="02040602050305030304" pitchFamily="18" charset="0"/>
              </a:rPr>
              <a:t>}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16E70F-2474-83F0-7702-D71580CFDD9F}"/>
              </a:ext>
            </a:extLst>
          </p:cNvPr>
          <p:cNvSpPr/>
          <p:nvPr/>
        </p:nvSpPr>
        <p:spPr>
          <a:xfrm>
            <a:off x="4520160" y="3429000"/>
            <a:ext cx="3503053" cy="21494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Hypothesis space, H</a:t>
            </a:r>
          </a:p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{h1, h2,…</a:t>
            </a:r>
            <a:r>
              <a:rPr lang="en-IN" sz="2800" b="1" dirty="0" err="1">
                <a:latin typeface="Book Antiqua" panose="02040602050305030304" pitchFamily="18" charset="0"/>
              </a:rPr>
              <a:t>hn</a:t>
            </a:r>
            <a:r>
              <a:rPr lang="en-IN" sz="2800" b="1" dirty="0">
                <a:latin typeface="Book Antiqua" panose="02040602050305030304" pitchFamily="18" charset="0"/>
              </a:rPr>
              <a:t>}</a:t>
            </a:r>
          </a:p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Each h:X-&gt;R</a:t>
            </a:r>
          </a:p>
        </p:txBody>
      </p:sp>
    </p:spTree>
    <p:extLst>
      <p:ext uri="{BB962C8B-B14F-4D97-AF65-F5344CB8AC3E}">
        <p14:creationId xmlns:p14="http://schemas.microsoft.com/office/powerpoint/2010/main" val="27070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C23A1-E67B-8B7C-48EC-F1D359460581}"/>
              </a:ext>
            </a:extLst>
          </p:cNvPr>
          <p:cNvSpPr txBox="1"/>
          <p:nvPr/>
        </p:nvSpPr>
        <p:spPr>
          <a:xfrm>
            <a:off x="289450" y="499959"/>
            <a:ext cx="8635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Maximum Likelihood and Least Squared Error hypothesis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C68BD-8453-FB08-9E6D-9FC8A88A7BC3}"/>
              </a:ext>
            </a:extLst>
          </p:cNvPr>
          <p:cNvSpPr txBox="1"/>
          <p:nvPr/>
        </p:nvSpPr>
        <p:spPr>
          <a:xfrm>
            <a:off x="370267" y="1577177"/>
            <a:ext cx="84034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To prove: Any learning algorithm that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minimizes the squared error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between the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output hypothesis predictions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and the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training data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will output a maximum likelihood hypothesis</a:t>
            </a:r>
            <a:r>
              <a:rPr lang="en-US" sz="2800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D68DA-6865-A986-0059-86F3EC52A21D}"/>
              </a:ext>
            </a:extLst>
          </p:cNvPr>
          <p:cNvSpPr/>
          <p:nvPr/>
        </p:nvSpPr>
        <p:spPr>
          <a:xfrm>
            <a:off x="428547" y="3555810"/>
            <a:ext cx="5180202" cy="2374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dirty="0">
                <a:latin typeface="Book Antiqua" panose="02040602050305030304" pitchFamily="18" charset="0"/>
              </a:rPr>
              <a:t>Training instance</a:t>
            </a:r>
          </a:p>
          <a:p>
            <a:pPr algn="ctr"/>
            <a:r>
              <a:rPr lang="en-IN" sz="3000" dirty="0">
                <a:latin typeface="Book Antiqua" panose="02040602050305030304" pitchFamily="18" charset="0"/>
              </a:rPr>
              <a:t>&lt;</a:t>
            </a:r>
            <a:r>
              <a:rPr lang="en-IN" sz="3000" dirty="0" err="1">
                <a:latin typeface="Book Antiqua" panose="02040602050305030304" pitchFamily="18" charset="0"/>
              </a:rPr>
              <a:t>xi,di</a:t>
            </a:r>
            <a:r>
              <a:rPr lang="en-IN" sz="3000" dirty="0">
                <a:latin typeface="Book Antiqua" panose="02040602050305030304" pitchFamily="18" charset="0"/>
              </a:rPr>
              <a:t>&gt;</a:t>
            </a:r>
          </a:p>
          <a:p>
            <a:pPr algn="ctr"/>
            <a:r>
              <a:rPr lang="en-IN" sz="3000" dirty="0">
                <a:latin typeface="Book Antiqua" panose="02040602050305030304" pitchFamily="18" charset="0"/>
              </a:rPr>
              <a:t>di=f(xi)+</a:t>
            </a:r>
            <a:r>
              <a:rPr lang="en-IN" sz="3000" dirty="0" err="1">
                <a:latin typeface="Book Antiqua" panose="02040602050305030304" pitchFamily="18" charset="0"/>
              </a:rPr>
              <a:t>ei</a:t>
            </a:r>
            <a:endParaRPr lang="en-IN" sz="3000" dirty="0">
              <a:latin typeface="Book Antiqua" panose="02040602050305030304" pitchFamily="18" charset="0"/>
            </a:endParaRPr>
          </a:p>
          <a:p>
            <a:pPr algn="ctr"/>
            <a:r>
              <a:rPr lang="en-IN" sz="3000" dirty="0">
                <a:latin typeface="Book Antiqua" panose="02040602050305030304" pitchFamily="18" charset="0"/>
              </a:rPr>
              <a:t>f(xi)-noise free target</a:t>
            </a:r>
          </a:p>
          <a:p>
            <a:pPr algn="ctr"/>
            <a:r>
              <a:rPr lang="en-IN" sz="3000" dirty="0" err="1">
                <a:latin typeface="Book Antiqua" panose="02040602050305030304" pitchFamily="18" charset="0"/>
              </a:rPr>
              <a:t>ei</a:t>
            </a:r>
            <a:r>
              <a:rPr lang="en-IN" sz="3000" dirty="0">
                <a:latin typeface="Book Antiqua" panose="02040602050305030304" pitchFamily="18" charset="0"/>
              </a:rPr>
              <a:t>-random variable for noise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E1360FC5-977D-436F-F1FC-9620479DC41F}"/>
              </a:ext>
            </a:extLst>
          </p:cNvPr>
          <p:cNvSpPr/>
          <p:nvPr/>
        </p:nvSpPr>
        <p:spPr>
          <a:xfrm>
            <a:off x="5608749" y="3105534"/>
            <a:ext cx="3435115" cy="2098015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Noise distribution is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468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8416B-D3AC-E375-6AC0-53A499DF1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3" y="778849"/>
            <a:ext cx="6378360" cy="5776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B82FA-93C9-A9CF-1AA7-0F7DEEE01767}"/>
              </a:ext>
            </a:extLst>
          </p:cNvPr>
          <p:cNvSpPr txBox="1"/>
          <p:nvPr/>
        </p:nvSpPr>
        <p:spPr>
          <a:xfrm>
            <a:off x="779883" y="695136"/>
            <a:ext cx="5700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Learning a real valued function</a:t>
            </a:r>
          </a:p>
        </p:txBody>
      </p:sp>
    </p:spTree>
    <p:extLst>
      <p:ext uri="{BB962C8B-B14F-4D97-AF65-F5344CB8AC3E}">
        <p14:creationId xmlns:p14="http://schemas.microsoft.com/office/powerpoint/2010/main" val="8113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vantech's Edge AI Solutions with NVIDIA Jetso - Advantech">
            <a:extLst>
              <a:ext uri="{FF2B5EF4-FFF2-40B4-BE49-F238E27FC236}">
                <a16:creationId xmlns:a16="http://schemas.microsoft.com/office/drawing/2014/main" id="{D4BEF5FD-7F2D-45A8-8AD3-3CCC9C6A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4" y="980671"/>
            <a:ext cx="8349692" cy="54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232557-3BBE-CE39-C3F8-CBC9906A7781}"/>
              </a:ext>
            </a:extLst>
          </p:cNvPr>
          <p:cNvSpPr txBox="1"/>
          <p:nvPr/>
        </p:nvSpPr>
        <p:spPr>
          <a:xfrm>
            <a:off x="3078051" y="463639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SKILL LAB</a:t>
            </a:r>
          </a:p>
        </p:txBody>
      </p:sp>
    </p:spTree>
    <p:extLst>
      <p:ext uri="{BB962C8B-B14F-4D97-AF65-F5344CB8AC3E}">
        <p14:creationId xmlns:p14="http://schemas.microsoft.com/office/powerpoint/2010/main" val="136643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C23A1-E67B-8B7C-48EC-F1D359460581}"/>
              </a:ext>
            </a:extLst>
          </p:cNvPr>
          <p:cNvSpPr txBox="1"/>
          <p:nvPr/>
        </p:nvSpPr>
        <p:spPr>
          <a:xfrm>
            <a:off x="289450" y="499959"/>
            <a:ext cx="8635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Maximum Likelihood and Least Squared Error hypothesis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C68BD-8453-FB08-9E6D-9FC8A88A7BC3}"/>
              </a:ext>
            </a:extLst>
          </p:cNvPr>
          <p:cNvSpPr txBox="1"/>
          <p:nvPr/>
        </p:nvSpPr>
        <p:spPr>
          <a:xfrm>
            <a:off x="370267" y="1577177"/>
            <a:ext cx="84034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To prove: Any learning algorithm that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minimizes the squared error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between the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output hypothesis predictions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and the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training data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will output a maximum likelihood hypothesis</a:t>
            </a:r>
            <a:r>
              <a:rPr lang="en-US" sz="2800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1275BF-D337-30D2-8203-145081D1288A}"/>
              </a:ext>
            </a:extLst>
          </p:cNvPr>
          <p:cNvSpPr/>
          <p:nvPr/>
        </p:nvSpPr>
        <p:spPr>
          <a:xfrm>
            <a:off x="1261806" y="3516457"/>
            <a:ext cx="6349608" cy="21494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Probabilities for continuous values-probability density function</a:t>
            </a:r>
          </a:p>
        </p:txBody>
      </p:sp>
    </p:spTree>
    <p:extLst>
      <p:ext uri="{BB962C8B-B14F-4D97-AF65-F5344CB8AC3E}">
        <p14:creationId xmlns:p14="http://schemas.microsoft.com/office/powerpoint/2010/main" val="33166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09FD1-CB55-F844-3D48-D05E75362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5" y="675338"/>
            <a:ext cx="8416949" cy="183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4D3BE-6994-922A-717D-46DAEBF91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141" y="495033"/>
            <a:ext cx="2419665" cy="625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8E6480-FAA9-99AA-B9A8-EC90D8CF5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70" y="2261305"/>
            <a:ext cx="4526725" cy="1082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12B65C-D3C3-5442-00DF-1257FC91E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22" y="3303161"/>
            <a:ext cx="4605498" cy="14607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2AB36B-F713-660A-04E6-5F34AC82692A}"/>
              </a:ext>
            </a:extLst>
          </p:cNvPr>
          <p:cNvSpPr/>
          <p:nvPr/>
        </p:nvSpPr>
        <p:spPr>
          <a:xfrm>
            <a:off x="3335628" y="3505015"/>
            <a:ext cx="1803042" cy="125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A5163A-0536-8231-12B7-DBD09150A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61" y="4951609"/>
            <a:ext cx="6659318" cy="12310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029C46-27F3-88BE-9870-B6DA95D632E8}"/>
              </a:ext>
            </a:extLst>
          </p:cNvPr>
          <p:cNvSpPr/>
          <p:nvPr/>
        </p:nvSpPr>
        <p:spPr>
          <a:xfrm>
            <a:off x="3496613" y="4906919"/>
            <a:ext cx="3894565" cy="125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7788E10-48F4-2D64-C916-312339D9A843}"/>
              </a:ext>
            </a:extLst>
          </p:cNvPr>
          <p:cNvSpPr/>
          <p:nvPr/>
        </p:nvSpPr>
        <p:spPr>
          <a:xfrm>
            <a:off x="5138670" y="3720646"/>
            <a:ext cx="618186" cy="1931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28555C-6713-FFD1-0FD9-FF3EEC5C8371}"/>
              </a:ext>
            </a:extLst>
          </p:cNvPr>
          <p:cNvSpPr txBox="1"/>
          <p:nvPr/>
        </p:nvSpPr>
        <p:spPr>
          <a:xfrm>
            <a:off x="5511982" y="3180348"/>
            <a:ext cx="2469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Continuous probability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C450FB7-7EA4-EF21-D3CD-E814D549B049}"/>
              </a:ext>
            </a:extLst>
          </p:cNvPr>
          <p:cNvSpPr/>
          <p:nvPr/>
        </p:nvSpPr>
        <p:spPr>
          <a:xfrm rot="20317491">
            <a:off x="5441655" y="4702919"/>
            <a:ext cx="618186" cy="1931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CBFBD-1F13-F95B-1F3B-C78F9FF23C9F}"/>
              </a:ext>
            </a:extLst>
          </p:cNvPr>
          <p:cNvSpPr txBox="1"/>
          <p:nvPr/>
        </p:nvSpPr>
        <p:spPr>
          <a:xfrm>
            <a:off x="5701331" y="4209240"/>
            <a:ext cx="2469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858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BB096-1402-AD2F-A5D1-56A9A8660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00" y="727339"/>
            <a:ext cx="6261368" cy="1157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3E642-252C-588B-4F50-26560B371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28" y="1991387"/>
            <a:ext cx="6304270" cy="10029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BC7607-0B34-7CF9-0998-49129AB0BAE3}"/>
              </a:ext>
            </a:extLst>
          </p:cNvPr>
          <p:cNvSpPr/>
          <p:nvPr/>
        </p:nvSpPr>
        <p:spPr>
          <a:xfrm>
            <a:off x="3464416" y="1863423"/>
            <a:ext cx="4765184" cy="125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1652D-A275-80C0-F69F-DBF5720B4389}"/>
              </a:ext>
            </a:extLst>
          </p:cNvPr>
          <p:cNvSpPr txBox="1"/>
          <p:nvPr/>
        </p:nvSpPr>
        <p:spPr>
          <a:xfrm>
            <a:off x="4031274" y="4600989"/>
            <a:ext cx="493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(Take out independent term)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149E36-4169-3821-C147-73B895A25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641" y="3432220"/>
            <a:ext cx="4932422" cy="112046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F27600-5F2E-3DA5-F56B-2C6BB5B746DE}"/>
              </a:ext>
            </a:extLst>
          </p:cNvPr>
          <p:cNvSpPr/>
          <p:nvPr/>
        </p:nvSpPr>
        <p:spPr>
          <a:xfrm>
            <a:off x="3623256" y="3293802"/>
            <a:ext cx="3389103" cy="125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3E136-41E7-96E2-249A-39C21CA8C9B8}"/>
              </a:ext>
            </a:extLst>
          </p:cNvPr>
          <p:cNvSpPr txBox="1"/>
          <p:nvPr/>
        </p:nvSpPr>
        <p:spPr>
          <a:xfrm>
            <a:off x="6583707" y="1556585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(Take log)</a:t>
            </a:r>
          </a:p>
        </p:txBody>
      </p:sp>
    </p:spTree>
    <p:extLst>
      <p:ext uri="{BB962C8B-B14F-4D97-AF65-F5344CB8AC3E}">
        <p14:creationId xmlns:p14="http://schemas.microsoft.com/office/powerpoint/2010/main" val="10307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DB373E-61EA-A8A2-66D7-B7A35341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14" y="792051"/>
            <a:ext cx="4932422" cy="11204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C9FA1B-28F6-F3F9-E367-013E55FA5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947" y="1762823"/>
            <a:ext cx="4346757" cy="1120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51EE9F-FDEB-0C66-3F81-BD45D4E5E5E3}"/>
              </a:ext>
            </a:extLst>
          </p:cNvPr>
          <p:cNvSpPr/>
          <p:nvPr/>
        </p:nvSpPr>
        <p:spPr>
          <a:xfrm>
            <a:off x="3567448" y="1811149"/>
            <a:ext cx="3249572" cy="10641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DF188-B666-FD59-F979-DB3A1448D2AF}"/>
              </a:ext>
            </a:extLst>
          </p:cNvPr>
          <p:cNvSpPr txBox="1"/>
          <p:nvPr/>
        </p:nvSpPr>
        <p:spPr>
          <a:xfrm>
            <a:off x="2884868" y="2931611"/>
            <a:ext cx="586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(Max of –</a:t>
            </a:r>
            <a:r>
              <a:rPr lang="en-IN" sz="2800" b="1" i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ve</a:t>
            </a:r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 is same as min of +</a:t>
            </a:r>
            <a:r>
              <a:rPr lang="en-IN" sz="2800" b="1" i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ve</a:t>
            </a:r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03DD4-7782-0020-3B2B-A4641DFD7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09" y="3599673"/>
            <a:ext cx="5932429" cy="1551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D7DD7F-952C-88ED-52AF-2B156848A206}"/>
              </a:ext>
            </a:extLst>
          </p:cNvPr>
          <p:cNvSpPr/>
          <p:nvPr/>
        </p:nvSpPr>
        <p:spPr>
          <a:xfrm>
            <a:off x="3810000" y="3941872"/>
            <a:ext cx="3249572" cy="10641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CE5E3-5219-E9F2-F370-4CE3EF9793CD}"/>
              </a:ext>
            </a:extLst>
          </p:cNvPr>
          <p:cNvSpPr txBox="1"/>
          <p:nvPr/>
        </p:nvSpPr>
        <p:spPr>
          <a:xfrm>
            <a:off x="3136193" y="5086575"/>
            <a:ext cx="493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(Take out independent term)</a:t>
            </a:r>
          </a:p>
        </p:txBody>
      </p:sp>
    </p:spTree>
    <p:extLst>
      <p:ext uri="{BB962C8B-B14F-4D97-AF65-F5344CB8AC3E}">
        <p14:creationId xmlns:p14="http://schemas.microsoft.com/office/powerpoint/2010/main" val="30666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B43D10-9A49-4D67-7957-7A75557E368D}"/>
              </a:ext>
            </a:extLst>
          </p:cNvPr>
          <p:cNvSpPr txBox="1"/>
          <p:nvPr/>
        </p:nvSpPr>
        <p:spPr>
          <a:xfrm>
            <a:off x="280115" y="2420743"/>
            <a:ext cx="84034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Hence proved: Any learning algorithm that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minimizes the squared error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between the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output hypothesis predictions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and the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training data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will output a maximum likelihood hypothesis</a:t>
            </a:r>
            <a:r>
              <a:rPr lang="en-US" sz="2800" b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217FE-FCF1-1C9A-BB72-EF08ED790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5" y="734123"/>
            <a:ext cx="5932429" cy="15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C23A1-E67B-8B7C-48EC-F1D359460581}"/>
              </a:ext>
            </a:extLst>
          </p:cNvPr>
          <p:cNvSpPr txBox="1"/>
          <p:nvPr/>
        </p:nvSpPr>
        <p:spPr>
          <a:xfrm>
            <a:off x="289450" y="499959"/>
            <a:ext cx="8635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Maximum Likelihood for predicting probability (Discrete case)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69AD0E0-F1D0-9A9B-7AE5-99D5D27539FC}"/>
              </a:ext>
            </a:extLst>
          </p:cNvPr>
          <p:cNvSpPr/>
          <p:nvPr/>
        </p:nvSpPr>
        <p:spPr>
          <a:xfrm>
            <a:off x="495513" y="1826235"/>
            <a:ext cx="3548130" cy="21494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Instance space X</a:t>
            </a:r>
          </a:p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{x1, x2,…</a:t>
            </a:r>
            <a:r>
              <a:rPr lang="en-IN" sz="2800" b="1" dirty="0" err="1">
                <a:latin typeface="Book Antiqua" panose="02040602050305030304" pitchFamily="18" charset="0"/>
              </a:rPr>
              <a:t>xm</a:t>
            </a:r>
            <a:r>
              <a:rPr lang="en-IN" sz="2800" b="1" dirty="0">
                <a:latin typeface="Book Antiqua" panose="02040602050305030304" pitchFamily="18" charset="0"/>
              </a:rPr>
              <a:t>}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6E66EE-4265-BA2B-2D07-9413963BE538}"/>
              </a:ext>
            </a:extLst>
          </p:cNvPr>
          <p:cNvSpPr/>
          <p:nvPr/>
        </p:nvSpPr>
        <p:spPr>
          <a:xfrm>
            <a:off x="4590994" y="1790293"/>
            <a:ext cx="3503053" cy="21494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Learning function</a:t>
            </a:r>
          </a:p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f:X-&gt;{0,1}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A9D9A3-A178-0D11-3C1A-E769A905E527}"/>
                  </a:ext>
                </a:extLst>
              </p:cNvPr>
              <p:cNvSpPr txBox="1"/>
              <p:nvPr/>
            </p:nvSpPr>
            <p:spPr>
              <a:xfrm>
                <a:off x="-219105" y="4224757"/>
                <a:ext cx="875119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𝑵𝒆𝒆𝒅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𝒇𝒊𝒏𝒅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32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𝒔𝒖𝒄𝒉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𝒕𝒉𝒂𝒕</m:t>
                      </m:r>
                      <m:sSup>
                        <m:sSupPr>
                          <m:ctrlPr>
                            <a:rPr lang="en-I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A9D9A3-A178-0D11-3C1A-E769A905E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105" y="4224757"/>
                <a:ext cx="8751195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3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75B04-37A2-744B-72DC-79973FED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83" y="554663"/>
            <a:ext cx="4477435" cy="1306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1179CA-83B6-0788-B646-AD1CCFDC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396" y="1860997"/>
            <a:ext cx="3248034" cy="10826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78F7C9-10FC-8C00-FD79-7B7C72780308}"/>
              </a:ext>
            </a:extLst>
          </p:cNvPr>
          <p:cNvSpPr/>
          <p:nvPr/>
        </p:nvSpPr>
        <p:spPr>
          <a:xfrm>
            <a:off x="4363792" y="2137893"/>
            <a:ext cx="2455572" cy="5988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17DB7-8124-40BB-BBA6-48E80E7D8CD2}"/>
              </a:ext>
            </a:extLst>
          </p:cNvPr>
          <p:cNvSpPr txBox="1"/>
          <p:nvPr/>
        </p:nvSpPr>
        <p:spPr>
          <a:xfrm>
            <a:off x="4411202" y="2867145"/>
            <a:ext cx="318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(product theorem)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0B5D10-CB3E-3DF4-0ABC-FAA812534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31" y="3467636"/>
            <a:ext cx="4721933" cy="1685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2CA3F-997A-C168-AFFF-C7E6F45F3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396" y="5085628"/>
            <a:ext cx="3875880" cy="869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C1AF46-82EE-F054-556C-E1722D487363}"/>
              </a:ext>
            </a:extLst>
          </p:cNvPr>
          <p:cNvSpPr txBox="1"/>
          <p:nvPr/>
        </p:nvSpPr>
        <p:spPr>
          <a:xfrm>
            <a:off x="3046767" y="5780117"/>
            <a:ext cx="475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(apply for all m samples)</a:t>
            </a:r>
          </a:p>
        </p:txBody>
      </p:sp>
    </p:spTree>
    <p:extLst>
      <p:ext uri="{BB962C8B-B14F-4D97-AF65-F5344CB8AC3E}">
        <p14:creationId xmlns:p14="http://schemas.microsoft.com/office/powerpoint/2010/main" val="16260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3B621D-ECDA-5E72-FD00-4BCDDC9A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69" y="785611"/>
            <a:ext cx="3248034" cy="1082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E3993-6E06-953C-BBCF-6219EDF92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912" y="2093422"/>
            <a:ext cx="4595678" cy="991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A0E5B1-364D-AF11-07B2-61B10A562A86}"/>
              </a:ext>
            </a:extLst>
          </p:cNvPr>
          <p:cNvSpPr/>
          <p:nvPr/>
        </p:nvSpPr>
        <p:spPr>
          <a:xfrm>
            <a:off x="4108361" y="2137892"/>
            <a:ext cx="2929943" cy="7405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AB531-A063-7C7F-C83F-17D6B4F66864}"/>
              </a:ext>
            </a:extLst>
          </p:cNvPr>
          <p:cNvSpPr txBox="1"/>
          <p:nvPr/>
        </p:nvSpPr>
        <p:spPr>
          <a:xfrm>
            <a:off x="5177495" y="2905780"/>
            <a:ext cx="318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(substitution)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8368DC-3AC6-66E1-69AE-C8BEF608F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88" y="3625539"/>
            <a:ext cx="6830698" cy="1279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13E5A9-9FA6-F607-86DA-F9825EA43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98" y="4678735"/>
            <a:ext cx="4844305" cy="9404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AC6393-413D-4ADB-0B39-8FF51403ED2D}"/>
              </a:ext>
            </a:extLst>
          </p:cNvPr>
          <p:cNvSpPr txBox="1"/>
          <p:nvPr/>
        </p:nvSpPr>
        <p:spPr>
          <a:xfrm>
            <a:off x="2846419" y="5649031"/>
            <a:ext cx="493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(Take out independent term)</a:t>
            </a:r>
          </a:p>
        </p:txBody>
      </p:sp>
    </p:spTree>
    <p:extLst>
      <p:ext uri="{BB962C8B-B14F-4D97-AF65-F5344CB8AC3E}">
        <p14:creationId xmlns:p14="http://schemas.microsoft.com/office/powerpoint/2010/main" val="24698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01A18-17C7-2B48-E666-E73E2EC6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24" y="2156090"/>
            <a:ext cx="7921003" cy="109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C03BD-06D8-41C4-4E32-4DBCDC2A1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84" y="785753"/>
            <a:ext cx="6730101" cy="1255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B7EFE-3D9A-2A2A-AC9C-8772F8D2C674}"/>
              </a:ext>
            </a:extLst>
          </p:cNvPr>
          <p:cNvSpPr txBox="1"/>
          <p:nvPr/>
        </p:nvSpPr>
        <p:spPr>
          <a:xfrm>
            <a:off x="784984" y="3657599"/>
            <a:ext cx="78380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i="1" dirty="0">
                <a:latin typeface="Cambria" panose="02040503050406030204" pitchFamily="18" charset="0"/>
                <a:ea typeface="Cambria" panose="02040503050406030204" pitchFamily="18" charset="0"/>
              </a:rPr>
              <a:t>Negative of this term is called cross entropy</a:t>
            </a:r>
          </a:p>
        </p:txBody>
      </p:sp>
    </p:spTree>
    <p:extLst>
      <p:ext uri="{BB962C8B-B14F-4D97-AF65-F5344CB8AC3E}">
        <p14:creationId xmlns:p14="http://schemas.microsoft.com/office/powerpoint/2010/main" val="6231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E3C9FA-2264-E83C-2539-B60262718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4" y="579548"/>
            <a:ext cx="8027832" cy="60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9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locking the Potential: AI and AR in the Cath Lab | VitalSolution :  VitalSolution">
            <a:extLst>
              <a:ext uri="{FF2B5EF4-FFF2-40B4-BE49-F238E27FC236}">
                <a16:creationId xmlns:a16="http://schemas.microsoft.com/office/drawing/2014/main" id="{53724BFF-4142-2859-5638-36E97E5EA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" y="1036638"/>
            <a:ext cx="8836129" cy="46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A43BD-6FEE-53B6-0F4D-3E2182ED2F84}"/>
              </a:ext>
            </a:extLst>
          </p:cNvPr>
          <p:cNvSpPr txBox="1"/>
          <p:nvPr/>
        </p:nvSpPr>
        <p:spPr>
          <a:xfrm>
            <a:off x="3078051" y="463639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SKILL LAB</a:t>
            </a:r>
          </a:p>
        </p:txBody>
      </p:sp>
    </p:spTree>
    <p:extLst>
      <p:ext uri="{BB962C8B-B14F-4D97-AF65-F5344CB8AC3E}">
        <p14:creationId xmlns:p14="http://schemas.microsoft.com/office/powerpoint/2010/main" val="63574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0002D5-921E-9458-EB2B-0237BD336037}"/>
              </a:ext>
            </a:extLst>
          </p:cNvPr>
          <p:cNvSpPr txBox="1"/>
          <p:nvPr/>
        </p:nvSpPr>
        <p:spPr>
          <a:xfrm>
            <a:off x="850005" y="552546"/>
            <a:ext cx="8139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MDL- choose the shortest explanation for the observed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4E529-01B9-9617-86B9-4F078B36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39" y="1745692"/>
            <a:ext cx="6112892" cy="1480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4C4F1-75DC-F258-50AB-66DE0DCA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866" y="3092698"/>
            <a:ext cx="5896194" cy="905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06E345-653F-86FB-2AB5-99B518B93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314" y="4265634"/>
            <a:ext cx="5229456" cy="8601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EAF0BA-231C-CD51-DDA0-896E91FB465A}"/>
              </a:ext>
            </a:extLst>
          </p:cNvPr>
          <p:cNvSpPr/>
          <p:nvPr/>
        </p:nvSpPr>
        <p:spPr>
          <a:xfrm>
            <a:off x="4829577" y="3181082"/>
            <a:ext cx="3998891" cy="7662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9475BB-8B30-5A6E-28B2-F2F59A663664}"/>
              </a:ext>
            </a:extLst>
          </p:cNvPr>
          <p:cNvSpPr/>
          <p:nvPr/>
        </p:nvSpPr>
        <p:spPr>
          <a:xfrm>
            <a:off x="3423633" y="4312566"/>
            <a:ext cx="4889680" cy="813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1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C9BEF-83D2-ACA0-D69F-A2E5CFB3C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25" y="797101"/>
            <a:ext cx="8368159" cy="1295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16862-622C-D2F6-31D1-39E9E39E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844" y="2003195"/>
            <a:ext cx="5432235" cy="942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FCA9C-D328-1CCD-96DC-12AAE2006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8910"/>
            <a:ext cx="8980037" cy="15120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254749-D726-2891-42DE-C53C79AD96DD}"/>
              </a:ext>
            </a:extLst>
          </p:cNvPr>
          <p:cNvSpPr/>
          <p:nvPr/>
        </p:nvSpPr>
        <p:spPr>
          <a:xfrm>
            <a:off x="3545982" y="2003195"/>
            <a:ext cx="3608232" cy="813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6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564635-F3A3-AA82-094D-E2AD7B5608DE}"/>
              </a:ext>
            </a:extLst>
          </p:cNvPr>
          <p:cNvSpPr/>
          <p:nvPr/>
        </p:nvSpPr>
        <p:spPr>
          <a:xfrm>
            <a:off x="508715" y="701898"/>
            <a:ext cx="4893972" cy="83712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Book Antiqua" panose="02040602050305030304" pitchFamily="18" charset="0"/>
              </a:rPr>
              <a:t>Bayes Optimal Classifier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EE49E-6F0D-F87D-72E4-75B26E5519CC}"/>
              </a:ext>
            </a:extLst>
          </p:cNvPr>
          <p:cNvSpPr txBox="1"/>
          <p:nvPr/>
        </p:nvSpPr>
        <p:spPr>
          <a:xfrm>
            <a:off x="508715" y="1603419"/>
            <a:ext cx="7579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i="1" dirty="0">
                <a:latin typeface="Book Antiqua" panose="02040602050305030304" pitchFamily="18" charset="0"/>
              </a:rPr>
              <a:t>Answers the question: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what is the </a:t>
            </a:r>
            <a:r>
              <a:rPr lang="en-US" sz="28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most probable classification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of the new instance given the training data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EC0F7-DD18-AC8A-A4D1-FF48AE52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909" y="3955295"/>
            <a:ext cx="5691711" cy="1299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C6BEB1-30AE-3828-FE6C-455FAB79E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4" y="3148319"/>
            <a:ext cx="5338044" cy="6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4D270-CE57-6BD0-EC66-289170BA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77" y="854370"/>
            <a:ext cx="3300017" cy="877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BA8A7-6AA7-1F06-8932-B77B3868E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24" y="1732207"/>
            <a:ext cx="7610951" cy="2206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F69BAA-F399-9F7C-928A-D8B53D62E1DF}"/>
              </a:ext>
            </a:extLst>
          </p:cNvPr>
          <p:cNvSpPr txBox="1"/>
          <p:nvPr/>
        </p:nvSpPr>
        <p:spPr>
          <a:xfrm>
            <a:off x="540913" y="4507606"/>
            <a:ext cx="791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Apply Bayes optimal classifier and find what is the classification result</a:t>
            </a:r>
          </a:p>
        </p:txBody>
      </p:sp>
    </p:spTree>
    <p:extLst>
      <p:ext uri="{BB962C8B-B14F-4D97-AF65-F5344CB8AC3E}">
        <p14:creationId xmlns:p14="http://schemas.microsoft.com/office/powerpoint/2010/main" val="24622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CA73A-A775-3A33-9BA4-6EA360B5F9ED}"/>
              </a:ext>
            </a:extLst>
          </p:cNvPr>
          <p:cNvSpPr/>
          <p:nvPr/>
        </p:nvSpPr>
        <p:spPr>
          <a:xfrm>
            <a:off x="508715" y="701898"/>
            <a:ext cx="4893972" cy="83712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Book Antiqua" panose="02040602050305030304" pitchFamily="18" charset="0"/>
              </a:rPr>
              <a:t>Gibbs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7BD15-82D4-496D-3999-678E0547C6BF}"/>
              </a:ext>
            </a:extLst>
          </p:cNvPr>
          <p:cNvSpPr txBox="1"/>
          <p:nvPr/>
        </p:nvSpPr>
        <p:spPr>
          <a:xfrm>
            <a:off x="379928" y="1649179"/>
            <a:ext cx="8062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IN" sz="3200" b="1" i="1" dirty="0">
                <a:latin typeface="Book Antiqua" panose="02040602050305030304" pitchFamily="18" charset="0"/>
              </a:rPr>
              <a:t>Choose a hypothesis h from H at random, according to posterior probability distribution over H</a:t>
            </a:r>
          </a:p>
          <a:p>
            <a:pPr marL="342900" indent="-342900" algn="just">
              <a:buAutoNum type="arabicPeriod"/>
            </a:pPr>
            <a:r>
              <a:rPr lang="en-IN" sz="3200" b="1" i="1" dirty="0">
                <a:latin typeface="Book Antiqua" panose="02040602050305030304" pitchFamily="18" charset="0"/>
              </a:rPr>
              <a:t>Use h to predict the classification of the next instance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D248C1-38C9-560E-F377-D3699F34C47B}"/>
              </a:ext>
            </a:extLst>
          </p:cNvPr>
          <p:cNvSpPr/>
          <p:nvPr/>
        </p:nvSpPr>
        <p:spPr>
          <a:xfrm>
            <a:off x="199622" y="4389785"/>
            <a:ext cx="8944378" cy="22409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Less computationally complex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misclassification error for the Gibbs algorithm is at most twice the expected error of the Bayes optimal classifier</a:t>
            </a:r>
            <a:endParaRPr lang="en-IN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0155B4-A587-4BDE-A2BC-B42803083303}"/>
              </a:ext>
            </a:extLst>
          </p:cNvPr>
          <p:cNvSpPr/>
          <p:nvPr/>
        </p:nvSpPr>
        <p:spPr>
          <a:xfrm>
            <a:off x="508715" y="701898"/>
            <a:ext cx="4893972" cy="83712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Book Antiqua" panose="02040602050305030304" pitchFamily="18" charset="0"/>
              </a:rPr>
              <a:t>Naïve Bayes classifier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71B0F-0456-9984-0806-EC30E5B9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96" y="1932167"/>
            <a:ext cx="7465709" cy="1364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134F4-3C44-7290-A16E-381C63F93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23" y="3352667"/>
            <a:ext cx="6273127" cy="1277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5BC33-8E99-557D-F0D3-9E6C51452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386" y="4629954"/>
            <a:ext cx="6431204" cy="12058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8BC898-CBFE-1FAB-B4BB-8B67B0F07F26}"/>
              </a:ext>
            </a:extLst>
          </p:cNvPr>
          <p:cNvSpPr/>
          <p:nvPr/>
        </p:nvSpPr>
        <p:spPr>
          <a:xfrm>
            <a:off x="4172755" y="3296992"/>
            <a:ext cx="4288665" cy="11977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5B6402-CB10-F726-C11A-4BDC985861C1}"/>
              </a:ext>
            </a:extLst>
          </p:cNvPr>
          <p:cNvSpPr/>
          <p:nvPr/>
        </p:nvSpPr>
        <p:spPr>
          <a:xfrm>
            <a:off x="4357352" y="4933446"/>
            <a:ext cx="4288665" cy="5988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66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89B06-B05C-DDAE-FAA9-36D844A24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1" y="2300895"/>
            <a:ext cx="8134811" cy="1607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13E179-C9F4-BEEB-F25E-B6313960FC16}"/>
              </a:ext>
            </a:extLst>
          </p:cNvPr>
          <p:cNvSpPr txBox="1"/>
          <p:nvPr/>
        </p:nvSpPr>
        <p:spPr>
          <a:xfrm>
            <a:off x="249193" y="940158"/>
            <a:ext cx="8467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highlight>
                  <a:srgbClr val="FFFF00"/>
                </a:highlight>
                <a:latin typeface="Book Antiqua" panose="02040602050305030304" pitchFamily="18" charset="0"/>
              </a:rPr>
              <a:t>Assumption : feature attributes are independent of each other</a:t>
            </a:r>
          </a:p>
        </p:txBody>
      </p:sp>
    </p:spTree>
    <p:extLst>
      <p:ext uri="{BB962C8B-B14F-4D97-AF65-F5344CB8AC3E}">
        <p14:creationId xmlns:p14="http://schemas.microsoft.com/office/powerpoint/2010/main" val="1671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E77B5-AC01-405B-063D-55DE35543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0648"/>
            <a:ext cx="6768752" cy="6400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DF549F-F8CD-C950-54A3-1ECB981C6C89}"/>
              </a:ext>
            </a:extLst>
          </p:cNvPr>
          <p:cNvSpPr/>
          <p:nvPr/>
        </p:nvSpPr>
        <p:spPr>
          <a:xfrm>
            <a:off x="1979712" y="332656"/>
            <a:ext cx="4320480" cy="640096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1410A-59CF-E377-5C89-DC80F838EEA3}"/>
              </a:ext>
            </a:extLst>
          </p:cNvPr>
          <p:cNvSpPr/>
          <p:nvPr/>
        </p:nvSpPr>
        <p:spPr>
          <a:xfrm>
            <a:off x="6372200" y="332656"/>
            <a:ext cx="936104" cy="640096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D42EBB-CCE5-96E4-B72D-F19B78E742A8}"/>
              </a:ext>
            </a:extLst>
          </p:cNvPr>
          <p:cNvCxnSpPr/>
          <p:nvPr/>
        </p:nvCxnSpPr>
        <p:spPr>
          <a:xfrm flipH="1">
            <a:off x="683568" y="1700808"/>
            <a:ext cx="129614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33C8F5-A837-E520-607C-A420FCD5B4FF}"/>
              </a:ext>
            </a:extLst>
          </p:cNvPr>
          <p:cNvSpPr txBox="1"/>
          <p:nvPr/>
        </p:nvSpPr>
        <p:spPr>
          <a:xfrm rot="20078165">
            <a:off x="-28398" y="1024424"/>
            <a:ext cx="1763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Feature Matrix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E13876-CF19-E09C-4F76-8E932F834E70}"/>
              </a:ext>
            </a:extLst>
          </p:cNvPr>
          <p:cNvCxnSpPr/>
          <p:nvPr/>
        </p:nvCxnSpPr>
        <p:spPr>
          <a:xfrm>
            <a:off x="7308304" y="2204864"/>
            <a:ext cx="72008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E25B42-D24A-5146-7FC5-6599771241D6}"/>
              </a:ext>
            </a:extLst>
          </p:cNvPr>
          <p:cNvSpPr txBox="1"/>
          <p:nvPr/>
        </p:nvSpPr>
        <p:spPr>
          <a:xfrm rot="20078165">
            <a:off x="7650687" y="2392575"/>
            <a:ext cx="1763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Response Vector</a:t>
            </a:r>
          </a:p>
        </p:txBody>
      </p:sp>
    </p:spTree>
    <p:extLst>
      <p:ext uri="{BB962C8B-B14F-4D97-AF65-F5344CB8AC3E}">
        <p14:creationId xmlns:p14="http://schemas.microsoft.com/office/powerpoint/2010/main" val="1844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1EE5-4788-DBD1-4E73-B21CC0CC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519593"/>
          </a:xfrm>
        </p:spPr>
        <p:txBody>
          <a:bodyPr>
            <a:normAutofit fontScale="90000"/>
          </a:bodyPr>
          <a:lstStyle/>
          <a:p>
            <a:r>
              <a:rPr lang="en-IN" sz="3200" dirty="0"/>
              <a:t>Compute FOLLOWING: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2361B-B48A-0248-1E8A-0CADCC880744}"/>
              </a:ext>
            </a:extLst>
          </p:cNvPr>
          <p:cNvSpPr txBox="1"/>
          <p:nvPr/>
        </p:nvSpPr>
        <p:spPr>
          <a:xfrm>
            <a:off x="843566" y="1455313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P(P1ayTennis = yes)</a:t>
            </a:r>
            <a:r>
              <a:rPr lang="en-IN" sz="3200" b="1" i="1" dirty="0">
                <a:latin typeface="Book Antiqua" panose="02040602050305030304" pitchFamily="18" charset="0"/>
              </a:rPr>
              <a:t>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CC37F-BF0F-D4C6-82FA-9FF90E828E31}"/>
              </a:ext>
            </a:extLst>
          </p:cNvPr>
          <p:cNvSpPr txBox="1"/>
          <p:nvPr/>
        </p:nvSpPr>
        <p:spPr>
          <a:xfrm>
            <a:off x="843566" y="2406203"/>
            <a:ext cx="388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P(P1ayTennis = no)</a:t>
            </a:r>
            <a:r>
              <a:rPr lang="en-IN" sz="3200" b="1" i="1" dirty="0">
                <a:latin typeface="Book Antiqua" panose="02040602050305030304" pitchFamily="18" charset="0"/>
              </a:rPr>
              <a:t> 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AD83A-D0DE-66E1-FE35-4FC8334188BD}"/>
              </a:ext>
            </a:extLst>
          </p:cNvPr>
          <p:cNvSpPr txBox="1"/>
          <p:nvPr/>
        </p:nvSpPr>
        <p:spPr>
          <a:xfrm>
            <a:off x="843566" y="3357093"/>
            <a:ext cx="6426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P(Wind </a:t>
            </a:r>
            <a:r>
              <a:rPr lang="en-IN" sz="2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 </a:t>
            </a:r>
            <a:r>
              <a:rPr lang="en-IN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strong|PlayTennis </a:t>
            </a:r>
            <a:r>
              <a:rPr lang="en-IN" sz="2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 </a:t>
            </a:r>
            <a:r>
              <a:rPr lang="en-IN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yes)</a:t>
            </a:r>
            <a:r>
              <a:rPr lang="en-IN" sz="28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86D86-49D1-4CB6-0905-15B1CFC0E87F}"/>
              </a:ext>
            </a:extLst>
          </p:cNvPr>
          <p:cNvSpPr txBox="1"/>
          <p:nvPr/>
        </p:nvSpPr>
        <p:spPr>
          <a:xfrm>
            <a:off x="843566" y="4246428"/>
            <a:ext cx="6426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P(Wind </a:t>
            </a:r>
            <a:r>
              <a:rPr lang="en-IN" sz="2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 </a:t>
            </a:r>
            <a:r>
              <a:rPr lang="en-IN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strong|PlayTennis </a:t>
            </a:r>
            <a:r>
              <a:rPr lang="en-IN" sz="28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 </a:t>
            </a:r>
            <a:r>
              <a:rPr lang="en-IN" sz="28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no)</a:t>
            </a:r>
            <a:r>
              <a:rPr lang="en-IN" sz="2800" dirty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0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AAEFBF-9DBB-AC6A-C35F-F4C48A9A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00" y="1818473"/>
            <a:ext cx="7924600" cy="19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5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I in Cybersecurity Uses &amp; Applications | Engati | Engati">
            <a:extLst>
              <a:ext uri="{FF2B5EF4-FFF2-40B4-BE49-F238E27FC236}">
                <a16:creationId xmlns:a16="http://schemas.microsoft.com/office/drawing/2014/main" id="{F7DF2944-6733-F657-1917-998988429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4" y="863689"/>
            <a:ext cx="8710411" cy="48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3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Best wishes Images • - (@1513216993) on ShareChat">
            <a:extLst>
              <a:ext uri="{FF2B5EF4-FFF2-40B4-BE49-F238E27FC236}">
                <a16:creationId xmlns:a16="http://schemas.microsoft.com/office/drawing/2014/main" id="{9F863A6A-2167-46E0-3FA9-28F5E9A1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38" y="120203"/>
            <a:ext cx="6853504" cy="624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5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44A443-1E57-7A11-8E58-38547C1F03D3}"/>
              </a:ext>
            </a:extLst>
          </p:cNvPr>
          <p:cNvSpPr txBox="1"/>
          <p:nvPr/>
        </p:nvSpPr>
        <p:spPr>
          <a:xfrm>
            <a:off x="933718" y="1215705"/>
            <a:ext cx="74117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MT"/>
              </a:rPr>
              <a:t>The sum of three tests, </a:t>
            </a:r>
            <a:r>
              <a:rPr lang="en-US" sz="3200" b="1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TimesNewRomanPSMT"/>
              </a:rPr>
              <a:t>two assignments</a:t>
            </a:r>
            <a:r>
              <a:rPr lang="en-US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MT"/>
              </a:rPr>
              <a:t>, and </a:t>
            </a:r>
            <a:r>
              <a:rPr lang="en-US" sz="3200" b="1" i="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TimesNewRomanPSMT"/>
              </a:rPr>
              <a:t>quiz/seminar/group discussion </a:t>
            </a:r>
            <a:r>
              <a:rPr lang="en-US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MT"/>
              </a:rPr>
              <a:t>will be out of 100 marks and will be </a:t>
            </a:r>
            <a:r>
              <a:rPr lang="en-US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NewRomanPS-BoldMT"/>
              </a:rPr>
              <a:t>scaled down to 50 marks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IN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1AE110-A59D-212A-2D30-5D22A3288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5" y="841847"/>
            <a:ext cx="8647929" cy="485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0E6233C-E115-193B-5DD8-9B7B9438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0" y="1026233"/>
            <a:ext cx="8854550" cy="55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F7FCE6-D2B1-7FBB-1BAA-F34EEF26AA46}"/>
              </a:ext>
            </a:extLst>
          </p:cNvPr>
          <p:cNvSpPr txBox="1"/>
          <p:nvPr/>
        </p:nvSpPr>
        <p:spPr>
          <a:xfrm>
            <a:off x="289450" y="499959"/>
            <a:ext cx="365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Bayesian Learning</a:t>
            </a:r>
          </a:p>
        </p:txBody>
      </p:sp>
    </p:spTree>
    <p:extLst>
      <p:ext uri="{BB962C8B-B14F-4D97-AF65-F5344CB8AC3E}">
        <p14:creationId xmlns:p14="http://schemas.microsoft.com/office/powerpoint/2010/main" val="38362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yesian learning process. | Download Scientific Diagram">
            <a:extLst>
              <a:ext uri="{FF2B5EF4-FFF2-40B4-BE49-F238E27FC236}">
                <a16:creationId xmlns:a16="http://schemas.microsoft.com/office/drawing/2014/main" id="{A3A9E314-CD96-41AB-55FA-5C288EA0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0" y="1764660"/>
            <a:ext cx="7627812" cy="30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08114A-11DB-D91C-3165-34DC405AA93B}"/>
              </a:ext>
            </a:extLst>
          </p:cNvPr>
          <p:cNvSpPr txBox="1"/>
          <p:nvPr/>
        </p:nvSpPr>
        <p:spPr>
          <a:xfrm>
            <a:off x="289450" y="499959"/>
            <a:ext cx="4990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Bayesian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26381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0BE3C-C9D4-AE98-D722-C1B2E7C2F122}"/>
              </a:ext>
            </a:extLst>
          </p:cNvPr>
          <p:cNvSpPr txBox="1"/>
          <p:nvPr/>
        </p:nvSpPr>
        <p:spPr>
          <a:xfrm>
            <a:off x="189128" y="1198677"/>
            <a:ext cx="86604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Each observed training example can incrementally decrease or increase the estimated probability that a hypothesis is correct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Prior knowledge can be combined with observed data to determine the final probability of a hypothesis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Accommodate hypothesis that make probabilistic predictions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Classify based on combining predictions of multiple hypothesis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Provides optimal decision making</a:t>
            </a:r>
            <a:endParaRPr lang="en-IN" sz="2800" b="1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B926C-4CFC-9D76-FDC9-116EB0D2B2EE}"/>
              </a:ext>
            </a:extLst>
          </p:cNvPr>
          <p:cNvSpPr txBox="1"/>
          <p:nvPr/>
        </p:nvSpPr>
        <p:spPr>
          <a:xfrm>
            <a:off x="289450" y="499959"/>
            <a:ext cx="5824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Features of Bayesian Learning</a:t>
            </a:r>
          </a:p>
        </p:txBody>
      </p:sp>
    </p:spTree>
    <p:extLst>
      <p:ext uri="{BB962C8B-B14F-4D97-AF65-F5344CB8AC3E}">
        <p14:creationId xmlns:p14="http://schemas.microsoft.com/office/powerpoint/2010/main" val="16529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{A2D5DDB3-6E20-451A-ACD9-9D242EA144CE}tf33552983_win32</Template>
  <TotalTime>286</TotalTime>
  <Words>719</Words>
  <Application>Microsoft Office PowerPoint</Application>
  <PresentationFormat>On-screen Show (4:3)</PresentationFormat>
  <Paragraphs>84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Book Antiqua</vt:lpstr>
      <vt:lpstr>Cambria</vt:lpstr>
      <vt:lpstr>Cambria Math</vt:lpstr>
      <vt:lpstr>Franklin Gothic Book</vt:lpstr>
      <vt:lpstr>Franklin Gothic Demi</vt:lpstr>
      <vt:lpstr>TimesNewRomanPS-BoldMT</vt:lpstr>
      <vt:lpstr>TimesNewRomanPSMT</vt:lpstr>
      <vt:lpstr>Wingdings</vt:lpstr>
      <vt:lpstr>Wingdings 2</vt:lpstr>
      <vt:lpstr>DividendVTI</vt:lpstr>
      <vt:lpstr>Probability based machine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 FOLLOWING: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Chetan HOD</dc:creator>
  <cp:lastModifiedBy>Chetan HOD</cp:lastModifiedBy>
  <cp:revision>45</cp:revision>
  <dcterms:created xsi:type="dcterms:W3CDTF">2024-07-11T13:38:04Z</dcterms:created>
  <dcterms:modified xsi:type="dcterms:W3CDTF">2024-07-24T15:29:23Z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