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  <p:sldId id="281" r:id="rId26"/>
    <p:sldId id="278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88" r:id="rId35"/>
    <p:sldId id="289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8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20" r:id="rId63"/>
    <p:sldId id="321" r:id="rId64"/>
    <p:sldId id="317" r:id="rId65"/>
    <p:sldId id="316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9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95" y="919717"/>
            <a:ext cx="6378206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95" y="4795284"/>
            <a:ext cx="6378206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3529" y="6433203"/>
            <a:ext cx="1819835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3203"/>
            <a:ext cx="527086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590668"/>
            <a:ext cx="7436144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9673"/>
            <a:ext cx="7436145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2464" y="6434525"/>
            <a:ext cx="15509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02" y="6437377"/>
            <a:ext cx="2831936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4525"/>
            <a:ext cx="5199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0801"/>
            <a:ext cx="6858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610" y="2163726"/>
            <a:ext cx="3458240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946" y="2163725"/>
            <a:ext cx="3640322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5624"/>
            <a:ext cx="3868340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5623"/>
            <a:ext cx="3887391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6633528" y="3732560"/>
            <a:ext cx="2514145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10" y="6434561"/>
            <a:ext cx="2571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81" y="590372"/>
            <a:ext cx="7651686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9" y="1916262"/>
            <a:ext cx="7644149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750" y="6433203"/>
            <a:ext cx="1780613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7/17/2024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363" y="6433203"/>
            <a:ext cx="519947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3312">
          <p15:clr>
            <a:srgbClr val="F26B43"/>
          </p15:clr>
        </p15:guide>
        <p15:guide id="8" pos="4176">
          <p15:clr>
            <a:srgbClr val="F26B43"/>
          </p15:clr>
        </p15:guide>
        <p15:guide id="9" pos="5472">
          <p15:clr>
            <a:srgbClr val="F26B43"/>
          </p15:clr>
        </p15:guide>
        <p15:guide id="10" pos="2016">
          <p15:clr>
            <a:srgbClr val="F26B43"/>
          </p15:clr>
        </p15:guide>
        <p15:guide id="11" pos="1152">
          <p15:clr>
            <a:srgbClr val="F26B43"/>
          </p15:clr>
        </p15:guide>
        <p15:guide id="12" pos="288">
          <p15:clr>
            <a:srgbClr val="F26B43"/>
          </p15:clr>
        </p15:guide>
        <p15:guide id="13" pos="1584">
          <p15:clr>
            <a:srgbClr val="F26B43"/>
          </p15:clr>
        </p15:guide>
        <p15:guide id="14" pos="3744">
          <p15:clr>
            <a:srgbClr val="F26B43"/>
          </p15:clr>
        </p15:guide>
        <p15:guide id="15" pos="5040">
          <p15:clr>
            <a:srgbClr val="F26B43"/>
          </p15:clr>
        </p15:guide>
        <p15:guide id="16" pos="720">
          <p15:clr>
            <a:srgbClr val="F26B43"/>
          </p15:clr>
        </p15:guide>
        <p15:guide id="17" pos="2448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4608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432">
          <p15:clr>
            <a:srgbClr val="F26B43"/>
          </p15:clr>
        </p15:guide>
        <p15:guide id="23" pos="5328">
          <p15:clr>
            <a:srgbClr val="F26B43"/>
          </p15:clr>
        </p15:guide>
        <p15:guide id="24" pos="576">
          <p15:clr>
            <a:srgbClr val="F26B43"/>
          </p15:clr>
        </p15:guide>
        <p15:guide id="25" pos="51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 Training with Machine Learning - Data Science Primer">
            <a:extLst>
              <a:ext uri="{FF2B5EF4-FFF2-40B4-BE49-F238E27FC236}">
                <a16:creationId xmlns:a16="http://schemas.microsoft.com/office/drawing/2014/main" id="{B8B3A874-A401-9AC0-DF7F-266F2309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173754"/>
            <a:ext cx="8922272" cy="52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1AD27-305C-63DD-5D03-A6B8BA7E260F}"/>
              </a:ext>
            </a:extLst>
          </p:cNvPr>
          <p:cNvSpPr txBox="1"/>
          <p:nvPr/>
        </p:nvSpPr>
        <p:spPr>
          <a:xfrm>
            <a:off x="4572000" y="5776175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  <a:latin typeface="+mj-lt"/>
              </a:rPr>
              <a:t>MODULE III</a:t>
            </a:r>
          </a:p>
        </p:txBody>
      </p:sp>
    </p:spTree>
    <p:extLst>
      <p:ext uri="{BB962C8B-B14F-4D97-AF65-F5344CB8AC3E}">
        <p14:creationId xmlns:p14="http://schemas.microsoft.com/office/powerpoint/2010/main" val="119788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BA7652-2742-655D-0AAD-13E052B1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" y="354169"/>
            <a:ext cx="8506495" cy="6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8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04832-7BC1-1BB9-837D-57CB2EA7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" y="620734"/>
            <a:ext cx="8876499" cy="42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665803-DEC1-DF60-30FE-46908C03AB57}"/>
              </a:ext>
            </a:extLst>
          </p:cNvPr>
          <p:cNvSpPr/>
          <p:nvPr/>
        </p:nvSpPr>
        <p:spPr>
          <a:xfrm>
            <a:off x="559155" y="77273"/>
            <a:ext cx="6228012" cy="8113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Batch</a:t>
            </a:r>
            <a:r>
              <a:rPr lang="en-IN" sz="3000">
                <a:latin typeface="Book Antiqua" panose="02040602050305030304" pitchFamily="18" charset="0"/>
              </a:rPr>
              <a:t>/Full </a:t>
            </a:r>
            <a:r>
              <a:rPr lang="en-IN" sz="3000" dirty="0">
                <a:latin typeface="Book Antiqua" panose="02040602050305030304" pitchFamily="18" charset="0"/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29415D-856F-F4CC-F57F-DACA2D307B7C}"/>
                  </a:ext>
                </a:extLst>
              </p:cNvPr>
              <p:cNvSpPr txBox="1"/>
              <p:nvPr/>
            </p:nvSpPr>
            <p:spPr>
              <a:xfrm>
                <a:off x="1239053" y="3061953"/>
                <a:ext cx="6228012" cy="837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IN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IN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  <m:r>
                      <a:rPr lang="en-IN" sz="3200" b="1" i="0" smtClean="0">
                        <a:latin typeface="Cambria Math" panose="02040503050406030204" pitchFamily="18" charset="0"/>
                      </a:rPr>
                      <m:t>𝐌𝐒𝐄</m:t>
                    </m:r>
                    <m:d>
                      <m:dPr>
                        <m:ctrlPr>
                          <a:rPr lang="en-I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IN" sz="32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N" sz="32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IN" sz="32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bSup>
                      </m:e>
                    </m:nary>
                  </m:oMath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29415D-856F-F4CC-F57F-DACA2D307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3" y="3061953"/>
                <a:ext cx="6228012" cy="837665"/>
              </a:xfrm>
              <a:prstGeom prst="rect">
                <a:avLst/>
              </a:prstGeom>
              <a:blipFill>
                <a:blip r:embed="rId2"/>
                <a:stretch>
                  <a:fillRect t="-1449" b="-7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DD5E8-3520-B58C-F937-F103B863D8AC}"/>
                  </a:ext>
                </a:extLst>
              </p:cNvPr>
              <p:cNvSpPr txBox="1"/>
              <p:nvPr/>
            </p:nvSpPr>
            <p:spPr>
              <a:xfrm>
                <a:off x="1239053" y="1214408"/>
                <a:ext cx="5606086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𝑴𝑺𝑬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  <m:sub/>
                      </m:sSub>
                    </m:oMath>
                  </m:oMathPara>
                </a14:m>
                <a:endParaRPr lang="en-IN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DD5E8-3520-B58C-F937-F103B863D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3" y="1214408"/>
                <a:ext cx="5606086" cy="1406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2D766-E977-F87F-B0BC-45D7D0FA6345}"/>
                  </a:ext>
                </a:extLst>
              </p:cNvPr>
              <p:cNvSpPr txBox="1"/>
              <p:nvPr/>
            </p:nvSpPr>
            <p:spPr>
              <a:xfrm>
                <a:off x="987193" y="3983679"/>
                <a:ext cx="4131452" cy="2797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</m:num>
                              <m:den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IN" sz="2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IN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𝐌𝐒𝐄</m:t>
                            </m:r>
                            <m:d>
                              <m:d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</m:num>
                              <m:den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IN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IN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𝐌𝐒𝐄</m:t>
                            </m:r>
                            <m:d>
                              <m:d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</m:num>
                              <m:den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IN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IN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𝐌𝐒𝐄</m:t>
                            </m:r>
                            <m:d>
                              <m:d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2D766-E977-F87F-B0BC-45D7D0FA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93" y="3983679"/>
                <a:ext cx="4131452" cy="2797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83297-B82A-AB24-68F7-FCB2749A94B0}"/>
                  </a:ext>
                </a:extLst>
              </p:cNvPr>
              <p:cNvSpPr txBox="1"/>
              <p:nvPr/>
            </p:nvSpPr>
            <p:spPr>
              <a:xfrm>
                <a:off x="5118645" y="4977508"/>
                <a:ext cx="261174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sSup>
                        <m:sSup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83297-B82A-AB24-68F7-FCB2749A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645" y="4977508"/>
                <a:ext cx="2611741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6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63618-053C-ED6B-6066-2189D93137D6}"/>
              </a:ext>
            </a:extLst>
          </p:cNvPr>
          <p:cNvSpPr txBox="1"/>
          <p:nvPr/>
        </p:nvSpPr>
        <p:spPr>
          <a:xfrm>
            <a:off x="425002" y="708338"/>
            <a:ext cx="4014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>
                <a:latin typeface="Book Antiqua" panose="02040602050305030304" pitchFamily="18" charset="0"/>
              </a:rPr>
              <a:t>Gradient descent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E660C3-6D00-4EA4-14AB-C3B760CFE9CC}"/>
                  </a:ext>
                </a:extLst>
              </p:cNvPr>
              <p:cNvSpPr txBox="1"/>
              <p:nvPr/>
            </p:nvSpPr>
            <p:spPr>
              <a:xfrm>
                <a:off x="994892" y="1635824"/>
                <a:ext cx="50819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𝒏𝒆𝒙𝒕𝒔𝒕𝒆𝒑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I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𝐌𝐒𝐄</m:t>
                      </m:r>
                      <m:r>
                        <a:rPr lang="en-I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IN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E660C3-6D00-4EA4-14AB-C3B760CF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92" y="1635824"/>
                <a:ext cx="508196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A640D0-8A68-3D4B-D548-0BD790E065E4}"/>
              </a:ext>
            </a:extLst>
          </p:cNvPr>
          <p:cNvSpPr/>
          <p:nvPr/>
        </p:nvSpPr>
        <p:spPr>
          <a:xfrm>
            <a:off x="656822" y="2730321"/>
            <a:ext cx="6548908" cy="132652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for Batch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8848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EF668-20F9-C6DF-A58A-A1D7D3F7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5" y="225755"/>
            <a:ext cx="5570192" cy="62676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65B744-9B9A-549D-A125-9B636E34CFA8}"/>
              </a:ext>
            </a:extLst>
          </p:cNvPr>
          <p:cNvSpPr/>
          <p:nvPr/>
        </p:nvSpPr>
        <p:spPr>
          <a:xfrm>
            <a:off x="5859887" y="1522927"/>
            <a:ext cx="2569335" cy="19060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Slow learning rate</a:t>
            </a:r>
          </a:p>
        </p:txBody>
      </p:sp>
    </p:spTree>
    <p:extLst>
      <p:ext uri="{BB962C8B-B14F-4D97-AF65-F5344CB8AC3E}">
        <p14:creationId xmlns:p14="http://schemas.microsoft.com/office/powerpoint/2010/main" val="28903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260FE-2668-D42B-7CCA-6C9AA931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" y="360715"/>
            <a:ext cx="4934324" cy="55893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97267D-8637-019E-A7A8-B62C942B302D}"/>
              </a:ext>
            </a:extLst>
          </p:cNvPr>
          <p:cNvSpPr/>
          <p:nvPr/>
        </p:nvSpPr>
        <p:spPr>
          <a:xfrm>
            <a:off x="5859887" y="1522927"/>
            <a:ext cx="2569335" cy="19060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Average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638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46F1D-86F5-ECFE-6E63-72E3BDDF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30" y="309929"/>
            <a:ext cx="5127285" cy="58139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CC8F0E-E5FB-B970-631C-2D4F6C39F78A}"/>
              </a:ext>
            </a:extLst>
          </p:cNvPr>
          <p:cNvSpPr/>
          <p:nvPr/>
        </p:nvSpPr>
        <p:spPr>
          <a:xfrm>
            <a:off x="5859887" y="1522927"/>
            <a:ext cx="2569335" cy="19060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Fast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6624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F283C2-0756-0899-6A1D-C5F41244D3F8}"/>
              </a:ext>
            </a:extLst>
          </p:cNvPr>
          <p:cNvSpPr/>
          <p:nvPr/>
        </p:nvSpPr>
        <p:spPr>
          <a:xfrm>
            <a:off x="559155" y="77273"/>
            <a:ext cx="6228012" cy="8113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Stochastic Gradient Descent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059D5-8B93-DD3B-6340-88060A1FF2D8}"/>
              </a:ext>
            </a:extLst>
          </p:cNvPr>
          <p:cNvSpPr txBox="1"/>
          <p:nvPr/>
        </p:nvSpPr>
        <p:spPr>
          <a:xfrm>
            <a:off x="559155" y="1358721"/>
            <a:ext cx="7527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Problem with batch gradient descent is that it takes </a:t>
            </a:r>
            <a:r>
              <a:rPr lang="en-IN" sz="28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entire training set </a:t>
            </a:r>
            <a:r>
              <a:rPr lang="en-IN" sz="2800" b="1" i="1" dirty="0">
                <a:latin typeface="Book Antiqua" panose="02040602050305030304" pitchFamily="18" charset="0"/>
              </a:rPr>
              <a:t>to compute gradients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2800" b="1" i="1" dirty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On the other hand, stochastic gradient descent, it picks a </a:t>
            </a:r>
            <a:r>
              <a:rPr lang="en-IN" sz="28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random instance </a:t>
            </a:r>
            <a:r>
              <a:rPr lang="en-IN" sz="2800" b="1" i="1" dirty="0">
                <a:latin typeface="Book Antiqua" panose="02040602050305030304" pitchFamily="18" charset="0"/>
              </a:rPr>
              <a:t>in  the training set  at every step and computes the gradient only on that instance</a:t>
            </a:r>
          </a:p>
        </p:txBody>
      </p:sp>
    </p:spTree>
    <p:extLst>
      <p:ext uri="{BB962C8B-B14F-4D97-AF65-F5344CB8AC3E}">
        <p14:creationId xmlns:p14="http://schemas.microsoft.com/office/powerpoint/2010/main" val="4034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0F962-E977-DF14-1443-8F056C1C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5" y="2089596"/>
            <a:ext cx="6340406" cy="42613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656D74-8B4F-3A3B-1020-6E36041A021C}"/>
              </a:ext>
            </a:extLst>
          </p:cNvPr>
          <p:cNvSpPr/>
          <p:nvPr/>
        </p:nvSpPr>
        <p:spPr>
          <a:xfrm>
            <a:off x="4790942" y="67616"/>
            <a:ext cx="4250028" cy="19060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Bouncing cost function but very fast</a:t>
            </a:r>
          </a:p>
        </p:txBody>
      </p:sp>
    </p:spTree>
    <p:extLst>
      <p:ext uri="{BB962C8B-B14F-4D97-AF65-F5344CB8AC3E}">
        <p14:creationId xmlns:p14="http://schemas.microsoft.com/office/powerpoint/2010/main" val="116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C32673-5F1B-FEE5-B5FF-3F9301EC8396}"/>
              </a:ext>
            </a:extLst>
          </p:cNvPr>
          <p:cNvSpPr/>
          <p:nvPr/>
        </p:nvSpPr>
        <p:spPr>
          <a:xfrm>
            <a:off x="1642056" y="2163651"/>
            <a:ext cx="5370491" cy="212501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Book Antiqua" panose="02040602050305030304" pitchFamily="18" charset="0"/>
              </a:rPr>
              <a:t>Python code for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9331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 Looking Mechanic Working On Car Engine Under Hood Stock Photo - Alamy">
            <a:extLst>
              <a:ext uri="{FF2B5EF4-FFF2-40B4-BE49-F238E27FC236}">
                <a16:creationId xmlns:a16="http://schemas.microsoft.com/office/drawing/2014/main" id="{93F01636-F76B-1B18-F155-D8153BE8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7" y="334850"/>
            <a:ext cx="5227188" cy="61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EEF31C-A7D1-3F2D-EFA6-5FDA767101CB}"/>
              </a:ext>
            </a:extLst>
          </p:cNvPr>
          <p:cNvSpPr/>
          <p:nvPr/>
        </p:nvSpPr>
        <p:spPr>
          <a:xfrm>
            <a:off x="5969358" y="334850"/>
            <a:ext cx="2640169" cy="15003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i="1" dirty="0">
                <a:latin typeface="Book Antiqua" panose="02040602050305030304" pitchFamily="18" charset="0"/>
              </a:rPr>
              <a:t>Time to work under the hood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46A30-BEE7-DB60-01F8-8883D408B794}"/>
              </a:ext>
            </a:extLst>
          </p:cNvPr>
          <p:cNvSpPr/>
          <p:nvPr/>
        </p:nvSpPr>
        <p:spPr>
          <a:xfrm>
            <a:off x="5969358" y="1906073"/>
            <a:ext cx="2833352" cy="1394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>
                <a:latin typeface="Book Antiqua" panose="02040602050305030304" pitchFamily="18" charset="0"/>
              </a:rPr>
              <a:t>Closed form equation for linear regression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ED99A-82FA-F816-52DA-7C09F770019B}"/>
              </a:ext>
            </a:extLst>
          </p:cNvPr>
          <p:cNvSpPr/>
          <p:nvPr/>
        </p:nvSpPr>
        <p:spPr>
          <a:xfrm>
            <a:off x="5969358" y="3371046"/>
            <a:ext cx="2833352" cy="6407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>
                <a:latin typeface="Book Antiqua" panose="02040602050305030304" pitchFamily="18" charset="0"/>
              </a:rPr>
              <a:t>Gradient descent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A1F2-A7FF-43E4-390D-752999B2820F}"/>
              </a:ext>
            </a:extLst>
          </p:cNvPr>
          <p:cNvSpPr/>
          <p:nvPr/>
        </p:nvSpPr>
        <p:spPr>
          <a:xfrm>
            <a:off x="5969358" y="4179194"/>
            <a:ext cx="2640169" cy="12750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>
                <a:latin typeface="Book Antiqua" panose="02040602050305030304" pitchFamily="18" charset="0"/>
              </a:rPr>
              <a:t>Polynomial regression for nonlinear data</a:t>
            </a:r>
          </a:p>
        </p:txBody>
      </p:sp>
    </p:spTree>
    <p:extLst>
      <p:ext uri="{BB962C8B-B14F-4D97-AF65-F5344CB8AC3E}">
        <p14:creationId xmlns:p14="http://schemas.microsoft.com/office/powerpoint/2010/main" val="1055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2311E-45A0-8B3F-3D23-74279418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6" y="663956"/>
            <a:ext cx="8904747" cy="55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F283C2-0756-0899-6A1D-C5F41244D3F8}"/>
              </a:ext>
            </a:extLst>
          </p:cNvPr>
          <p:cNvSpPr/>
          <p:nvPr/>
        </p:nvSpPr>
        <p:spPr>
          <a:xfrm>
            <a:off x="559155" y="77273"/>
            <a:ext cx="6228012" cy="8113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Mini-Batch Gradient Descent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059D5-8B93-DD3B-6340-88060A1FF2D8}"/>
              </a:ext>
            </a:extLst>
          </p:cNvPr>
          <p:cNvSpPr txBox="1"/>
          <p:nvPr/>
        </p:nvSpPr>
        <p:spPr>
          <a:xfrm>
            <a:off x="559155" y="1126901"/>
            <a:ext cx="75277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Problem with batch gradient descent is that it takes </a:t>
            </a:r>
            <a:r>
              <a:rPr lang="en-IN" sz="28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entire training set </a:t>
            </a:r>
            <a:r>
              <a:rPr lang="en-IN" sz="2800" b="1" i="1" dirty="0">
                <a:latin typeface="Book Antiqua" panose="02040602050305030304" pitchFamily="18" charset="0"/>
              </a:rPr>
              <a:t>to compute gradients and problem with stochastic gradient is it is </a:t>
            </a:r>
            <a:r>
              <a:rPr lang="en-IN" sz="28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erratic in updation of loss functions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2800" b="1" i="1" dirty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On the other hand, mini-batch descent uses sets of random instances at each step called </a:t>
            </a:r>
            <a:r>
              <a:rPr lang="en-IN" sz="28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mini-batches. </a:t>
            </a:r>
          </a:p>
        </p:txBody>
      </p:sp>
    </p:spTree>
    <p:extLst>
      <p:ext uri="{BB962C8B-B14F-4D97-AF65-F5344CB8AC3E}">
        <p14:creationId xmlns:p14="http://schemas.microsoft.com/office/powerpoint/2010/main" val="29247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208FA-CEC2-D991-0EEE-E688A8B7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1" y="-64394"/>
            <a:ext cx="7456738" cy="51683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8A65E1-2444-5FEA-067C-5569238FD29F}"/>
              </a:ext>
            </a:extLst>
          </p:cNvPr>
          <p:cNvSpPr/>
          <p:nvPr/>
        </p:nvSpPr>
        <p:spPr>
          <a:xfrm>
            <a:off x="373618" y="5103952"/>
            <a:ext cx="7997650" cy="108182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Stochastic – erratic updation, batch-regular but slow, mini-batch-faster and regular</a:t>
            </a:r>
          </a:p>
        </p:txBody>
      </p:sp>
    </p:spTree>
    <p:extLst>
      <p:ext uri="{BB962C8B-B14F-4D97-AF65-F5344CB8AC3E}">
        <p14:creationId xmlns:p14="http://schemas.microsoft.com/office/powerpoint/2010/main" val="13859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C2D4A-A1C3-EBC9-88D8-A30AA2A5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426"/>
            <a:ext cx="9375820" cy="4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EFDACC-3A68-53F2-6AE7-6CDC24ADB54D}"/>
              </a:ext>
            </a:extLst>
          </p:cNvPr>
          <p:cNvSpPr/>
          <p:nvPr/>
        </p:nvSpPr>
        <p:spPr>
          <a:xfrm>
            <a:off x="250062" y="264017"/>
            <a:ext cx="6228012" cy="8113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Polynomial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2E37F-A17E-2950-A526-03DA76B8D1B2}"/>
              </a:ext>
            </a:extLst>
          </p:cNvPr>
          <p:cNvSpPr txBox="1"/>
          <p:nvPr/>
        </p:nvSpPr>
        <p:spPr>
          <a:xfrm>
            <a:off x="559155" y="1365160"/>
            <a:ext cx="75277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If the data is non-linearly related with target, still linear regression can be used with technique of Polynomial Regression.</a:t>
            </a:r>
            <a:endParaRPr lang="en-IN" sz="2800" b="1" i="1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2800" b="1" i="1" dirty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latin typeface="Book Antiqua" panose="02040602050305030304" pitchFamily="18" charset="0"/>
              </a:rPr>
              <a:t>In polynomial regression, add powers of each feature as new features and train on these new features. </a:t>
            </a:r>
            <a:endParaRPr lang="en-IN" sz="2800" b="1" i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91F20A-B4FF-2C4C-266B-E3DDCE54DE97}"/>
              </a:ext>
            </a:extLst>
          </p:cNvPr>
          <p:cNvSpPr/>
          <p:nvPr/>
        </p:nvSpPr>
        <p:spPr>
          <a:xfrm>
            <a:off x="701899" y="4687910"/>
            <a:ext cx="6780727" cy="132652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for polynomial regression</a:t>
            </a:r>
          </a:p>
        </p:txBody>
      </p:sp>
    </p:spTree>
    <p:extLst>
      <p:ext uri="{BB962C8B-B14F-4D97-AF65-F5344CB8AC3E}">
        <p14:creationId xmlns:p14="http://schemas.microsoft.com/office/powerpoint/2010/main" val="28695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B8471-0B94-A607-C8B2-ADAB2E28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6" y="0"/>
            <a:ext cx="8471492" cy="61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4AAEA7-C51F-4945-A776-CC5489F6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5" y="0"/>
            <a:ext cx="8414025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C6087-B2AE-8C06-7C06-06FCAE67B0A3}"/>
              </a:ext>
            </a:extLst>
          </p:cNvPr>
          <p:cNvSpPr txBox="1"/>
          <p:nvPr/>
        </p:nvSpPr>
        <p:spPr>
          <a:xfrm>
            <a:off x="192107" y="566672"/>
            <a:ext cx="8327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Finding the right degree of a polynomial is a challenge and learning curves help in resolving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2E951-A0FD-1145-1693-4AAEFD158E26}"/>
              </a:ext>
            </a:extLst>
          </p:cNvPr>
          <p:cNvSpPr txBox="1"/>
          <p:nvPr/>
        </p:nvSpPr>
        <p:spPr>
          <a:xfrm>
            <a:off x="112687" y="2044005"/>
            <a:ext cx="8327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Learning curves are the plots of training and validation error as a function of the training iteration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8F00BC-0364-8B60-6188-BDF5249ADE3E}"/>
              </a:ext>
            </a:extLst>
          </p:cNvPr>
          <p:cNvSpPr/>
          <p:nvPr/>
        </p:nvSpPr>
        <p:spPr>
          <a:xfrm>
            <a:off x="598868" y="3689798"/>
            <a:ext cx="6780727" cy="132652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for illustrating the use of learning curves</a:t>
            </a:r>
          </a:p>
        </p:txBody>
      </p:sp>
    </p:spTree>
    <p:extLst>
      <p:ext uri="{BB962C8B-B14F-4D97-AF65-F5344CB8AC3E}">
        <p14:creationId xmlns:p14="http://schemas.microsoft.com/office/powerpoint/2010/main" val="39811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mprehensive Guide of Regularization Techniques in Deep Learning | by  Eugenia Anello | Towards Data Science">
            <a:extLst>
              <a:ext uri="{FF2B5EF4-FFF2-40B4-BE49-F238E27FC236}">
                <a16:creationId xmlns:a16="http://schemas.microsoft.com/office/drawing/2014/main" id="{4C17C810-6005-129B-AB5A-7F18DDC8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216661"/>
            <a:ext cx="8385890" cy="55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4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L1 and L2 regularization in Deep Learning? - Nomidl">
            <a:extLst>
              <a:ext uri="{FF2B5EF4-FFF2-40B4-BE49-F238E27FC236}">
                <a16:creationId xmlns:a16="http://schemas.microsoft.com/office/drawing/2014/main" id="{1C697CEB-C094-419C-A0D7-799E84DE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6" y="200159"/>
            <a:ext cx="7870027" cy="46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49A104-98EB-167A-B03B-C57A5C15FDFF}"/>
              </a:ext>
            </a:extLst>
          </p:cNvPr>
          <p:cNvSpPr/>
          <p:nvPr/>
        </p:nvSpPr>
        <p:spPr>
          <a:xfrm>
            <a:off x="772733" y="4997003"/>
            <a:ext cx="7366715" cy="11075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Polynomial Regression – reduce degrees</a:t>
            </a:r>
          </a:p>
          <a:p>
            <a:pPr algn="ctr"/>
            <a:r>
              <a:rPr lang="en-IN" sz="3000" dirty="0">
                <a:latin typeface="Book Antiqua" panose="02040602050305030304" pitchFamily="18" charset="0"/>
              </a:rPr>
              <a:t>Linear Regression – constrain weights</a:t>
            </a:r>
          </a:p>
        </p:txBody>
      </p:sp>
    </p:spTree>
    <p:extLst>
      <p:ext uri="{BB962C8B-B14F-4D97-AF65-F5344CB8AC3E}">
        <p14:creationId xmlns:p14="http://schemas.microsoft.com/office/powerpoint/2010/main" val="33625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EAA1D-0AE6-BFB1-A71E-B9613F78A8E6}"/>
              </a:ext>
            </a:extLst>
          </p:cNvPr>
          <p:cNvSpPr txBox="1"/>
          <p:nvPr/>
        </p:nvSpPr>
        <p:spPr>
          <a:xfrm>
            <a:off x="425003" y="631065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08E03-3051-F84E-7C29-0D8505350841}"/>
                  </a:ext>
                </a:extLst>
              </p:cNvPr>
              <p:cNvSpPr txBox="1"/>
              <p:nvPr/>
            </p:nvSpPr>
            <p:spPr>
              <a:xfrm>
                <a:off x="833907" y="1555124"/>
                <a:ext cx="72410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IN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08E03-3051-F84E-7C29-0D8505350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7" y="1555124"/>
                <a:ext cx="7241085" cy="615553"/>
              </a:xfrm>
              <a:prstGeom prst="rect">
                <a:avLst/>
              </a:prstGeom>
              <a:blipFill>
                <a:blip r:embed="rId2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84F4FC-228B-AEA1-1A85-9C738F9793A0}"/>
                  </a:ext>
                </a:extLst>
              </p:cNvPr>
              <p:cNvSpPr txBox="1"/>
              <p:nvPr/>
            </p:nvSpPr>
            <p:spPr>
              <a:xfrm>
                <a:off x="833907" y="2642662"/>
                <a:ext cx="33904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(x)=</a:t>
                </a:r>
                <a:r>
                  <a:rPr lang="en-IN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84F4FC-228B-AEA1-1A85-9C738F979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7" y="2642662"/>
                <a:ext cx="3390415" cy="615553"/>
              </a:xfrm>
              <a:prstGeom prst="rect">
                <a:avLst/>
              </a:prstGeom>
              <a:blipFill>
                <a:blip r:embed="rId3"/>
                <a:stretch>
                  <a:fillRect t="-26000" r="-7914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3212EB-5810-C1FA-5B72-02ACF79633E5}"/>
                  </a:ext>
                </a:extLst>
              </p:cNvPr>
              <p:cNvSpPr txBox="1"/>
              <p:nvPr/>
            </p:nvSpPr>
            <p:spPr>
              <a:xfrm>
                <a:off x="343836" y="3545215"/>
                <a:ext cx="7760971" cy="175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𝑴𝑺𝑬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IN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40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  <m:r>
                                    <a:rPr lang="en-IN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IN" sz="4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  <m:r>
                                    <a:rPr lang="en-IN" sz="40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  <m:sub/>
                      </m:sSub>
                    </m:oMath>
                  </m:oMathPara>
                </a14:m>
                <a:endParaRPr lang="en-IN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3212EB-5810-C1FA-5B72-02ACF7963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6" y="3545215"/>
                <a:ext cx="7760971" cy="1757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7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260DF3-50F6-2A8B-C6F5-1912E1407060}"/>
              </a:ext>
            </a:extLst>
          </p:cNvPr>
          <p:cNvSpPr/>
          <p:nvPr/>
        </p:nvSpPr>
        <p:spPr>
          <a:xfrm>
            <a:off x="1242811" y="779172"/>
            <a:ext cx="6001555" cy="85000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Regularization Techniques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7D6DBC-9272-DE23-5C58-8F0BA0D5ED83}"/>
              </a:ext>
            </a:extLst>
          </p:cNvPr>
          <p:cNvSpPr/>
          <p:nvPr/>
        </p:nvSpPr>
        <p:spPr>
          <a:xfrm>
            <a:off x="358462" y="3294844"/>
            <a:ext cx="2603679" cy="109685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Ridge Regression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FEE645-B010-A787-77A1-E4C6877F3DE9}"/>
              </a:ext>
            </a:extLst>
          </p:cNvPr>
          <p:cNvSpPr/>
          <p:nvPr/>
        </p:nvSpPr>
        <p:spPr>
          <a:xfrm>
            <a:off x="3337775" y="3294844"/>
            <a:ext cx="2747493" cy="109685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Lasso Regression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ADF831-43FA-B049-FA9F-7DBE8361F3A5}"/>
              </a:ext>
            </a:extLst>
          </p:cNvPr>
          <p:cNvSpPr/>
          <p:nvPr/>
        </p:nvSpPr>
        <p:spPr>
          <a:xfrm>
            <a:off x="6336406" y="3294844"/>
            <a:ext cx="2747493" cy="109685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Elastic net Regression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9E6D7A-0187-BB92-FDB7-0BED2109733E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149699" y="1629177"/>
            <a:ext cx="2093890" cy="1665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AABF5E-C1AB-997C-FC6A-B267D0DC739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243589" y="1629177"/>
            <a:ext cx="122349" cy="1665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256AF0-B614-2D71-D677-9740F51CC363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4243589" y="1629177"/>
            <a:ext cx="3466564" cy="1665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D0E71-1E36-2844-FB36-F3EAD6DD2DCB}"/>
              </a:ext>
            </a:extLst>
          </p:cNvPr>
          <p:cNvSpPr/>
          <p:nvPr/>
        </p:nvSpPr>
        <p:spPr>
          <a:xfrm>
            <a:off x="425003" y="112478"/>
            <a:ext cx="7366715" cy="11075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/>
              <p:nvPr/>
            </p:nvSpPr>
            <p:spPr>
              <a:xfrm>
                <a:off x="579550" y="1254278"/>
                <a:ext cx="4888068" cy="1342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IN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IN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0" y="1254278"/>
                <a:ext cx="4888068" cy="13422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BE69AF-81E0-26AA-5859-EF4252ECD500}"/>
              </a:ext>
            </a:extLst>
          </p:cNvPr>
          <p:cNvSpPr txBox="1"/>
          <p:nvPr/>
        </p:nvSpPr>
        <p:spPr>
          <a:xfrm>
            <a:off x="425003" y="2430081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B66850-0D93-1EAC-CE5B-789C73E98880}"/>
                  </a:ext>
                </a:extLst>
              </p:cNvPr>
              <p:cNvSpPr txBox="1"/>
              <p:nvPr/>
            </p:nvSpPr>
            <p:spPr>
              <a:xfrm>
                <a:off x="956257" y="3049073"/>
                <a:ext cx="3740768" cy="64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sz="4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B66850-0D93-1EAC-CE5B-789C73E9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7" y="3049073"/>
                <a:ext cx="3740768" cy="641458"/>
              </a:xfrm>
              <a:prstGeom prst="rect">
                <a:avLst/>
              </a:prstGeom>
              <a:blipFill>
                <a:blip r:embed="rId3"/>
                <a:stretch>
                  <a:fillRect t="-20000" r="-7166" b="-476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377F79-AA9A-2C05-CABA-198FBE712BC1}"/>
              </a:ext>
            </a:extLst>
          </p:cNvPr>
          <p:cNvSpPr txBox="1"/>
          <p:nvPr/>
        </p:nvSpPr>
        <p:spPr>
          <a:xfrm>
            <a:off x="341979" y="3963345"/>
            <a:ext cx="765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Normal Equation with 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C1BA3-1109-FD1E-60CF-FAF39D89E4FF}"/>
                  </a:ext>
                </a:extLst>
              </p:cNvPr>
              <p:cNvSpPr txBox="1"/>
              <p:nvPr/>
            </p:nvSpPr>
            <p:spPr>
              <a:xfrm>
                <a:off x="873233" y="4582337"/>
                <a:ext cx="5036379" cy="64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sz="4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C1BA3-1109-FD1E-60CF-FAF39D89E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33" y="4582337"/>
                <a:ext cx="5036379" cy="641458"/>
              </a:xfrm>
              <a:prstGeom prst="rect">
                <a:avLst/>
              </a:prstGeom>
              <a:blipFill>
                <a:blip r:embed="rId4"/>
                <a:stretch>
                  <a:fillRect t="-20952" r="-5206" b="-4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506EA7-2C93-1867-1C51-8891EE3448B0}"/>
              </a:ext>
            </a:extLst>
          </p:cNvPr>
          <p:cNvSpPr/>
          <p:nvPr/>
        </p:nvSpPr>
        <p:spPr>
          <a:xfrm>
            <a:off x="425003" y="5467082"/>
            <a:ext cx="7476186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i="1" dirty="0">
                <a:latin typeface="Book Antiqua" panose="02040602050305030304" pitchFamily="18" charset="0"/>
              </a:rPr>
              <a:t>A is the  (n+1)X(n+1) Identity Matrix except with 0 at the top-left cell</a:t>
            </a:r>
          </a:p>
        </p:txBody>
      </p:sp>
    </p:spTree>
    <p:extLst>
      <p:ext uri="{BB962C8B-B14F-4D97-AF65-F5344CB8AC3E}">
        <p14:creationId xmlns:p14="http://schemas.microsoft.com/office/powerpoint/2010/main" val="33596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98D92-037A-C6AF-9DC2-CFFD8EA6209F}"/>
              </a:ext>
            </a:extLst>
          </p:cNvPr>
          <p:cNvSpPr txBox="1"/>
          <p:nvPr/>
        </p:nvSpPr>
        <p:spPr>
          <a:xfrm>
            <a:off x="663261" y="1154582"/>
            <a:ext cx="71928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from </a:t>
            </a:r>
            <a:r>
              <a:rPr lang="en-IN" sz="3200" b="1" i="0" dirty="0" err="1">
                <a:solidFill>
                  <a:srgbClr val="7030A0"/>
                </a:solidFill>
                <a:effectLst/>
                <a:latin typeface="UbuntuMono-Bold"/>
              </a:rPr>
              <a:t>sklearn.linear_model</a:t>
            </a:r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 import 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Ridge </a:t>
            </a:r>
            <a:endParaRPr lang="en-IN" sz="3200" b="1" dirty="0">
              <a:solidFill>
                <a:srgbClr val="7030A0"/>
              </a:solidFill>
              <a:latin typeface="UbuntuMono-Bold"/>
            </a:endParaRP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ridge_reg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 = Ridge(alpha=1) </a:t>
            </a: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ridge_reg.fit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(X, y)</a:t>
            </a:r>
            <a:r>
              <a:rPr lang="en-IN" sz="3200" dirty="0">
                <a:solidFill>
                  <a:srgbClr val="7030A0"/>
                </a:solidFill>
              </a:rPr>
              <a:t> </a:t>
            </a:r>
          </a:p>
          <a:p>
            <a:endParaRPr lang="en-IN" sz="3200" dirty="0">
              <a:solidFill>
                <a:srgbClr val="7030A0"/>
              </a:solidFill>
            </a:endParaRPr>
          </a:p>
          <a:p>
            <a:r>
              <a:rPr lang="en-IN" sz="3200" dirty="0">
                <a:solidFill>
                  <a:srgbClr val="7030A0"/>
                </a:solidFill>
              </a:rPr>
              <a:t>Or</a:t>
            </a:r>
          </a:p>
          <a:p>
            <a:endParaRPr lang="en-IN" sz="3200" dirty="0">
              <a:solidFill>
                <a:srgbClr val="7030A0"/>
              </a:solidFill>
            </a:endParaRPr>
          </a:p>
          <a:p>
            <a:r>
              <a:rPr lang="en-IN" sz="2800" b="1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sgd_reg</a:t>
            </a:r>
            <a:r>
              <a:rPr lang="en-IN" sz="2800" b="1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2800" b="1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2800" b="1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SGDRegressor</a:t>
            </a:r>
            <a:r>
              <a:rPr lang="en-IN" sz="28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2800" b="1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penalty</a:t>
            </a:r>
            <a:r>
              <a:rPr lang="en-IN" sz="2800" b="1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2800" b="1" i="0" dirty="0">
                <a:solidFill>
                  <a:srgbClr val="CC3300"/>
                </a:solidFill>
                <a:effectLst/>
                <a:latin typeface="Book Antiqua" panose="02040602050305030304" pitchFamily="18" charset="0"/>
              </a:rPr>
              <a:t>"l2"</a:t>
            </a:r>
            <a:r>
              <a:rPr lang="en-IN" sz="28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r>
              <a:rPr lang="en-IN" sz="4400" b="1" dirty="0">
                <a:latin typeface="Book Antiqua" panose="02040602050305030304" pitchFamily="18" charset="0"/>
              </a:rPr>
              <a:t> </a:t>
            </a:r>
            <a:br>
              <a:rPr lang="en-IN" sz="3200" dirty="0"/>
            </a:br>
            <a:br>
              <a:rPr lang="en-IN" sz="3200" dirty="0">
                <a:solidFill>
                  <a:srgbClr val="7030A0"/>
                </a:solidFill>
              </a:rPr>
            </a:br>
            <a:endParaRPr lang="en-IN" sz="3200" dirty="0">
              <a:solidFill>
                <a:srgbClr val="7030A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3BDBA2-6C5F-B00F-5918-578078429369}"/>
              </a:ext>
            </a:extLst>
          </p:cNvPr>
          <p:cNvSpPr/>
          <p:nvPr/>
        </p:nvSpPr>
        <p:spPr>
          <a:xfrm>
            <a:off x="515155" y="257577"/>
            <a:ext cx="2852670" cy="7469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21178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4BFA-BEDF-5A13-9522-66A4DF8F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25"/>
            <a:ext cx="8887187" cy="55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D0E71-1E36-2844-FB36-F3EAD6DD2DCB}"/>
              </a:ext>
            </a:extLst>
          </p:cNvPr>
          <p:cNvSpPr/>
          <p:nvPr/>
        </p:nvSpPr>
        <p:spPr>
          <a:xfrm>
            <a:off x="425003" y="238260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Lasso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/>
              <p:nvPr/>
            </p:nvSpPr>
            <p:spPr>
              <a:xfrm>
                <a:off x="629924" y="1798411"/>
                <a:ext cx="5151474" cy="1342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I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chr m:val="∑"/>
                          <m:ctrlP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IN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4" y="1798411"/>
                <a:ext cx="5151474" cy="13422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882A71-5362-1A19-E39F-D6EDA6503C1F}"/>
              </a:ext>
            </a:extLst>
          </p:cNvPr>
          <p:cNvSpPr txBox="1"/>
          <p:nvPr/>
        </p:nvSpPr>
        <p:spPr>
          <a:xfrm>
            <a:off x="186808" y="1319233"/>
            <a:ext cx="832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Least absolute shrinkage and selection operator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EBE3E-AB39-CAD6-0BE4-004D349C8C95}"/>
              </a:ext>
            </a:extLst>
          </p:cNvPr>
          <p:cNvSpPr txBox="1"/>
          <p:nvPr/>
        </p:nvSpPr>
        <p:spPr>
          <a:xfrm>
            <a:off x="598867" y="4181117"/>
            <a:ext cx="7192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from </a:t>
            </a:r>
            <a:r>
              <a:rPr lang="en-IN" sz="3200" b="1" i="0" dirty="0" err="1">
                <a:solidFill>
                  <a:srgbClr val="7030A0"/>
                </a:solidFill>
                <a:effectLst/>
                <a:latin typeface="UbuntuMono-Bold"/>
              </a:rPr>
              <a:t>sklearn.linear_model</a:t>
            </a:r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 import 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Lasso</a:t>
            </a:r>
            <a:endParaRPr lang="en-IN" sz="3200" b="1" dirty="0">
              <a:solidFill>
                <a:srgbClr val="7030A0"/>
              </a:solidFill>
              <a:latin typeface="UbuntuMono-Bold"/>
            </a:endParaRP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lasso_reg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 = Lasso(alpha=0.1) </a:t>
            </a: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lasso_reg.fit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(X, y)</a:t>
            </a:r>
            <a:r>
              <a:rPr lang="en-IN" sz="3200" dirty="0">
                <a:solidFill>
                  <a:srgbClr val="7030A0"/>
                </a:solidFill>
              </a:rPr>
              <a:t> </a:t>
            </a:r>
            <a:br>
              <a:rPr lang="en-IN" sz="3200" dirty="0">
                <a:solidFill>
                  <a:srgbClr val="7030A0"/>
                </a:solidFill>
              </a:rPr>
            </a:br>
            <a:endParaRPr lang="en-IN" sz="3200" dirty="0">
              <a:solidFill>
                <a:srgbClr val="7030A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A43C65-6AFB-444B-7BD2-FA68AD2023C8}"/>
              </a:ext>
            </a:extLst>
          </p:cNvPr>
          <p:cNvSpPr/>
          <p:nvPr/>
        </p:nvSpPr>
        <p:spPr>
          <a:xfrm>
            <a:off x="450761" y="3284112"/>
            <a:ext cx="2852670" cy="7469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41672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6C7A3-AE2B-0A66-43CD-F6CBA9D7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76"/>
            <a:ext cx="8929860" cy="53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5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D0E71-1E36-2844-FB36-F3EAD6DD2DCB}"/>
              </a:ext>
            </a:extLst>
          </p:cNvPr>
          <p:cNvSpPr/>
          <p:nvPr/>
        </p:nvSpPr>
        <p:spPr>
          <a:xfrm>
            <a:off x="425003" y="238260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Elastic Net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/>
              <p:nvPr/>
            </p:nvSpPr>
            <p:spPr>
              <a:xfrm>
                <a:off x="425003" y="1791855"/>
                <a:ext cx="8414098" cy="12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IN" sz="3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𝑴𝑺𝑬</m:t>
                      </m:r>
                      <m:d>
                        <m:dPr>
                          <m:ctrlPr>
                            <a:rPr lang="en-IN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3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IN" sz="3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IN" sz="3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IN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chr m:val="∑"/>
                          <m:ctrlP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IN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3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19C12-352F-00D9-6956-A76CD240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3" y="1791855"/>
                <a:ext cx="8414098" cy="1258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882A71-5362-1A19-E39F-D6EDA6503C1F}"/>
              </a:ext>
            </a:extLst>
          </p:cNvPr>
          <p:cNvSpPr txBox="1"/>
          <p:nvPr/>
        </p:nvSpPr>
        <p:spPr>
          <a:xfrm>
            <a:off x="186808" y="1319233"/>
            <a:ext cx="832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Middle ground between Ridge and Lasso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EBE3E-AB39-CAD6-0BE4-004D349C8C95}"/>
              </a:ext>
            </a:extLst>
          </p:cNvPr>
          <p:cNvSpPr txBox="1"/>
          <p:nvPr/>
        </p:nvSpPr>
        <p:spPr>
          <a:xfrm>
            <a:off x="300036" y="4187557"/>
            <a:ext cx="81008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from </a:t>
            </a:r>
            <a:r>
              <a:rPr lang="en-IN" sz="3200" b="1" i="0" dirty="0" err="1">
                <a:solidFill>
                  <a:srgbClr val="7030A0"/>
                </a:solidFill>
                <a:effectLst/>
                <a:latin typeface="UbuntuMono-Bold"/>
              </a:rPr>
              <a:t>sklearn.linear_model</a:t>
            </a:r>
            <a:r>
              <a:rPr lang="en-IN" sz="3200" b="1" i="0" dirty="0">
                <a:solidFill>
                  <a:srgbClr val="7030A0"/>
                </a:solidFill>
                <a:effectLst/>
                <a:latin typeface="UbuntuMono-Bold"/>
              </a:rPr>
              <a:t> import </a:t>
            </a:r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ElasticNet</a:t>
            </a:r>
            <a:endParaRPr lang="en-IN" sz="3200" b="1" dirty="0">
              <a:solidFill>
                <a:srgbClr val="7030A0"/>
              </a:solidFill>
              <a:latin typeface="UbuntuMono-Bold"/>
            </a:endParaRP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el_reg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 = </a:t>
            </a:r>
            <a:r>
              <a:rPr lang="en-IN" sz="3200" dirty="0" err="1">
                <a:solidFill>
                  <a:srgbClr val="7030A0"/>
                </a:solidFill>
                <a:latin typeface="UbuntuMono-Regular"/>
              </a:rPr>
              <a:t>ElasticNet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(alpha=0.1,l1_ratio=0.5) </a:t>
            </a:r>
          </a:p>
          <a:p>
            <a:r>
              <a:rPr lang="en-IN" sz="3200" b="0" i="0" dirty="0" err="1">
                <a:solidFill>
                  <a:srgbClr val="7030A0"/>
                </a:solidFill>
                <a:effectLst/>
                <a:latin typeface="UbuntuMono-Regular"/>
              </a:rPr>
              <a:t>el_reg.fit</a:t>
            </a:r>
            <a:r>
              <a:rPr lang="en-IN" sz="3200" b="0" i="0" dirty="0">
                <a:solidFill>
                  <a:srgbClr val="7030A0"/>
                </a:solidFill>
                <a:effectLst/>
                <a:latin typeface="UbuntuMono-Regular"/>
              </a:rPr>
              <a:t>(X, y)</a:t>
            </a:r>
            <a:r>
              <a:rPr lang="en-IN" sz="3200" dirty="0">
                <a:solidFill>
                  <a:srgbClr val="7030A0"/>
                </a:solidFill>
              </a:rPr>
              <a:t> </a:t>
            </a:r>
            <a:br>
              <a:rPr lang="en-IN" sz="3200" dirty="0">
                <a:solidFill>
                  <a:srgbClr val="7030A0"/>
                </a:solidFill>
              </a:rPr>
            </a:br>
            <a:endParaRPr lang="en-IN" sz="3200" dirty="0">
              <a:solidFill>
                <a:srgbClr val="7030A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A43C65-6AFB-444B-7BD2-FA68AD2023C8}"/>
              </a:ext>
            </a:extLst>
          </p:cNvPr>
          <p:cNvSpPr/>
          <p:nvPr/>
        </p:nvSpPr>
        <p:spPr>
          <a:xfrm>
            <a:off x="450761" y="3284112"/>
            <a:ext cx="2852670" cy="7469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39187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0F944-B32C-3F75-A5A6-841AB354FAC0}"/>
              </a:ext>
            </a:extLst>
          </p:cNvPr>
          <p:cNvSpPr/>
          <p:nvPr/>
        </p:nvSpPr>
        <p:spPr>
          <a:xfrm>
            <a:off x="244699" y="173866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Early Stopping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70D11-0A81-503A-9CCD-199167925846}"/>
              </a:ext>
            </a:extLst>
          </p:cNvPr>
          <p:cNvSpPr txBox="1"/>
          <p:nvPr/>
        </p:nvSpPr>
        <p:spPr>
          <a:xfrm>
            <a:off x="153470" y="1519709"/>
            <a:ext cx="832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A very different way to regularize is to stop training as soon as </a:t>
            </a:r>
            <a:r>
              <a:rPr lang="en-IN" sz="3200" b="1" i="1" dirty="0">
                <a:solidFill>
                  <a:schemeClr val="accent3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validation error reaches minimum</a:t>
            </a: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186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CE93C-6D67-4325-0E40-D45DC98C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127"/>
            <a:ext cx="8744981" cy="54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0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DBFD5-B866-6430-591D-F6819B6A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2" y="36924"/>
            <a:ext cx="7321639" cy="4118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B1D4B-1CBE-C89B-ACEF-98B9FF045639}"/>
              </a:ext>
            </a:extLst>
          </p:cNvPr>
          <p:cNvSpPr txBox="1"/>
          <p:nvPr/>
        </p:nvSpPr>
        <p:spPr>
          <a:xfrm>
            <a:off x="25221" y="4155346"/>
            <a:ext cx="8327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Logistic regression (Logits) is used to estimate the probability that an instance belongs to particular class 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Hence it is a regression algorithm used 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490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EAA1D-0AE6-BFB1-A71E-B9613F78A8E6}"/>
              </a:ext>
            </a:extLst>
          </p:cNvPr>
          <p:cNvSpPr txBox="1"/>
          <p:nvPr/>
        </p:nvSpPr>
        <p:spPr>
          <a:xfrm>
            <a:off x="425003" y="631065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08E03-3051-F84E-7C29-0D8505350841}"/>
                  </a:ext>
                </a:extLst>
              </p:cNvPr>
              <p:cNvSpPr txBox="1"/>
              <p:nvPr/>
            </p:nvSpPr>
            <p:spPr>
              <a:xfrm>
                <a:off x="833907" y="1555124"/>
                <a:ext cx="3740768" cy="64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IN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sz="4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40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I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08E03-3051-F84E-7C29-0D8505350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7" y="1555124"/>
                <a:ext cx="3740768" cy="641458"/>
              </a:xfrm>
              <a:prstGeom prst="rect">
                <a:avLst/>
              </a:prstGeom>
              <a:blipFill>
                <a:blip r:embed="rId2"/>
                <a:stretch>
                  <a:fillRect t="-20000" r="-7341" b="-476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BE55D7-89BB-2F53-92AC-2940CC9CDF5B}"/>
              </a:ext>
            </a:extLst>
          </p:cNvPr>
          <p:cNvSpPr/>
          <p:nvPr/>
        </p:nvSpPr>
        <p:spPr>
          <a:xfrm>
            <a:off x="656822" y="2730321"/>
            <a:ext cx="5370491" cy="132652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to test Normal Equation</a:t>
            </a:r>
          </a:p>
        </p:txBody>
      </p:sp>
    </p:spTree>
    <p:extLst>
      <p:ext uri="{BB962C8B-B14F-4D97-AF65-F5344CB8AC3E}">
        <p14:creationId xmlns:p14="http://schemas.microsoft.com/office/powerpoint/2010/main" val="4192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6C808F-EDFF-1EC0-9CDF-311267D3F1FE}"/>
              </a:ext>
            </a:extLst>
          </p:cNvPr>
          <p:cNvSpPr/>
          <p:nvPr/>
        </p:nvSpPr>
        <p:spPr>
          <a:xfrm>
            <a:off x="244699" y="173866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Estimating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0045ED-AD26-83FB-A42A-F8B76FD24F57}"/>
                  </a:ext>
                </a:extLst>
              </p:cNvPr>
              <p:cNvSpPr txBox="1"/>
              <p:nvPr/>
            </p:nvSpPr>
            <p:spPr>
              <a:xfrm>
                <a:off x="924059" y="1606639"/>
                <a:ext cx="2470163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0045ED-AD26-83FB-A42A-F8B76FD24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59" y="1606639"/>
                <a:ext cx="2470163" cy="563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4DFC0F-7B2D-56FA-CFD4-DAF20D3BDDA0}"/>
                  </a:ext>
                </a:extLst>
              </p:cNvPr>
              <p:cNvSpPr txBox="1"/>
              <p:nvPr/>
            </p:nvSpPr>
            <p:spPr>
              <a:xfrm>
                <a:off x="799563" y="2628363"/>
                <a:ext cx="4148572" cy="1139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4DFC0F-7B2D-56FA-CFD4-DAF20D3BD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3" y="2628363"/>
                <a:ext cx="4148572" cy="1139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3D00A-1219-B67F-C7A4-00625885782B}"/>
                  </a:ext>
                </a:extLst>
              </p:cNvPr>
              <p:cNvSpPr txBox="1"/>
              <p:nvPr/>
            </p:nvSpPr>
            <p:spPr>
              <a:xfrm>
                <a:off x="799563" y="4030014"/>
                <a:ext cx="3851119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𝒊𝒇</m:t>
                              </m:r>
                              <m:acc>
                                <m:accPr>
                                  <m:chr m:val="̂"/>
                                  <m:ctrlP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𝒊𝒇</m:t>
                              </m:r>
                              <m:acc>
                                <m:accPr>
                                  <m:chr m:val="̂"/>
                                  <m:ctrlP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3D00A-1219-B67F-C7A4-00625885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3" y="4030014"/>
                <a:ext cx="3851119" cy="1235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6B855E-B61B-B947-A79A-AFE7CAF4E558}"/>
              </a:ext>
            </a:extLst>
          </p:cNvPr>
          <p:cNvSpPr/>
          <p:nvPr/>
        </p:nvSpPr>
        <p:spPr>
          <a:xfrm>
            <a:off x="244699" y="173866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Training and Cost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753D0-8490-DA62-D753-9C6D13A50E16}"/>
                  </a:ext>
                </a:extLst>
              </p:cNvPr>
              <p:cNvSpPr txBox="1"/>
              <p:nvPr/>
            </p:nvSpPr>
            <p:spPr>
              <a:xfrm>
                <a:off x="806002" y="1286814"/>
                <a:ext cx="5903091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IN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IN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36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753D0-8490-DA62-D753-9C6D13A50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02" y="1286814"/>
                <a:ext cx="5903091" cy="1235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CC453-33C1-CBE2-A437-DA837636EF90}"/>
                  </a:ext>
                </a:extLst>
              </p:cNvPr>
              <p:cNvSpPr txBox="1"/>
              <p:nvPr/>
            </p:nvSpPr>
            <p:spPr>
              <a:xfrm>
                <a:off x="320831" y="3108591"/>
                <a:ext cx="8623546" cy="1342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eqArr>
                            <m:eqArrPr>
                              <m:ctrlP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3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3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IN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IN" sz="32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CC453-33C1-CBE2-A437-DA837636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1" y="3108591"/>
                <a:ext cx="8623546" cy="1342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694585-F396-5A68-4CF6-31BBC4D5858B}"/>
              </a:ext>
            </a:extLst>
          </p:cNvPr>
          <p:cNvSpPr/>
          <p:nvPr/>
        </p:nvSpPr>
        <p:spPr>
          <a:xfrm>
            <a:off x="244699" y="173866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Decision boundary</a:t>
            </a:r>
          </a:p>
        </p:txBody>
      </p:sp>
      <p:pic>
        <p:nvPicPr>
          <p:cNvPr id="3074" name="Picture 2" descr="Three classes of IRIS dataset for classification [17] | Download Scientific  Diagram">
            <a:extLst>
              <a:ext uri="{FF2B5EF4-FFF2-40B4-BE49-F238E27FC236}">
                <a16:creationId xmlns:a16="http://schemas.microsoft.com/office/drawing/2014/main" id="{BC254ABD-BB5D-65DA-5E9A-2792B6A9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9" y="1103691"/>
            <a:ext cx="8096250" cy="37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89977A-7F6B-2668-2F9E-2F7573A57FC5}"/>
              </a:ext>
            </a:extLst>
          </p:cNvPr>
          <p:cNvSpPr/>
          <p:nvPr/>
        </p:nvSpPr>
        <p:spPr>
          <a:xfrm>
            <a:off x="244699" y="5202665"/>
            <a:ext cx="7886029" cy="110328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Python code to apply Logistic regression on iris dataset</a:t>
            </a:r>
          </a:p>
        </p:txBody>
      </p:sp>
    </p:spTree>
    <p:extLst>
      <p:ext uri="{BB962C8B-B14F-4D97-AF65-F5344CB8AC3E}">
        <p14:creationId xmlns:p14="http://schemas.microsoft.com/office/powerpoint/2010/main" val="7252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06C2FF-E4ED-735B-1186-633193902DF9}"/>
              </a:ext>
            </a:extLst>
          </p:cNvPr>
          <p:cNvSpPr/>
          <p:nvPr/>
        </p:nvSpPr>
        <p:spPr>
          <a:xfrm>
            <a:off x="244699" y="173866"/>
            <a:ext cx="7366715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 err="1">
                <a:latin typeface="Book Antiqua" panose="02040602050305030304" pitchFamily="18" charset="0"/>
              </a:rPr>
              <a:t>Softmax</a:t>
            </a:r>
            <a:r>
              <a:rPr lang="en-IN" sz="3000" dirty="0">
                <a:latin typeface="Book Antiqua" panose="02040602050305030304" pitchFamily="18" charset="0"/>
              </a:rPr>
              <a:t>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C45AB-72FB-FECA-8ABC-0C75B081D373}"/>
                  </a:ext>
                </a:extLst>
              </p:cNvPr>
              <p:cNvSpPr txBox="1"/>
              <p:nvPr/>
            </p:nvSpPr>
            <p:spPr>
              <a:xfrm>
                <a:off x="730875" y="2649827"/>
                <a:ext cx="3611373" cy="574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IN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C45AB-72FB-FECA-8ABC-0C75B081D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5" y="2649827"/>
                <a:ext cx="3611373" cy="574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C367A-3568-49EC-53A6-A21B36F70AC9}"/>
                  </a:ext>
                </a:extLst>
              </p:cNvPr>
              <p:cNvSpPr txBox="1"/>
              <p:nvPr/>
            </p:nvSpPr>
            <p:spPr>
              <a:xfrm>
                <a:off x="949817" y="3480514"/>
                <a:ext cx="7036670" cy="1296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acc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r>
                            <a:rPr lang="en-IN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N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r>
                                <a:rPr lang="en-IN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𝒆𝒙𝒑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6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IN" sz="36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3600" b="1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C367A-3568-49EC-53A6-A21B36F7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17" y="3480514"/>
                <a:ext cx="7036670" cy="1296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73CE8-F83C-9D28-8093-B9DED5707BD0}"/>
                  </a:ext>
                </a:extLst>
              </p:cNvPr>
              <p:cNvSpPr txBox="1"/>
              <p:nvPr/>
            </p:nvSpPr>
            <p:spPr>
              <a:xfrm>
                <a:off x="949817" y="4951362"/>
                <a:ext cx="4575218" cy="61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I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𝒂𝒓𝒈𝒎𝒂𝒙</m:t>
                    </m:r>
                    <m:acc>
                      <m:accPr>
                        <m:chr m:val="̂"/>
                        <m:ctrlPr>
                          <a:rPr lang="en-IN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32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73CE8-F83C-9D28-8093-B9DED570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17" y="4951362"/>
                <a:ext cx="4575218" cy="613758"/>
              </a:xfrm>
              <a:prstGeom prst="rect">
                <a:avLst/>
              </a:prstGeom>
              <a:blipFill>
                <a:blip r:embed="rId4"/>
                <a:stretch>
                  <a:fillRect t="-7921" b="-31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1553E1-C821-1C6E-E053-122516594D1D}"/>
              </a:ext>
            </a:extLst>
          </p:cNvPr>
          <p:cNvSpPr txBox="1"/>
          <p:nvPr/>
        </p:nvSpPr>
        <p:spPr>
          <a:xfrm>
            <a:off x="244699" y="1122372"/>
            <a:ext cx="832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 err="1">
                <a:solidFill>
                  <a:schemeClr val="accent3"/>
                </a:solidFill>
                <a:latin typeface="Book Antiqua" panose="02040602050305030304" pitchFamily="18" charset="0"/>
              </a:rPr>
              <a:t>Softmax</a:t>
            </a: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 regression is a generalized Logistic regression to support multiple classes</a:t>
            </a:r>
          </a:p>
        </p:txBody>
      </p:sp>
    </p:spTree>
    <p:extLst>
      <p:ext uri="{BB962C8B-B14F-4D97-AF65-F5344CB8AC3E}">
        <p14:creationId xmlns:p14="http://schemas.microsoft.com/office/powerpoint/2010/main" val="11417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16ED4-7334-E6D3-001C-D096BA02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806664"/>
            <a:ext cx="8622406" cy="3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3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730AF-CD53-28F3-0D48-70322FAE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4" y="276896"/>
            <a:ext cx="8764073" cy="60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D7891-B04C-15C3-6BCE-977A69A0E358}"/>
              </a:ext>
            </a:extLst>
          </p:cNvPr>
          <p:cNvSpPr txBox="1"/>
          <p:nvPr/>
        </p:nvSpPr>
        <p:spPr>
          <a:xfrm>
            <a:off x="197486" y="1090175"/>
            <a:ext cx="8327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SVM is a versatile ML model that works for both linear and non-linear classification and regression.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Shines well for hundreds to thousands of dataset.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However they don’t scale for larger datasets</a:t>
            </a:r>
          </a:p>
        </p:txBody>
      </p:sp>
    </p:spTree>
    <p:extLst>
      <p:ext uri="{BB962C8B-B14F-4D97-AF65-F5344CB8AC3E}">
        <p14:creationId xmlns:p14="http://schemas.microsoft.com/office/powerpoint/2010/main" val="6660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ins in Support Vector Machine (SVM)">
            <a:extLst>
              <a:ext uri="{FF2B5EF4-FFF2-40B4-BE49-F238E27FC236}">
                <a16:creationId xmlns:a16="http://schemas.microsoft.com/office/drawing/2014/main" id="{50763BD7-4942-5AA8-5922-4CCEF022D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7" y="880057"/>
            <a:ext cx="7324860" cy="4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4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C3569-9681-8C8C-D2D3-C26A7B05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771363"/>
            <a:ext cx="8006589" cy="3510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3910A-3899-11F6-22F1-7C6DF040859C}"/>
              </a:ext>
            </a:extLst>
          </p:cNvPr>
          <p:cNvSpPr txBox="1"/>
          <p:nvPr/>
        </p:nvSpPr>
        <p:spPr>
          <a:xfrm>
            <a:off x="1886756" y="4282225"/>
            <a:ext cx="588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</a:rPr>
              <a:t>Not good linearly separable lines</a:t>
            </a:r>
          </a:p>
        </p:txBody>
      </p:sp>
    </p:spTree>
    <p:extLst>
      <p:ext uri="{BB962C8B-B14F-4D97-AF65-F5344CB8AC3E}">
        <p14:creationId xmlns:p14="http://schemas.microsoft.com/office/powerpoint/2010/main" val="29082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A08B4-E3DB-4932-C16C-DF2CBF25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9" y="491032"/>
            <a:ext cx="8113050" cy="3551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1E9D9-5BED-78BC-A371-379740328438}"/>
              </a:ext>
            </a:extLst>
          </p:cNvPr>
          <p:cNvSpPr txBox="1"/>
          <p:nvPr/>
        </p:nvSpPr>
        <p:spPr>
          <a:xfrm>
            <a:off x="1609860" y="4042331"/>
            <a:ext cx="6039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3"/>
                </a:solidFill>
              </a:rPr>
              <a:t>Very good linearly separable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6E39C-40B1-BF5B-3980-08088F9F85C2}"/>
              </a:ext>
            </a:extLst>
          </p:cNvPr>
          <p:cNvSpPr txBox="1"/>
          <p:nvPr/>
        </p:nvSpPr>
        <p:spPr>
          <a:xfrm>
            <a:off x="162391" y="4689819"/>
            <a:ext cx="832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SVM classifier aims at finding widest possible line between classes – Large margin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133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D7E980-69A7-935F-560F-2D3A50E8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0" y="1086118"/>
            <a:ext cx="6859077" cy="40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D61478-59F8-6597-591F-52554F47B186}"/>
              </a:ext>
            </a:extLst>
          </p:cNvPr>
          <p:cNvSpPr/>
          <p:nvPr/>
        </p:nvSpPr>
        <p:spPr>
          <a:xfrm>
            <a:off x="559155" y="77273"/>
            <a:ext cx="6228012" cy="8113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Gradient Descent Algorithm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0B0D86-C4B5-4B5D-D969-042C21C2CF85}"/>
              </a:ext>
            </a:extLst>
          </p:cNvPr>
          <p:cNvSpPr/>
          <p:nvPr/>
        </p:nvSpPr>
        <p:spPr>
          <a:xfrm>
            <a:off x="260794" y="5366197"/>
            <a:ext cx="3609307" cy="8113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Loss function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02D052-758E-13E0-F9C3-50A3ADC40B79}"/>
              </a:ext>
            </a:extLst>
          </p:cNvPr>
          <p:cNvSpPr/>
          <p:nvPr/>
        </p:nvSpPr>
        <p:spPr>
          <a:xfrm>
            <a:off x="4070794" y="5366196"/>
            <a:ext cx="3609307" cy="81136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Learning rate</a:t>
            </a:r>
          </a:p>
        </p:txBody>
      </p:sp>
    </p:spTree>
    <p:extLst>
      <p:ext uri="{BB962C8B-B14F-4D97-AF65-F5344CB8AC3E}">
        <p14:creationId xmlns:p14="http://schemas.microsoft.com/office/powerpoint/2010/main" val="17193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9348D5-82EB-B44C-B477-2D8FD49C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0" y="74481"/>
            <a:ext cx="8285778" cy="4552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4BBF5-7564-2B25-F77A-DD5C91481959}"/>
              </a:ext>
            </a:extLst>
          </p:cNvPr>
          <p:cNvSpPr txBox="1"/>
          <p:nvPr/>
        </p:nvSpPr>
        <p:spPr>
          <a:xfrm>
            <a:off x="612041" y="4718472"/>
            <a:ext cx="7385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Unscaled features make decision boundaries closer to instances</a:t>
            </a:r>
          </a:p>
        </p:txBody>
      </p:sp>
    </p:spTree>
    <p:extLst>
      <p:ext uri="{BB962C8B-B14F-4D97-AF65-F5344CB8AC3E}">
        <p14:creationId xmlns:p14="http://schemas.microsoft.com/office/powerpoint/2010/main" val="1557432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3E4C1-7FC7-2AB7-BD38-5F7C196A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2" y="254943"/>
            <a:ext cx="8158423" cy="446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91F7D-8A66-5EE7-1FD3-6019A13E1067}"/>
              </a:ext>
            </a:extLst>
          </p:cNvPr>
          <p:cNvSpPr txBox="1"/>
          <p:nvPr/>
        </p:nvSpPr>
        <p:spPr>
          <a:xfrm>
            <a:off x="830982" y="4700787"/>
            <a:ext cx="7385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Scaled features make decision boundaries wider from instances</a:t>
            </a:r>
          </a:p>
        </p:txBody>
      </p:sp>
    </p:spTree>
    <p:extLst>
      <p:ext uri="{BB962C8B-B14F-4D97-AF65-F5344CB8AC3E}">
        <p14:creationId xmlns:p14="http://schemas.microsoft.com/office/powerpoint/2010/main" val="2550786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0D0B57-EA4F-7F56-658D-5BA48280B6BB}"/>
              </a:ext>
            </a:extLst>
          </p:cNvPr>
          <p:cNvSpPr/>
          <p:nvPr/>
        </p:nvSpPr>
        <p:spPr>
          <a:xfrm>
            <a:off x="244699" y="173866"/>
            <a:ext cx="8467859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Problems with Hard Margin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A00A-0D9B-7999-815A-FA2AA0CD7F6A}"/>
              </a:ext>
            </a:extLst>
          </p:cNvPr>
          <p:cNvSpPr txBox="1"/>
          <p:nvPr/>
        </p:nvSpPr>
        <p:spPr>
          <a:xfrm>
            <a:off x="244699" y="1122372"/>
            <a:ext cx="832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If we strictly impose that all instances must be wider from decision boundary, it is called Hard margin classification.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Hard margin classification only works if data is linearly separable.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It is sensitive to outliers.</a:t>
            </a:r>
          </a:p>
        </p:txBody>
      </p:sp>
    </p:spTree>
    <p:extLst>
      <p:ext uri="{BB962C8B-B14F-4D97-AF65-F5344CB8AC3E}">
        <p14:creationId xmlns:p14="http://schemas.microsoft.com/office/powerpoint/2010/main" val="23545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72F0-D24F-47B0-A4D8-9C250FCB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1" y="603208"/>
            <a:ext cx="8686979" cy="48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18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B2B40D-E950-5565-1C4F-0D04CE3278B8}"/>
              </a:ext>
            </a:extLst>
          </p:cNvPr>
          <p:cNvSpPr/>
          <p:nvPr/>
        </p:nvSpPr>
        <p:spPr>
          <a:xfrm>
            <a:off x="244699" y="173866"/>
            <a:ext cx="8467859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Soft Margin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1B404-B1B4-461A-7BA0-D8F85C893429}"/>
              </a:ext>
            </a:extLst>
          </p:cNvPr>
          <p:cNvSpPr txBox="1"/>
          <p:nvPr/>
        </p:nvSpPr>
        <p:spPr>
          <a:xfrm>
            <a:off x="244699" y="1122372"/>
            <a:ext cx="832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It aims at finding a good balance between keeping margin as large as possible and limiting margin violations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Use hyper parameter C (regularization) in the scikit learn for a good balance based on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8277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8B462-A790-CE9A-6E69-F6782DA4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654605"/>
            <a:ext cx="8216721" cy="43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8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7F3EB-C1F8-2980-9F59-C4781974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0" y="172378"/>
            <a:ext cx="8590128" cy="43609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C4A11-A164-49AF-5E13-44387127969B}"/>
              </a:ext>
            </a:extLst>
          </p:cNvPr>
          <p:cNvSpPr/>
          <p:nvPr/>
        </p:nvSpPr>
        <p:spPr>
          <a:xfrm>
            <a:off x="392806" y="4887132"/>
            <a:ext cx="7886029" cy="110328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to illustrate the use of Linear SVC</a:t>
            </a:r>
          </a:p>
        </p:txBody>
      </p:sp>
    </p:spTree>
    <p:extLst>
      <p:ext uri="{BB962C8B-B14F-4D97-AF65-F5344CB8AC3E}">
        <p14:creationId xmlns:p14="http://schemas.microsoft.com/office/powerpoint/2010/main" val="9460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F70A96-87D8-1528-2E18-B6586517FF25}"/>
              </a:ext>
            </a:extLst>
          </p:cNvPr>
          <p:cNvSpPr/>
          <p:nvPr/>
        </p:nvSpPr>
        <p:spPr>
          <a:xfrm>
            <a:off x="244699" y="173866"/>
            <a:ext cx="8467859" cy="82498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Nonlinear SVM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80CE9-00B6-CA2C-6BE5-6998FE9C542A}"/>
              </a:ext>
            </a:extLst>
          </p:cNvPr>
          <p:cNvSpPr txBox="1"/>
          <p:nvPr/>
        </p:nvSpPr>
        <p:spPr>
          <a:xfrm>
            <a:off x="244699" y="1057977"/>
            <a:ext cx="8327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If the dataset is not linearly separable, add features, make it polynomial and subsequently they became linearly separable.</a:t>
            </a:r>
          </a:p>
        </p:txBody>
      </p:sp>
    </p:spTree>
    <p:extLst>
      <p:ext uri="{BB962C8B-B14F-4D97-AF65-F5344CB8AC3E}">
        <p14:creationId xmlns:p14="http://schemas.microsoft.com/office/powerpoint/2010/main" val="24224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05F30-DC19-7A8E-E5ED-5E8CD064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26" y="147486"/>
            <a:ext cx="6210390" cy="48495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8A81CB-6F2A-B6CA-D976-B64CA664C6B3}"/>
              </a:ext>
            </a:extLst>
          </p:cNvPr>
          <p:cNvSpPr/>
          <p:nvPr/>
        </p:nvSpPr>
        <p:spPr>
          <a:xfrm>
            <a:off x="379927" y="5073876"/>
            <a:ext cx="7886029" cy="79245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Not linearly separable</a:t>
            </a:r>
          </a:p>
        </p:txBody>
      </p:sp>
    </p:spTree>
    <p:extLst>
      <p:ext uri="{BB962C8B-B14F-4D97-AF65-F5344CB8AC3E}">
        <p14:creationId xmlns:p14="http://schemas.microsoft.com/office/powerpoint/2010/main" val="720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0D506-BF85-F988-ABC3-49E59AD51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3" y="244538"/>
            <a:ext cx="6629426" cy="47524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A06629-7EB0-FA52-E89A-38FD0EC5F34C}"/>
              </a:ext>
            </a:extLst>
          </p:cNvPr>
          <p:cNvSpPr/>
          <p:nvPr/>
        </p:nvSpPr>
        <p:spPr>
          <a:xfrm>
            <a:off x="628985" y="4997003"/>
            <a:ext cx="7886029" cy="79245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Feature change makes it linearly separable</a:t>
            </a:r>
          </a:p>
        </p:txBody>
      </p:sp>
    </p:spTree>
    <p:extLst>
      <p:ext uri="{BB962C8B-B14F-4D97-AF65-F5344CB8AC3E}">
        <p14:creationId xmlns:p14="http://schemas.microsoft.com/office/powerpoint/2010/main" val="906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C0D21-62DF-6186-EB2F-68C88592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0" y="299891"/>
            <a:ext cx="8553932" cy="49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4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FB19F-F748-0649-5558-4147E6DF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1" y="1310873"/>
            <a:ext cx="8444907" cy="528653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C4FB06-BFFD-B3C8-F2DC-311A1A06C2A5}"/>
              </a:ext>
            </a:extLst>
          </p:cNvPr>
          <p:cNvSpPr/>
          <p:nvPr/>
        </p:nvSpPr>
        <p:spPr>
          <a:xfrm>
            <a:off x="371407" y="170444"/>
            <a:ext cx="788602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Python code for nonlinear SVM on make moons dataset</a:t>
            </a:r>
          </a:p>
        </p:txBody>
      </p:sp>
    </p:spTree>
    <p:extLst>
      <p:ext uri="{BB962C8B-B14F-4D97-AF65-F5344CB8AC3E}">
        <p14:creationId xmlns:p14="http://schemas.microsoft.com/office/powerpoint/2010/main" val="24822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07B94-80F1-A37C-F8FD-17F0A2EF5D28}"/>
              </a:ext>
            </a:extLst>
          </p:cNvPr>
          <p:cNvSpPr/>
          <p:nvPr/>
        </p:nvSpPr>
        <p:spPr>
          <a:xfrm>
            <a:off x="371407" y="170444"/>
            <a:ext cx="788602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Polynomial kernel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F7E5B-42BB-C64A-3986-159B6333B811}"/>
              </a:ext>
            </a:extLst>
          </p:cNvPr>
          <p:cNvSpPr txBox="1"/>
          <p:nvPr/>
        </p:nvSpPr>
        <p:spPr>
          <a:xfrm>
            <a:off x="244699" y="1296236"/>
            <a:ext cx="83272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Low degree polynomials does not perform well with complex datasets and need higher degree polynomials.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However, higher degree polynomials are very slow.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Using a kernel trick called polynomial kernel, same performance can be achieved  even at a higher degree. </a:t>
            </a:r>
          </a:p>
        </p:txBody>
      </p:sp>
    </p:spTree>
    <p:extLst>
      <p:ext uri="{BB962C8B-B14F-4D97-AF65-F5344CB8AC3E}">
        <p14:creationId xmlns:p14="http://schemas.microsoft.com/office/powerpoint/2010/main" val="1975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B58D2-A95B-3531-80E3-15DDF6CF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1043187"/>
            <a:ext cx="8628845" cy="3905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5D2B18-D3A1-A72A-8532-357AB8F1A80F}"/>
              </a:ext>
            </a:extLst>
          </p:cNvPr>
          <p:cNvSpPr/>
          <p:nvPr/>
        </p:nvSpPr>
        <p:spPr>
          <a:xfrm>
            <a:off x="1886755" y="151125"/>
            <a:ext cx="412123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Kernel trick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9D30C-6E54-054F-2667-A57C24F48F41}"/>
              </a:ext>
            </a:extLst>
          </p:cNvPr>
          <p:cNvSpPr txBox="1"/>
          <p:nvPr/>
        </p:nvSpPr>
        <p:spPr>
          <a:xfrm>
            <a:off x="561840" y="4948839"/>
            <a:ext cx="7706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273239"/>
                </a:solidFill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Kernel Function is used to transform n-dimensional input to m-dimensional input, where m is much higher than n</a:t>
            </a:r>
            <a:endParaRPr lang="en-IN" sz="2800" b="1" i="1" dirty="0">
              <a:solidFill>
                <a:schemeClr val="accent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6947C6-E95C-81E3-41E7-398AE90A8A68}"/>
              </a:ext>
            </a:extLst>
          </p:cNvPr>
          <p:cNvSpPr/>
          <p:nvPr/>
        </p:nvSpPr>
        <p:spPr>
          <a:xfrm>
            <a:off x="1886755" y="151125"/>
            <a:ext cx="5512158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Various types of kernels</a:t>
            </a:r>
          </a:p>
        </p:txBody>
      </p:sp>
      <p:pic>
        <p:nvPicPr>
          <p:cNvPr id="1026" name="Picture 2" descr="Four Kernel Functions for Kernel-based SVM | Download Scientific Diagram">
            <a:extLst>
              <a:ext uri="{FF2B5EF4-FFF2-40B4-BE49-F238E27FC236}">
                <a16:creationId xmlns:a16="http://schemas.microsoft.com/office/drawing/2014/main" id="{84FD32CA-6C85-D866-4F79-F4880F97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6" y="1424390"/>
            <a:ext cx="8411022" cy="46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4E522-3EF0-876D-AA44-26CB0C49DC9C}"/>
              </a:ext>
            </a:extLst>
          </p:cNvPr>
          <p:cNvSpPr txBox="1"/>
          <p:nvPr/>
        </p:nvSpPr>
        <p:spPr>
          <a:xfrm>
            <a:off x="639115" y="1463571"/>
            <a:ext cx="73844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from </a:t>
            </a:r>
            <a:r>
              <a:rPr lang="en-IN" sz="3000" b="1" i="0" dirty="0" err="1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sklearn.svm</a:t>
            </a:r>
            <a:r>
              <a:rPr lang="en-IN" sz="3000" b="1" i="0" dirty="0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import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SVC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polyclf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Pipeline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([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StandardScaler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(), </a:t>
            </a:r>
          </a:p>
          <a:p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SVC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kernel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b="0" i="0" dirty="0">
                <a:solidFill>
                  <a:srgbClr val="CC3300"/>
                </a:solidFill>
                <a:effectLst/>
                <a:latin typeface="Book Antiqua" panose="02040602050305030304" pitchFamily="18" charset="0"/>
              </a:rPr>
              <a:t>"poly"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degree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b="0" i="0" dirty="0">
                <a:solidFill>
                  <a:srgbClr val="FF6600"/>
                </a:solidFill>
                <a:effectLst/>
                <a:latin typeface="Book Antiqua" panose="02040602050305030304" pitchFamily="18" charset="0"/>
              </a:rPr>
              <a:t>3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coef0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b="0" i="0" dirty="0">
                <a:solidFill>
                  <a:srgbClr val="FF6600"/>
                </a:solidFill>
                <a:effectLst/>
                <a:latin typeface="Book Antiqua" panose="02040602050305030304" pitchFamily="18" charset="0"/>
              </a:rPr>
              <a:t>1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C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b="0" i="0" dirty="0">
                <a:solidFill>
                  <a:srgbClr val="FF6600"/>
                </a:solidFill>
                <a:effectLst/>
                <a:latin typeface="Book Antiqua" panose="02040602050305030304" pitchFamily="18" charset="0"/>
              </a:rPr>
              <a:t>5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)) ]) 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polyclf</a:t>
            </a:r>
            <a:r>
              <a:rPr lang="en-IN" sz="3000" b="0" i="0" dirty="0" err="1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fit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x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y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r>
              <a:rPr lang="en-IN" sz="3000" dirty="0">
                <a:latin typeface="Book Antiqua" panose="02040602050305030304" pitchFamily="18" charset="0"/>
              </a:rPr>
              <a:t> </a:t>
            </a:r>
            <a:br>
              <a:rPr lang="en-IN" sz="3000" dirty="0">
                <a:latin typeface="Book Antiqua" panose="02040602050305030304" pitchFamily="18" charset="0"/>
              </a:rPr>
            </a:b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C4C05-E1E9-8297-E64C-8CD96A4A43D7}"/>
              </a:ext>
            </a:extLst>
          </p:cNvPr>
          <p:cNvSpPr/>
          <p:nvPr/>
        </p:nvSpPr>
        <p:spPr>
          <a:xfrm>
            <a:off x="1886755" y="151125"/>
            <a:ext cx="5512158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Code for polynomial kernel</a:t>
            </a:r>
          </a:p>
        </p:txBody>
      </p:sp>
    </p:spTree>
    <p:extLst>
      <p:ext uri="{BB962C8B-B14F-4D97-AF65-F5344CB8AC3E}">
        <p14:creationId xmlns:p14="http://schemas.microsoft.com/office/powerpoint/2010/main" val="32740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C9A25-72CF-D0AB-06FD-2E19D8B9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29"/>
            <a:ext cx="9144000" cy="5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3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4E522-3EF0-876D-AA44-26CB0C49DC9C}"/>
              </a:ext>
            </a:extLst>
          </p:cNvPr>
          <p:cNvSpPr txBox="1"/>
          <p:nvPr/>
        </p:nvSpPr>
        <p:spPr>
          <a:xfrm>
            <a:off x="639115" y="1463571"/>
            <a:ext cx="7384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from </a:t>
            </a:r>
            <a:r>
              <a:rPr lang="en-IN" sz="3000" b="1" i="0" dirty="0" err="1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sklearn.svm</a:t>
            </a:r>
            <a:r>
              <a:rPr lang="en-IN" sz="3000" b="1" i="0" dirty="0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import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SVC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rbfclf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Pipeline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([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StandardScaler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(), </a:t>
            </a:r>
          </a:p>
          <a:p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SVC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kernel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b="0" i="0" dirty="0">
                <a:solidFill>
                  <a:srgbClr val="CC3300"/>
                </a:solidFill>
                <a:effectLst/>
                <a:latin typeface="Book Antiqua" panose="02040602050305030304" pitchFamily="18" charset="0"/>
              </a:rPr>
              <a:t>“</a:t>
            </a:r>
            <a:r>
              <a:rPr lang="en-IN" sz="3000" b="0" i="0" dirty="0" err="1">
                <a:solidFill>
                  <a:srgbClr val="CC3300"/>
                </a:solidFill>
                <a:effectLst/>
                <a:latin typeface="Book Antiqua" panose="02040602050305030304" pitchFamily="18" charset="0"/>
              </a:rPr>
              <a:t>rbf</a:t>
            </a:r>
            <a:r>
              <a:rPr lang="en-IN" sz="3000" b="0" i="0" dirty="0">
                <a:solidFill>
                  <a:srgbClr val="CC3300"/>
                </a:solidFill>
                <a:effectLst/>
                <a:latin typeface="Book Antiqua" panose="02040602050305030304" pitchFamily="18" charset="0"/>
              </a:rPr>
              <a:t>"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gamma=5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C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</a:t>
            </a:r>
            <a:r>
              <a:rPr lang="en-IN" sz="3000" dirty="0">
                <a:solidFill>
                  <a:srgbClr val="FF6600"/>
                </a:solidFill>
                <a:latin typeface="Book Antiqua" panose="02040602050305030304" pitchFamily="18" charset="0"/>
              </a:rPr>
              <a:t>0.001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)) ]) 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rbfclf</a:t>
            </a:r>
            <a:r>
              <a:rPr lang="en-IN" sz="3000" b="0" i="0" dirty="0" err="1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fit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X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y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r>
              <a:rPr lang="en-IN" sz="3000" dirty="0">
                <a:latin typeface="Book Antiqua" panose="02040602050305030304" pitchFamily="18" charset="0"/>
              </a:rPr>
              <a:t> </a:t>
            </a:r>
            <a:br>
              <a:rPr lang="en-IN" sz="3000" dirty="0">
                <a:latin typeface="Book Antiqua" panose="02040602050305030304" pitchFamily="18" charset="0"/>
              </a:rPr>
            </a:b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C4C05-E1E9-8297-E64C-8CD96A4A43D7}"/>
              </a:ext>
            </a:extLst>
          </p:cNvPr>
          <p:cNvSpPr/>
          <p:nvPr/>
        </p:nvSpPr>
        <p:spPr>
          <a:xfrm>
            <a:off x="1886755" y="151125"/>
            <a:ext cx="5512158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Code for RBF kernel</a:t>
            </a:r>
          </a:p>
        </p:txBody>
      </p:sp>
    </p:spTree>
    <p:extLst>
      <p:ext uri="{BB962C8B-B14F-4D97-AF65-F5344CB8AC3E}">
        <p14:creationId xmlns:p14="http://schemas.microsoft.com/office/powerpoint/2010/main" val="7408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F99DB-8206-F50E-10EE-6EA911BA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83"/>
            <a:ext cx="9144000" cy="60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0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07B94-80F1-A37C-F8FD-17F0A2EF5D28}"/>
              </a:ext>
            </a:extLst>
          </p:cNvPr>
          <p:cNvSpPr/>
          <p:nvPr/>
        </p:nvSpPr>
        <p:spPr>
          <a:xfrm>
            <a:off x="371407" y="170444"/>
            <a:ext cx="788602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SVM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F7E5B-42BB-C64A-3986-159B6333B811}"/>
              </a:ext>
            </a:extLst>
          </p:cNvPr>
          <p:cNvSpPr txBox="1"/>
          <p:nvPr/>
        </p:nvSpPr>
        <p:spPr>
          <a:xfrm>
            <a:off x="244699" y="1296236"/>
            <a:ext cx="8327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SVM can be used for regression by tweaking the objective.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The change is to get maximum number of support vectors on the decision boundary or hyperplane.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It also tries to optimize on the margin violations.</a:t>
            </a:r>
          </a:p>
        </p:txBody>
      </p:sp>
    </p:spTree>
    <p:extLst>
      <p:ext uri="{BB962C8B-B14F-4D97-AF65-F5344CB8AC3E}">
        <p14:creationId xmlns:p14="http://schemas.microsoft.com/office/powerpoint/2010/main" val="34948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EA281-C800-50FA-93B7-8C1A46D6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15320"/>
            <a:ext cx="4702752" cy="4038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171E3-173A-48E2-E200-F11208F9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52" y="2412934"/>
            <a:ext cx="4512247" cy="39897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06BF64-46C6-9C24-98D3-BF68715220F8}"/>
              </a:ext>
            </a:extLst>
          </p:cNvPr>
          <p:cNvSpPr/>
          <p:nvPr/>
        </p:nvSpPr>
        <p:spPr>
          <a:xfrm>
            <a:off x="5126855" y="341289"/>
            <a:ext cx="3664040" cy="17000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Better to reduce epsilon parameter</a:t>
            </a:r>
          </a:p>
        </p:txBody>
      </p:sp>
    </p:spTree>
    <p:extLst>
      <p:ext uri="{BB962C8B-B14F-4D97-AF65-F5344CB8AC3E}">
        <p14:creationId xmlns:p14="http://schemas.microsoft.com/office/powerpoint/2010/main" val="15339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D21AE-FA34-A4C3-C2B0-3CBEE272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8" y="441178"/>
            <a:ext cx="8020321" cy="45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86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4E522-3EF0-876D-AA44-26CB0C49DC9C}"/>
              </a:ext>
            </a:extLst>
          </p:cNvPr>
          <p:cNvSpPr txBox="1"/>
          <p:nvPr/>
        </p:nvSpPr>
        <p:spPr>
          <a:xfrm>
            <a:off x="639115" y="1463571"/>
            <a:ext cx="7384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from </a:t>
            </a:r>
            <a:r>
              <a:rPr lang="en-IN" sz="3000" b="1" i="0" dirty="0" err="1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sklearn.svm</a:t>
            </a:r>
            <a:r>
              <a:rPr lang="en-IN" sz="3000" b="1" i="0" dirty="0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import </a:t>
            </a:r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LinearSVR</a:t>
            </a:r>
            <a:endParaRPr lang="en-IN" sz="3000" b="0" i="0" dirty="0">
              <a:solidFill>
                <a:srgbClr val="000088"/>
              </a:solidFill>
              <a:effectLst/>
              <a:latin typeface="Book Antiqua" panose="02040602050305030304" pitchFamily="18" charset="0"/>
            </a:endParaRPr>
          </a:p>
          <a:p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lc 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Pipeline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([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StandardScaler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(), 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LinearSVM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epsilon=0.5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)) ]) 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lc</a:t>
            </a:r>
            <a:r>
              <a:rPr lang="en-IN" sz="3000" b="0" i="0" dirty="0" err="1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fit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x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y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r>
              <a:rPr lang="en-IN" sz="3000" dirty="0">
                <a:latin typeface="Book Antiqua" panose="02040602050305030304" pitchFamily="18" charset="0"/>
              </a:rPr>
              <a:t> </a:t>
            </a:r>
            <a:br>
              <a:rPr lang="en-IN" sz="3000" dirty="0">
                <a:latin typeface="Book Antiqua" panose="02040602050305030304" pitchFamily="18" charset="0"/>
              </a:rPr>
            </a:b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C4C05-E1E9-8297-E64C-8CD96A4A43D7}"/>
              </a:ext>
            </a:extLst>
          </p:cNvPr>
          <p:cNvSpPr/>
          <p:nvPr/>
        </p:nvSpPr>
        <p:spPr>
          <a:xfrm>
            <a:off x="1886755" y="151125"/>
            <a:ext cx="5512158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Code for Linear SVM</a:t>
            </a:r>
          </a:p>
        </p:txBody>
      </p:sp>
    </p:spTree>
    <p:extLst>
      <p:ext uri="{BB962C8B-B14F-4D97-AF65-F5344CB8AC3E}">
        <p14:creationId xmlns:p14="http://schemas.microsoft.com/office/powerpoint/2010/main" val="4651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07B94-80F1-A37C-F8FD-17F0A2EF5D28}"/>
              </a:ext>
            </a:extLst>
          </p:cNvPr>
          <p:cNvSpPr/>
          <p:nvPr/>
        </p:nvSpPr>
        <p:spPr>
          <a:xfrm>
            <a:off x="371407" y="170444"/>
            <a:ext cx="788602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latin typeface="Book Antiqua" panose="02040602050305030304" pitchFamily="18" charset="0"/>
              </a:rPr>
              <a:t>SVM Non-linear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F7E5B-42BB-C64A-3986-159B6333B811}"/>
              </a:ext>
            </a:extLst>
          </p:cNvPr>
          <p:cNvSpPr txBox="1"/>
          <p:nvPr/>
        </p:nvSpPr>
        <p:spPr>
          <a:xfrm>
            <a:off x="244699" y="1296236"/>
            <a:ext cx="8327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chemeClr val="accent3"/>
                </a:solidFill>
                <a:latin typeface="Book Antiqua" panose="02040602050305030304" pitchFamily="18" charset="0"/>
              </a:rPr>
              <a:t>SVM can be used for nonlinear regression by kernelized SVM model.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21BD2-558D-BF38-0D77-AF44E9FA2FF8}"/>
              </a:ext>
            </a:extLst>
          </p:cNvPr>
          <p:cNvSpPr txBox="1"/>
          <p:nvPr/>
        </p:nvSpPr>
        <p:spPr>
          <a:xfrm>
            <a:off x="622209" y="2603351"/>
            <a:ext cx="73844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from </a:t>
            </a:r>
            <a:r>
              <a:rPr lang="en-IN" sz="3000" b="1" i="0" dirty="0" err="1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sklearn.svm</a:t>
            </a:r>
            <a:r>
              <a:rPr lang="en-IN" sz="3000" b="1" i="0" dirty="0">
                <a:solidFill>
                  <a:srgbClr val="00CC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1" i="0" dirty="0">
                <a:solidFill>
                  <a:srgbClr val="006699"/>
                </a:solidFill>
                <a:effectLst/>
                <a:latin typeface="Book Antiqua" panose="02040602050305030304" pitchFamily="18" charset="0"/>
              </a:rPr>
              <a:t>import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SVR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nlc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Pipeline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([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StandardScaler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(), </a:t>
            </a:r>
          </a:p>
          <a:p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SVR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kernel=“</a:t>
            </a:r>
            <a:r>
              <a:rPr lang="en-IN" sz="3000" b="1" i="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poly”,degree</a:t>
            </a:r>
            <a:r>
              <a:rPr lang="en-IN" sz="3000" b="1" dirty="0">
                <a:solidFill>
                  <a:srgbClr val="002060"/>
                </a:solidFill>
                <a:latin typeface="Book Antiqua" panose="02040602050305030304" pitchFamily="18" charset="0"/>
              </a:rPr>
              <a:t>=2,C=0.01,</a:t>
            </a:r>
          </a:p>
          <a:p>
            <a:r>
              <a:rPr lang="en-IN" sz="3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epsilon=0.1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)) ]) </a:t>
            </a:r>
          </a:p>
          <a:p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nlc</a:t>
            </a:r>
            <a:r>
              <a:rPr lang="en-IN" sz="3000" b="0" i="0" dirty="0" err="1">
                <a:solidFill>
                  <a:srgbClr val="555555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n-IN" sz="3000" b="0" i="0" dirty="0" err="1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fit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x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IN" sz="3000" b="0" i="0" dirty="0">
                <a:solidFill>
                  <a:srgbClr val="000088"/>
                </a:solidFill>
                <a:effectLst/>
                <a:latin typeface="Book Antiqua" panose="02040602050305030304" pitchFamily="18" charset="0"/>
              </a:rPr>
              <a:t>y</a:t>
            </a: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r>
              <a:rPr lang="en-IN" sz="3000" dirty="0">
                <a:latin typeface="Book Antiqua" panose="02040602050305030304" pitchFamily="18" charset="0"/>
              </a:rPr>
              <a:t> </a:t>
            </a:r>
            <a:br>
              <a:rPr lang="en-IN" sz="3000" dirty="0">
                <a:latin typeface="Book Antiqua" panose="02040602050305030304" pitchFamily="18" charset="0"/>
              </a:rPr>
            </a:b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48B46-1A64-A903-5501-178F5132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02"/>
            <a:ext cx="9144000" cy="45769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76B1F4-63C3-F69B-DC49-06EA05E6ADE1}"/>
              </a:ext>
            </a:extLst>
          </p:cNvPr>
          <p:cNvSpPr/>
          <p:nvPr/>
        </p:nvSpPr>
        <p:spPr>
          <a:xfrm>
            <a:off x="300573" y="4942067"/>
            <a:ext cx="7886029" cy="10272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Regularization of plots with reduction in C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21043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6435C-C196-ACCF-63DC-AC04F1E4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5" y="780630"/>
            <a:ext cx="8339070" cy="4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D546A-CAAA-2668-1E3F-45E7B270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32" y="529712"/>
            <a:ext cx="8347736" cy="47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4524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1175</Words>
  <Application>Microsoft Office PowerPoint</Application>
  <PresentationFormat>On-screen Show (4:3)</PresentationFormat>
  <Paragraphs>158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Arial Nova Light</vt:lpstr>
      <vt:lpstr>Book Antiqua</vt:lpstr>
      <vt:lpstr>Cambria</vt:lpstr>
      <vt:lpstr>Cambria Math</vt:lpstr>
      <vt:lpstr>Elephant</vt:lpstr>
      <vt:lpstr>UbuntuMono-Bold</vt:lpstr>
      <vt:lpstr>UbuntuMono-Regular</vt:lpstr>
      <vt:lpstr>Wingdings</vt:lpstr>
      <vt:lpstr>ModOverlayVTI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Chetan HOD</dc:creator>
  <cp:lastModifiedBy>Chetan HOD</cp:lastModifiedBy>
  <cp:revision>102</cp:revision>
  <dcterms:created xsi:type="dcterms:W3CDTF">2024-06-20T13:26:09Z</dcterms:created>
  <dcterms:modified xsi:type="dcterms:W3CDTF">2024-07-17T06:44:12Z</dcterms:modified>
</cp:coreProperties>
</file>