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0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61DBF-21DF-4F8E-9703-8799D341BAEE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A5929-D6F0-4EE6-835B-00549A81B4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07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A5929-D6F0-4EE6-835B-00549A81B441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5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31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75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3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6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08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67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8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5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9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38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57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2030-29C0-B692-A91C-D21BC100B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b="1" dirty="0"/>
              <a:t>Decision Trees and Random Forest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2CDBA-F15C-CF23-1D84-6C88E26D4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8517" y="3514271"/>
            <a:ext cx="2811305" cy="977621"/>
          </a:xfrm>
        </p:spPr>
        <p:txBody>
          <a:bodyPr>
            <a:normAutofit/>
          </a:bodyPr>
          <a:lstStyle/>
          <a:p>
            <a:r>
              <a:rPr lang="en-IN" sz="2400" b="1" dirty="0"/>
              <a:t>MODULE IV</a:t>
            </a:r>
          </a:p>
        </p:txBody>
      </p:sp>
    </p:spTree>
    <p:extLst>
      <p:ext uri="{BB962C8B-B14F-4D97-AF65-F5344CB8AC3E}">
        <p14:creationId xmlns:p14="http://schemas.microsoft.com/office/powerpoint/2010/main" val="390172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309F6-C4EC-98A1-8964-4D29D3FE2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9" y="878088"/>
            <a:ext cx="6863622" cy="39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E1EF28-37BE-C122-BA6A-B35000FFB9AE}"/>
              </a:ext>
            </a:extLst>
          </p:cNvPr>
          <p:cNvSpPr/>
          <p:nvPr/>
        </p:nvSpPr>
        <p:spPr>
          <a:xfrm>
            <a:off x="329350" y="386364"/>
            <a:ext cx="7578279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latin typeface="Book Antiqua" panose="02040602050305030304" pitchFamily="18" charset="0"/>
              </a:rPr>
              <a:t>Computation of Entropy.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4FEA0B-201A-FBD6-4AB8-0538F8885351}"/>
                  </a:ext>
                </a:extLst>
              </p:cNvPr>
              <p:cNvSpPr txBox="1"/>
              <p:nvPr/>
            </p:nvSpPr>
            <p:spPr>
              <a:xfrm>
                <a:off x="1960808" y="1500388"/>
                <a:ext cx="4295791" cy="1342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I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4FEA0B-201A-FBD6-4AB8-0538F8885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808" y="1500388"/>
                <a:ext cx="4295791" cy="1342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E0652BA-3BB4-6DB4-0D70-5A7867E2876C}"/>
              </a:ext>
            </a:extLst>
          </p:cNvPr>
          <p:cNvSpPr txBox="1"/>
          <p:nvPr/>
        </p:nvSpPr>
        <p:spPr>
          <a:xfrm>
            <a:off x="251138" y="2987898"/>
            <a:ext cx="84485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1" i="1" dirty="0">
                <a:latin typeface="Book Antiqua" panose="02040602050305030304" pitchFamily="18" charset="0"/>
              </a:rPr>
              <a:t>Entropy is an impurity measure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1" i="1" dirty="0">
                <a:latin typeface="Book Antiqua" panose="02040602050305030304" pitchFamily="18" charset="0"/>
              </a:rPr>
              <a:t>For pure classes, entropy=0 and equally distributed classes, entropy=1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1" i="1" dirty="0">
                <a:latin typeface="Book Antiqua" panose="02040602050305030304" pitchFamily="18" charset="0"/>
              </a:rPr>
              <a:t>In the python library, DecisionTreeClassifier, set criterion=entropy</a:t>
            </a:r>
          </a:p>
        </p:txBody>
      </p:sp>
    </p:spTree>
    <p:extLst>
      <p:ext uri="{BB962C8B-B14F-4D97-AF65-F5344CB8AC3E}">
        <p14:creationId xmlns:p14="http://schemas.microsoft.com/office/powerpoint/2010/main" val="6838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53DE5-47E5-65CD-159E-13DC4406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0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72C446-CF6A-BBF2-821A-0A216C2F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6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CFBDA72-6B04-6907-F516-D38AB722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017"/>
            <a:ext cx="9144000" cy="57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1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5BED54-3112-6CDD-7E52-DD66BF263B9B}"/>
              </a:ext>
            </a:extLst>
          </p:cNvPr>
          <p:cNvSpPr/>
          <p:nvPr/>
        </p:nvSpPr>
        <p:spPr>
          <a:xfrm>
            <a:off x="226319" y="64392"/>
            <a:ext cx="7578279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latin typeface="Book Antiqua" panose="02040602050305030304" pitchFamily="18" charset="0"/>
              </a:rPr>
              <a:t>Parametric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F4AB8-BD69-80C2-E749-DF6E57E80089}"/>
              </a:ext>
            </a:extLst>
          </p:cNvPr>
          <p:cNvSpPr txBox="1"/>
          <p:nvPr/>
        </p:nvSpPr>
        <p:spPr>
          <a:xfrm>
            <a:off x="276896" y="882202"/>
            <a:ext cx="8255358" cy="348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000" b="1" i="1" dirty="0" err="1">
                <a:latin typeface="Book Antiqua" panose="02040602050305030304" pitchFamily="18" charset="0"/>
              </a:rPr>
              <a:t>max_features</a:t>
            </a:r>
            <a:endParaRPr lang="en-IN" sz="3000" b="1" i="1" dirty="0">
              <a:latin typeface="Book Antiqua" panose="0204060205030503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000" b="1" i="1" dirty="0" err="1">
                <a:latin typeface="Book Antiqua" panose="02040602050305030304" pitchFamily="18" charset="0"/>
              </a:rPr>
              <a:t>max_leaf_nodes</a:t>
            </a:r>
            <a:endParaRPr lang="en-IN" sz="3000" b="1" i="1" dirty="0">
              <a:latin typeface="Book Antiqua" panose="0204060205030503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000" b="1" i="1" dirty="0" err="1">
                <a:latin typeface="Book Antiqua" panose="02040602050305030304" pitchFamily="18" charset="0"/>
              </a:rPr>
              <a:t>min_samples_split</a:t>
            </a:r>
            <a:endParaRPr lang="en-IN" sz="3000" b="1" i="1" dirty="0">
              <a:latin typeface="Book Antiqua" panose="0204060205030503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000" b="1" i="1" dirty="0" err="1">
                <a:latin typeface="Book Antiqua" panose="02040602050305030304" pitchFamily="18" charset="0"/>
              </a:rPr>
              <a:t>min_samples_leaf</a:t>
            </a:r>
            <a:endParaRPr lang="en-IN" sz="3000" b="1" i="1" dirty="0">
              <a:latin typeface="Book Antiqua" panose="0204060205030503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000" b="1" i="1" dirty="0" err="1">
                <a:latin typeface="Book Antiqua" panose="02040602050305030304" pitchFamily="18" charset="0"/>
              </a:rPr>
              <a:t>min_weight_fraction_leaf</a:t>
            </a:r>
            <a:endParaRPr lang="en-IN" sz="30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3DFDB-40FD-A276-2A57-11259CD6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230"/>
            <a:ext cx="9144000" cy="53640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B0E7AC-848F-A719-7D11-C022BFC09E46}"/>
              </a:ext>
            </a:extLst>
          </p:cNvPr>
          <p:cNvSpPr/>
          <p:nvPr/>
        </p:nvSpPr>
        <p:spPr>
          <a:xfrm>
            <a:off x="213440" y="0"/>
            <a:ext cx="8499118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Regularizing a decision tree classifier</a:t>
            </a:r>
          </a:p>
        </p:txBody>
      </p:sp>
    </p:spTree>
    <p:extLst>
      <p:ext uri="{BB962C8B-B14F-4D97-AF65-F5344CB8AC3E}">
        <p14:creationId xmlns:p14="http://schemas.microsoft.com/office/powerpoint/2010/main" val="380344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A4C26A-C188-D5FF-FC60-1D3C411DF119}"/>
              </a:ext>
            </a:extLst>
          </p:cNvPr>
          <p:cNvSpPr/>
          <p:nvPr/>
        </p:nvSpPr>
        <p:spPr>
          <a:xfrm>
            <a:off x="349409" y="64392"/>
            <a:ext cx="7578279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latin typeface="Book Antiqua" panose="02040602050305030304" pitchFamily="18" charset="0"/>
              </a:rPr>
              <a:t>Decision tree for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8DF4F-8098-B0E7-24C7-4AA82D041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9" y="785611"/>
            <a:ext cx="7824461" cy="54463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83649E-7E6D-4FB5-C333-5B041CEF5A9A}"/>
              </a:ext>
            </a:extLst>
          </p:cNvPr>
          <p:cNvSpPr/>
          <p:nvPr/>
        </p:nvSpPr>
        <p:spPr>
          <a:xfrm>
            <a:off x="663262" y="2060620"/>
            <a:ext cx="3168203" cy="70189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Python code</a:t>
            </a:r>
          </a:p>
        </p:txBody>
      </p:sp>
    </p:spTree>
    <p:extLst>
      <p:ext uri="{BB962C8B-B14F-4D97-AF65-F5344CB8AC3E}">
        <p14:creationId xmlns:p14="http://schemas.microsoft.com/office/powerpoint/2010/main" val="21714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6D028-4920-614D-5B2A-23C3B052C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2" y="1432182"/>
            <a:ext cx="8671278" cy="23735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A2CEEE-8D02-C477-F0FD-1030E71C99EF}"/>
              </a:ext>
            </a:extLst>
          </p:cNvPr>
          <p:cNvSpPr/>
          <p:nvPr/>
        </p:nvSpPr>
        <p:spPr>
          <a:xfrm>
            <a:off x="226319" y="289772"/>
            <a:ext cx="7578279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CART Cost Function for regression</a:t>
            </a:r>
          </a:p>
        </p:txBody>
      </p:sp>
    </p:spTree>
    <p:extLst>
      <p:ext uri="{BB962C8B-B14F-4D97-AF65-F5344CB8AC3E}">
        <p14:creationId xmlns:p14="http://schemas.microsoft.com/office/powerpoint/2010/main" val="323706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05546-2D55-67A3-CEFA-323B33FA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610"/>
            <a:ext cx="9144000" cy="45655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48EE5C-B268-00AD-BECF-2738A13BDF90}"/>
              </a:ext>
            </a:extLst>
          </p:cNvPr>
          <p:cNvSpPr/>
          <p:nvPr/>
        </p:nvSpPr>
        <p:spPr>
          <a:xfrm>
            <a:off x="213440" y="0"/>
            <a:ext cx="8499118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Regularizing a decision tree regressor</a:t>
            </a:r>
          </a:p>
        </p:txBody>
      </p:sp>
    </p:spTree>
    <p:extLst>
      <p:ext uri="{BB962C8B-B14F-4D97-AF65-F5344CB8AC3E}">
        <p14:creationId xmlns:p14="http://schemas.microsoft.com/office/powerpoint/2010/main" val="422719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0B2E94-6701-F9FC-781E-6E396579509A}"/>
              </a:ext>
            </a:extLst>
          </p:cNvPr>
          <p:cNvSpPr/>
          <p:nvPr/>
        </p:nvSpPr>
        <p:spPr>
          <a:xfrm>
            <a:off x="71772" y="4436771"/>
            <a:ext cx="8725438" cy="14681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Decision trees are versatile ML algorithms used for classification, regression and multi-output classification. Also suitable for any complex datasets.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71440-448D-5E99-6E2D-2D08E7A63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9" y="52084"/>
            <a:ext cx="8174612" cy="45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50693B-EE73-15BE-9DB7-115ECEB8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4" y="321971"/>
            <a:ext cx="8658008" cy="49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8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uide to Bagging in Machine Learning: Ensemble Method to Reduce Variance  and Improve Accuracy | DataCamp">
            <a:extLst>
              <a:ext uri="{FF2B5EF4-FFF2-40B4-BE49-F238E27FC236}">
                <a16:creationId xmlns:a16="http://schemas.microsoft.com/office/drawing/2014/main" id="{36E8B9E9-1B6E-5B7F-4C5B-9796698B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" y="76066"/>
            <a:ext cx="7094409" cy="45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54923-4D03-CE2F-0CB6-60457BF0CD18}"/>
              </a:ext>
            </a:extLst>
          </p:cNvPr>
          <p:cNvSpPr txBox="1"/>
          <p:nvPr/>
        </p:nvSpPr>
        <p:spPr>
          <a:xfrm>
            <a:off x="145892" y="4610637"/>
            <a:ext cx="8448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1" i="1" dirty="0">
                <a:latin typeface="Book Antiqua" panose="02040602050305030304" pitchFamily="18" charset="0"/>
              </a:rPr>
              <a:t>Aggregating the predictions of group of predictors (regressors/classifiers) is called ensemble learning</a:t>
            </a:r>
          </a:p>
        </p:txBody>
      </p:sp>
    </p:spTree>
    <p:extLst>
      <p:ext uri="{BB962C8B-B14F-4D97-AF65-F5344CB8AC3E}">
        <p14:creationId xmlns:p14="http://schemas.microsoft.com/office/powerpoint/2010/main" val="41838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BE6491-9265-8869-36DB-344B46E1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44" y="325258"/>
            <a:ext cx="8544572" cy="54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71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82F2E3-5535-6F56-CF62-AEE79C792324}"/>
              </a:ext>
            </a:extLst>
          </p:cNvPr>
          <p:cNvSpPr/>
          <p:nvPr/>
        </p:nvSpPr>
        <p:spPr>
          <a:xfrm>
            <a:off x="194121" y="141668"/>
            <a:ext cx="8499118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Voting classifiers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6464C-9DAE-7E99-3941-C857846E8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1" y="1165538"/>
            <a:ext cx="8570858" cy="44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51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C6D52-A33B-2AAE-ACFA-CB2E2C52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" y="501226"/>
            <a:ext cx="8661717" cy="4804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E8E85-B279-CDEA-D2EA-5AF7CEC965D8}"/>
              </a:ext>
            </a:extLst>
          </p:cNvPr>
          <p:cNvSpPr txBox="1"/>
          <p:nvPr/>
        </p:nvSpPr>
        <p:spPr>
          <a:xfrm>
            <a:off x="1682302" y="5456229"/>
            <a:ext cx="62961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0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Hard voting classifier predictions</a:t>
            </a:r>
            <a:r>
              <a:rPr lang="en-IN" sz="3000" b="1" dirty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16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191CF-A737-0400-713C-C94BC065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5" y="843566"/>
            <a:ext cx="8452219" cy="47201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81449-DE1E-D822-E2E6-4B00F2957C13}"/>
              </a:ext>
            </a:extLst>
          </p:cNvPr>
          <p:cNvSpPr/>
          <p:nvPr/>
        </p:nvSpPr>
        <p:spPr>
          <a:xfrm>
            <a:off x="194121" y="141668"/>
            <a:ext cx="8499118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Mystery behind Voting classifiers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EEDF1-D127-0773-B3CF-A7E291FB327D}"/>
              </a:ext>
            </a:extLst>
          </p:cNvPr>
          <p:cNvSpPr txBox="1"/>
          <p:nvPr/>
        </p:nvSpPr>
        <p:spPr>
          <a:xfrm>
            <a:off x="1521316" y="5589431"/>
            <a:ext cx="62961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0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Law of large numbers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A381C8-7A72-BF30-3BC9-49D60E0799F3}"/>
              </a:ext>
            </a:extLst>
          </p:cNvPr>
          <p:cNvSpPr/>
          <p:nvPr/>
        </p:nvSpPr>
        <p:spPr>
          <a:xfrm>
            <a:off x="2356834" y="1300767"/>
            <a:ext cx="4179194" cy="24598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Python code to demonstrate </a:t>
            </a:r>
            <a:r>
              <a:rPr lang="en-IN" sz="3200" dirty="0" err="1"/>
              <a:t>VotingClassifiers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0771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413C3-A9FB-84FC-F38E-922CC229E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1" y="817809"/>
            <a:ext cx="8449483" cy="441870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4EA208-B50D-4268-F767-060D87F44931}"/>
              </a:ext>
            </a:extLst>
          </p:cNvPr>
          <p:cNvSpPr/>
          <p:nvPr/>
        </p:nvSpPr>
        <p:spPr>
          <a:xfrm>
            <a:off x="194121" y="141668"/>
            <a:ext cx="8499118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Bagging and Pasting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478FF-9D7A-6027-B34D-CAEC68197821}"/>
              </a:ext>
            </a:extLst>
          </p:cNvPr>
          <p:cNvSpPr txBox="1"/>
          <p:nvPr/>
        </p:nvSpPr>
        <p:spPr>
          <a:xfrm>
            <a:off x="59563" y="5100034"/>
            <a:ext cx="82473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i="1" dirty="0">
                <a:solidFill>
                  <a:schemeClr val="accent4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Bagging-sampling with replacement</a:t>
            </a:r>
          </a:p>
          <a:p>
            <a:pPr algn="ctr"/>
            <a:r>
              <a:rPr lang="en-IN" sz="32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Pasting – sampling without replacement</a:t>
            </a:r>
            <a:endParaRPr lang="en-IN" sz="3200" b="1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0C078B-4D70-4B99-DBFF-D6CA2DD42845}"/>
              </a:ext>
            </a:extLst>
          </p:cNvPr>
          <p:cNvSpPr/>
          <p:nvPr/>
        </p:nvSpPr>
        <p:spPr>
          <a:xfrm>
            <a:off x="2356834" y="1300767"/>
            <a:ext cx="4179194" cy="24598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Python code to demonstrate </a:t>
            </a:r>
            <a:r>
              <a:rPr lang="en-IN" sz="3200" dirty="0" err="1"/>
              <a:t>BaggingClassifiers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0107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052E6-50ED-77C7-1B96-90CD415F8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808247"/>
            <a:ext cx="8603087" cy="460731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D86998-C8B5-DEA2-894E-DA0D1DCCCE63}"/>
              </a:ext>
            </a:extLst>
          </p:cNvPr>
          <p:cNvSpPr/>
          <p:nvPr/>
        </p:nvSpPr>
        <p:spPr>
          <a:xfrm>
            <a:off x="194121" y="141668"/>
            <a:ext cx="8499118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Impact of Bagging-generalization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1527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E1EF28-37BE-C122-BA6A-B35000FFB9AE}"/>
              </a:ext>
            </a:extLst>
          </p:cNvPr>
          <p:cNvSpPr/>
          <p:nvPr/>
        </p:nvSpPr>
        <p:spPr>
          <a:xfrm>
            <a:off x="329350" y="386364"/>
            <a:ext cx="7578279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latin typeface="Book Antiqua" panose="02040602050305030304" pitchFamily="18" charset="0"/>
              </a:rPr>
              <a:t>Computation of Gini Impurity.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4FEA0B-201A-FBD6-4AB8-0538F8885351}"/>
                  </a:ext>
                </a:extLst>
              </p:cNvPr>
              <p:cNvSpPr txBox="1"/>
              <p:nvPr/>
            </p:nvSpPr>
            <p:spPr>
              <a:xfrm>
                <a:off x="1960808" y="1500388"/>
                <a:ext cx="3341620" cy="1342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IN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IN" sz="32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IN" sz="32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32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4FEA0B-201A-FBD6-4AB8-0538F8885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808" y="1500388"/>
                <a:ext cx="3341620" cy="1342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18A3F2-173C-FC7D-7810-579551B40EEF}"/>
                  </a:ext>
                </a:extLst>
              </p:cNvPr>
              <p:cNvSpPr txBox="1"/>
              <p:nvPr/>
            </p:nvSpPr>
            <p:spPr>
              <a:xfrm>
                <a:off x="782832" y="3120980"/>
                <a:ext cx="7716484" cy="14989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𝑮𝒊𝒏𝒊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𝒊𝒎𝒑𝒖𝒓𝒊𝒕𝒚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𝒊𝒕𝒉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𝒏𝒐𝒅𝒆</m:t>
                      </m:r>
                    </m:oMath>
                  </m:oMathPara>
                </a14:m>
                <a:endParaRPr lang="en-IN" sz="3200" b="1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IN" sz="3200" b="1" dirty="0"/>
                  <a:t>- ratio of class k instances among training instances in the </a:t>
                </a:r>
                <a:r>
                  <a:rPr lang="en-IN" sz="3200" b="1" dirty="0" err="1"/>
                  <a:t>ith</a:t>
                </a:r>
                <a:r>
                  <a:rPr lang="en-IN" sz="3200" b="1" dirty="0"/>
                  <a:t> node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18A3F2-173C-FC7D-7810-579551B40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32" y="3120980"/>
                <a:ext cx="7716484" cy="1498936"/>
              </a:xfrm>
              <a:prstGeom prst="rect">
                <a:avLst/>
              </a:prstGeom>
              <a:blipFill>
                <a:blip r:embed="rId3"/>
                <a:stretch>
                  <a:fillRect l="-3160" r="-3239" b="-154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4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F34C53-16D9-58CE-6749-8CBDD987D077}"/>
              </a:ext>
            </a:extLst>
          </p:cNvPr>
          <p:cNvSpPr/>
          <p:nvPr/>
        </p:nvSpPr>
        <p:spPr>
          <a:xfrm>
            <a:off x="194121" y="141668"/>
            <a:ext cx="8499118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Out-of-Bag 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F4D75-A54D-8A16-A109-45B53FBD98CE}"/>
              </a:ext>
            </a:extLst>
          </p:cNvPr>
          <p:cNvSpPr txBox="1"/>
          <p:nvPr/>
        </p:nvSpPr>
        <p:spPr>
          <a:xfrm>
            <a:off x="276895" y="882202"/>
            <a:ext cx="8499117" cy="520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i="1" dirty="0">
                <a:latin typeface="Book Antiqua" panose="02040602050305030304" pitchFamily="18" charset="0"/>
              </a:rPr>
              <a:t>With bagging, some training instances may be sampled several times for any predictor while others may not at all be sampled.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i="1" dirty="0">
                <a:latin typeface="Book Antiqua" panose="02040602050305030304" pitchFamily="18" charset="0"/>
              </a:rPr>
              <a:t>Only 63% of training instances are sampled on an average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i="1" dirty="0">
                <a:latin typeface="Book Antiqua" panose="02040602050305030304" pitchFamily="18" charset="0"/>
              </a:rPr>
              <a:t>Remaining 37% of training instances are called Out-of-Bag Instances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i="1" dirty="0">
                <a:latin typeface="Book Antiqua" panose="02040602050305030304" pitchFamily="18" charset="0"/>
              </a:rPr>
              <a:t>OOB can be used as a validation dataset</a:t>
            </a:r>
          </a:p>
        </p:txBody>
      </p:sp>
    </p:spTree>
    <p:extLst>
      <p:ext uri="{BB962C8B-B14F-4D97-AF65-F5344CB8AC3E}">
        <p14:creationId xmlns:p14="http://schemas.microsoft.com/office/powerpoint/2010/main" val="35222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0C078B-4D70-4B99-DBFF-D6CA2DD42845}"/>
              </a:ext>
            </a:extLst>
          </p:cNvPr>
          <p:cNvSpPr/>
          <p:nvPr/>
        </p:nvSpPr>
        <p:spPr>
          <a:xfrm>
            <a:off x="2356834" y="1300767"/>
            <a:ext cx="4179194" cy="24598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Python code to demonstrate </a:t>
            </a:r>
          </a:p>
          <a:p>
            <a:pPr algn="ctr"/>
            <a:r>
              <a:rPr lang="en-IN" sz="3200" dirty="0"/>
              <a:t>Out-of-Bag Evaluation</a:t>
            </a:r>
          </a:p>
        </p:txBody>
      </p:sp>
    </p:spTree>
    <p:extLst>
      <p:ext uri="{BB962C8B-B14F-4D97-AF65-F5344CB8AC3E}">
        <p14:creationId xmlns:p14="http://schemas.microsoft.com/office/powerpoint/2010/main" val="200094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961CD-1E51-4106-475A-C6D095D9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20" y="766157"/>
            <a:ext cx="8442386" cy="40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1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868B2-043B-A8B0-48DC-A0089679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58" y="823843"/>
            <a:ext cx="7669140" cy="39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46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88A57-F15E-78D5-BAF9-BA3E3608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584712"/>
            <a:ext cx="7933385" cy="477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7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26FDF7-4B32-0EB4-C850-E0880E9A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57956"/>
            <a:ext cx="8906018" cy="626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16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644464-1DAD-CBF1-6D6C-F7874AF18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22" y="151058"/>
            <a:ext cx="7683220" cy="57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50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F34C53-16D9-58CE-6749-8CBDD987D077}"/>
              </a:ext>
            </a:extLst>
          </p:cNvPr>
          <p:cNvSpPr/>
          <p:nvPr/>
        </p:nvSpPr>
        <p:spPr>
          <a:xfrm>
            <a:off x="194121" y="141668"/>
            <a:ext cx="8499118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Random Forest Classifiers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F4D75-A54D-8A16-A109-45B53FBD98CE}"/>
              </a:ext>
            </a:extLst>
          </p:cNvPr>
          <p:cNvSpPr txBox="1"/>
          <p:nvPr/>
        </p:nvSpPr>
        <p:spPr>
          <a:xfrm>
            <a:off x="276895" y="882202"/>
            <a:ext cx="8499117" cy="4555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i="1" dirty="0">
                <a:latin typeface="Book Antiqua" panose="02040602050305030304" pitchFamily="18" charset="0"/>
              </a:rPr>
              <a:t>Ensemble of Decision trees, trained with bagging method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i="1" dirty="0" err="1">
                <a:latin typeface="Book Antiqua" panose="02040602050305030304" pitchFamily="18" charset="0"/>
              </a:rPr>
              <a:t>max_samples</a:t>
            </a:r>
            <a:r>
              <a:rPr lang="en-IN" sz="2800" b="1" i="1" dirty="0">
                <a:latin typeface="Book Antiqua" panose="02040602050305030304" pitchFamily="18" charset="0"/>
              </a:rPr>
              <a:t>=1.0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i="1" dirty="0">
                <a:latin typeface="Book Antiqua" panose="02040602050305030304" pitchFamily="18" charset="0"/>
              </a:rPr>
              <a:t>No need of pipelines in building classifiers/regressors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i="1" dirty="0">
                <a:latin typeface="Book Antiqua" panose="02040602050305030304" pitchFamily="18" charset="0"/>
              </a:rPr>
              <a:t>For splitting node, uses best feature among random subset of features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1E05DF-6A15-2B4D-3271-F2282176AE06}"/>
              </a:ext>
            </a:extLst>
          </p:cNvPr>
          <p:cNvSpPr/>
          <p:nvPr/>
        </p:nvSpPr>
        <p:spPr>
          <a:xfrm>
            <a:off x="682579" y="5495760"/>
            <a:ext cx="6838682" cy="1210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Python code to demonstrate </a:t>
            </a:r>
          </a:p>
          <a:p>
            <a:pPr algn="ctr"/>
            <a:r>
              <a:rPr lang="en-IN" sz="3200" dirty="0"/>
              <a:t>Random Forest Classifiers</a:t>
            </a:r>
          </a:p>
        </p:txBody>
      </p:sp>
    </p:spTree>
    <p:extLst>
      <p:ext uri="{BB962C8B-B14F-4D97-AF65-F5344CB8AC3E}">
        <p14:creationId xmlns:p14="http://schemas.microsoft.com/office/powerpoint/2010/main" val="9355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245509-1201-C022-B557-95A13A48E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5" y="0"/>
            <a:ext cx="7366715" cy="4143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011DB-1684-B60D-4CA1-02028CFCFDBB}"/>
              </a:ext>
            </a:extLst>
          </p:cNvPr>
          <p:cNvSpPr txBox="1"/>
          <p:nvPr/>
        </p:nvSpPr>
        <p:spPr>
          <a:xfrm>
            <a:off x="322441" y="4256467"/>
            <a:ext cx="8499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i="1" dirty="0">
                <a:latin typeface="Book Antiqua" panose="02040602050305030304" pitchFamily="18" charset="0"/>
              </a:rPr>
              <a:t>Make trees more random by considering random thresholds for each feature.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i="1" dirty="0">
                <a:latin typeface="Book Antiqua" panose="02040602050305030304" pitchFamily="18" charset="0"/>
              </a:rPr>
              <a:t>Extremely Randomized Trees</a:t>
            </a:r>
          </a:p>
        </p:txBody>
      </p:sp>
    </p:spTree>
    <p:extLst>
      <p:ext uri="{BB962C8B-B14F-4D97-AF65-F5344CB8AC3E}">
        <p14:creationId xmlns:p14="http://schemas.microsoft.com/office/powerpoint/2010/main" val="12728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C563A98-A51B-126A-F702-4F3CCC33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5" y="0"/>
            <a:ext cx="7984901" cy="54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F11F08-532A-E33E-F301-80F60DEC25B4}"/>
              </a:ext>
            </a:extLst>
          </p:cNvPr>
          <p:cNvSpPr/>
          <p:nvPr/>
        </p:nvSpPr>
        <p:spPr>
          <a:xfrm>
            <a:off x="637504" y="5447763"/>
            <a:ext cx="6774288" cy="128788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Python code to demonstrate </a:t>
            </a:r>
          </a:p>
          <a:p>
            <a:pPr algn="ctr"/>
            <a:r>
              <a:rPr lang="en-IN" sz="3200" dirty="0"/>
              <a:t>usage of feature importance</a:t>
            </a:r>
          </a:p>
        </p:txBody>
      </p:sp>
    </p:spTree>
    <p:extLst>
      <p:ext uri="{BB962C8B-B14F-4D97-AF65-F5344CB8AC3E}">
        <p14:creationId xmlns:p14="http://schemas.microsoft.com/office/powerpoint/2010/main" val="79266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1BDB5-C337-8109-C9C0-A2497B10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0" y="875763"/>
            <a:ext cx="8902960" cy="535769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0C7037-366F-362B-9A6C-B09EF799CB4F}"/>
              </a:ext>
            </a:extLst>
          </p:cNvPr>
          <p:cNvSpPr/>
          <p:nvPr/>
        </p:nvSpPr>
        <p:spPr>
          <a:xfrm>
            <a:off x="683519" y="154544"/>
            <a:ext cx="7578279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latin typeface="Book Antiqua" panose="02040602050305030304" pitchFamily="18" charset="0"/>
              </a:rPr>
              <a:t>Decision tree decision boundaries</a:t>
            </a:r>
          </a:p>
        </p:txBody>
      </p:sp>
    </p:spTree>
    <p:extLst>
      <p:ext uri="{BB962C8B-B14F-4D97-AF65-F5344CB8AC3E}">
        <p14:creationId xmlns:p14="http://schemas.microsoft.com/office/powerpoint/2010/main" val="3450269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A0118-2DC1-20AA-787F-A5809A5A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71" y="0"/>
            <a:ext cx="3170575" cy="6124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0BBC4-A9CF-F797-AB37-6043AE2F2C54}"/>
              </a:ext>
            </a:extLst>
          </p:cNvPr>
          <p:cNvSpPr txBox="1"/>
          <p:nvPr/>
        </p:nvSpPr>
        <p:spPr>
          <a:xfrm>
            <a:off x="3575323" y="260820"/>
            <a:ext cx="52397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Boosting is an ensemble technique that combines several weak learners  into a strong learner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Train each predictor sequentially, each trying to correct its predecessor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AdaBoost (Adaptive Boosting)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Gradient boosting</a:t>
            </a:r>
          </a:p>
        </p:txBody>
      </p:sp>
    </p:spTree>
    <p:extLst>
      <p:ext uri="{BB962C8B-B14F-4D97-AF65-F5344CB8AC3E}">
        <p14:creationId xmlns:p14="http://schemas.microsoft.com/office/powerpoint/2010/main" val="389542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714A2-087B-5F5D-E0D8-7BA894263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49" y="168860"/>
            <a:ext cx="8864046" cy="521450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7A8EAA-7375-CDA1-3054-938BA990080B}"/>
              </a:ext>
            </a:extLst>
          </p:cNvPr>
          <p:cNvSpPr/>
          <p:nvPr/>
        </p:nvSpPr>
        <p:spPr>
          <a:xfrm>
            <a:off x="682580" y="5383369"/>
            <a:ext cx="7366716" cy="128788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>
                <a:latin typeface="Book Antiqua" panose="02040602050305030304" pitchFamily="18" charset="0"/>
              </a:rPr>
              <a:t>AdaBoost sequential training with instance weight updates</a:t>
            </a:r>
            <a:r>
              <a:rPr lang="en-US" sz="3000" dirty="0">
                <a:latin typeface="Book Antiqua" panose="02040602050305030304" pitchFamily="18" charset="0"/>
              </a:rPr>
              <a:t> </a:t>
            </a:r>
            <a:endParaRPr lang="en-IN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1F8E78-F52C-CE05-D805-22EA4E05B089}"/>
              </a:ext>
            </a:extLst>
          </p:cNvPr>
          <p:cNvSpPr txBox="1"/>
          <p:nvPr/>
        </p:nvSpPr>
        <p:spPr>
          <a:xfrm>
            <a:off x="144887" y="553791"/>
            <a:ext cx="85225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sklearn.ensemble</a:t>
            </a: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AdaBoostClassifier</a:t>
            </a:r>
            <a:endParaRPr lang="en-IN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acl</a:t>
            </a: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AdaBoostClassifier</a:t>
            </a: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    </a:t>
            </a:r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DecisionTreeClassifier</a:t>
            </a: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max_depth</a:t>
            </a: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=1), </a:t>
            </a:r>
          </a:p>
          <a:p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n_estimators</a:t>
            </a: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=30,</a:t>
            </a:r>
          </a:p>
          <a:p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learning_rate</a:t>
            </a: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=0.5)</a:t>
            </a:r>
          </a:p>
          <a:p>
            <a:endParaRPr lang="en-IN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acl.fit</a:t>
            </a: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xtrain,ytrain</a:t>
            </a: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5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0AC8B88-4B0F-7C2D-63F2-89104BF106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D7247-5749-304E-C9B9-6E1154AB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" y="85859"/>
            <a:ext cx="8416823" cy="638148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57636CC6-4D83-CD2B-C5D4-418AD02C4922}"/>
              </a:ext>
            </a:extLst>
          </p:cNvPr>
          <p:cNvSpPr/>
          <p:nvPr/>
        </p:nvSpPr>
        <p:spPr>
          <a:xfrm>
            <a:off x="4977685" y="592429"/>
            <a:ext cx="3129566" cy="2047741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Gradient Boosting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45463-B856-77ED-8643-6033EFEC412B}"/>
              </a:ext>
            </a:extLst>
          </p:cNvPr>
          <p:cNvSpPr/>
          <p:nvPr/>
        </p:nvSpPr>
        <p:spPr>
          <a:xfrm>
            <a:off x="1435994" y="4816699"/>
            <a:ext cx="2678806" cy="6825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Python Code</a:t>
            </a:r>
          </a:p>
        </p:txBody>
      </p:sp>
    </p:spTree>
    <p:extLst>
      <p:ext uri="{BB962C8B-B14F-4D97-AF65-F5344CB8AC3E}">
        <p14:creationId xmlns:p14="http://schemas.microsoft.com/office/powerpoint/2010/main" val="39120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BE9F30-EF2D-5AEF-DEB5-E5579524A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850141"/>
            <a:ext cx="8467725" cy="523539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CE2E8F-373D-D82D-3230-7954382BDA97}"/>
              </a:ext>
            </a:extLst>
          </p:cNvPr>
          <p:cNvSpPr/>
          <p:nvPr/>
        </p:nvSpPr>
        <p:spPr>
          <a:xfrm>
            <a:off x="482957" y="96592"/>
            <a:ext cx="4501166" cy="85014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>
                <a:latin typeface="Book Antiqua" panose="02040602050305030304" pitchFamily="18" charset="0"/>
              </a:rPr>
              <a:t>Histograms</a:t>
            </a:r>
            <a:endParaRPr lang="en-IN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83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F34C53-16D9-58CE-6749-8CBDD987D077}"/>
              </a:ext>
            </a:extLst>
          </p:cNvPr>
          <p:cNvSpPr/>
          <p:nvPr/>
        </p:nvSpPr>
        <p:spPr>
          <a:xfrm>
            <a:off x="194121" y="141668"/>
            <a:ext cx="8499118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Histogram based Classifiers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F4D75-A54D-8A16-A109-45B53FBD98CE}"/>
              </a:ext>
            </a:extLst>
          </p:cNvPr>
          <p:cNvSpPr txBox="1"/>
          <p:nvPr/>
        </p:nvSpPr>
        <p:spPr>
          <a:xfrm>
            <a:off x="882203" y="1056067"/>
            <a:ext cx="6007994" cy="445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i="1" dirty="0">
                <a:latin typeface="Book Antiqua" panose="02040602050305030304" pitchFamily="18" charset="0"/>
              </a:rPr>
              <a:t>Uses concept of binning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i="1" dirty="0">
                <a:latin typeface="Book Antiqua" panose="02040602050305030304" pitchFamily="18" charset="0"/>
              </a:rPr>
              <a:t>Optimized for large datasets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i="1" dirty="0" err="1">
                <a:latin typeface="Book Antiqua" panose="02040602050305030304" pitchFamily="18" charset="0"/>
              </a:rPr>
              <a:t>learning_rate</a:t>
            </a:r>
            <a:r>
              <a:rPr lang="en-US" sz="3200" b="1" i="1" dirty="0">
                <a:latin typeface="Book Antiqua" panose="02040602050305030304" pitchFamily="18" charset="0"/>
              </a:rPr>
              <a:t>,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i="1" dirty="0" err="1">
                <a:latin typeface="Book Antiqua" panose="02040602050305030304" pitchFamily="18" charset="0"/>
              </a:rPr>
              <a:t>max_iter</a:t>
            </a:r>
            <a:r>
              <a:rPr lang="en-US" sz="3200" b="1" i="1" dirty="0">
                <a:latin typeface="Book Antiqua" panose="02040602050305030304" pitchFamily="18" charset="0"/>
              </a:rPr>
              <a:t>,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i="1" dirty="0" err="1">
                <a:latin typeface="Book Antiqua" panose="02040602050305030304" pitchFamily="18" charset="0"/>
              </a:rPr>
              <a:t>max_depth</a:t>
            </a:r>
            <a:r>
              <a:rPr lang="en-US" sz="3200" b="1" i="1" dirty="0">
                <a:latin typeface="Book Antiqua" panose="02040602050305030304" pitchFamily="18" charset="0"/>
              </a:rPr>
              <a:t>,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i="1" dirty="0">
                <a:latin typeface="Book Antiqua" panose="02040602050305030304" pitchFamily="18" charset="0"/>
              </a:rPr>
              <a:t>l2_regularization</a:t>
            </a:r>
            <a:endParaRPr lang="en-IN" sz="44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4A5B93-EC3F-A9DF-B6C9-A5152AAC4CAB}"/>
              </a:ext>
            </a:extLst>
          </p:cNvPr>
          <p:cNvSpPr/>
          <p:nvPr/>
        </p:nvSpPr>
        <p:spPr>
          <a:xfrm>
            <a:off x="194121" y="141668"/>
            <a:ext cx="8499118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Stacking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86E65-7B1E-DE41-6B1D-3AC0B6617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11" y="979082"/>
            <a:ext cx="7345700" cy="56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35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9DBD6-EC61-9CC6-F7A2-02A2B097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4" y="114604"/>
            <a:ext cx="8561898" cy="5094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27F44-4E4B-055C-E3F4-3C038769D589}"/>
              </a:ext>
            </a:extLst>
          </p:cNvPr>
          <p:cNvSpPr txBox="1"/>
          <p:nvPr/>
        </p:nvSpPr>
        <p:spPr>
          <a:xfrm>
            <a:off x="2343954" y="5209505"/>
            <a:ext cx="4099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4"/>
                </a:solidFill>
                <a:latin typeface="Book Antiqua" panose="02040602050305030304" pitchFamily="18" charset="0"/>
              </a:rPr>
              <a:t>Building the blender</a:t>
            </a:r>
          </a:p>
        </p:txBody>
      </p:sp>
    </p:spTree>
    <p:extLst>
      <p:ext uri="{BB962C8B-B14F-4D97-AF65-F5344CB8AC3E}">
        <p14:creationId xmlns:p14="http://schemas.microsoft.com/office/powerpoint/2010/main" val="5857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31A295-B96D-C4B1-B540-D53EC238C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6" y="49991"/>
            <a:ext cx="8493828" cy="6589067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AD5F7A80-3739-E56A-BB34-781F585D9372}"/>
              </a:ext>
            </a:extLst>
          </p:cNvPr>
          <p:cNvSpPr/>
          <p:nvPr/>
        </p:nvSpPr>
        <p:spPr>
          <a:xfrm>
            <a:off x="528033" y="148108"/>
            <a:ext cx="3123127" cy="1667814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Multilayer Stacking Ensemble</a:t>
            </a:r>
          </a:p>
        </p:txBody>
      </p:sp>
    </p:spTree>
    <p:extLst>
      <p:ext uri="{BB962C8B-B14F-4D97-AF65-F5344CB8AC3E}">
        <p14:creationId xmlns:p14="http://schemas.microsoft.com/office/powerpoint/2010/main" val="23350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83E90D-8752-8D62-CF50-92FB3E371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03"/>
            <a:ext cx="9144000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8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19DC6F-CE21-DC7B-361C-B7880EF15BBD}"/>
              </a:ext>
            </a:extLst>
          </p:cNvPr>
          <p:cNvSpPr/>
          <p:nvPr/>
        </p:nvSpPr>
        <p:spPr>
          <a:xfrm>
            <a:off x="683519" y="154544"/>
            <a:ext cx="7578279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latin typeface="Book Antiqua" panose="02040602050305030304" pitchFamily="18" charset="0"/>
              </a:rPr>
              <a:t>Estimating class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8D5B1F-6AB9-6498-1B1D-E7D083E90EAD}"/>
                  </a:ext>
                </a:extLst>
              </p:cNvPr>
              <p:cNvSpPr txBox="1"/>
              <p:nvPr/>
            </p:nvSpPr>
            <p:spPr>
              <a:xfrm>
                <a:off x="568281" y="1148297"/>
                <a:ext cx="8170034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𝑻𝒓𝒂𝒗𝒆𝒓𝒔𝒆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𝒕𝒓𝒆𝒆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𝒇𝒊𝒏𝒅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𝒍𝒆𝒂𝒇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𝒏𝒐𝒅𝒆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𝒊𝒏𝒔𝒕𝒂𝒏𝒄𝒆</m:t>
                    </m:r>
                  </m:oMath>
                </a14:m>
                <a:endParaRPr lang="en-IN" sz="2800" b="1" dirty="0"/>
              </a:p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IN" sz="2800" b="1" dirty="0"/>
                  <a:t>Return ratio of training instances of class k in this node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8D5B1F-6AB9-6498-1B1D-E7D083E90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81" y="1148297"/>
                <a:ext cx="8170034" cy="1384995"/>
              </a:xfrm>
              <a:prstGeom prst="rect">
                <a:avLst/>
              </a:prstGeom>
              <a:blipFill>
                <a:blip r:embed="rId2"/>
                <a:stretch>
                  <a:fillRect l="-1269" r="-1567" b="-105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1DCE71-9A40-8115-1631-80BA78CEF1CD}"/>
              </a:ext>
            </a:extLst>
          </p:cNvPr>
          <p:cNvSpPr/>
          <p:nvPr/>
        </p:nvSpPr>
        <p:spPr>
          <a:xfrm>
            <a:off x="568281" y="2805826"/>
            <a:ext cx="7868053" cy="94659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Test for petals-5cm long and 1.5 cm wide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CCAF18-F765-F8DF-F60E-E57682297775}"/>
              </a:ext>
            </a:extLst>
          </p:cNvPr>
          <p:cNvSpPr/>
          <p:nvPr/>
        </p:nvSpPr>
        <p:spPr>
          <a:xfrm>
            <a:off x="538631" y="4136643"/>
            <a:ext cx="7868053" cy="94659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Python code for prediction of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26481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400CA1-E370-EAA7-0448-3C4A0311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456"/>
            <a:ext cx="9144000" cy="57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5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5BED54-3112-6CDD-7E52-DD66BF263B9B}"/>
              </a:ext>
            </a:extLst>
          </p:cNvPr>
          <p:cNvSpPr/>
          <p:nvPr/>
        </p:nvSpPr>
        <p:spPr>
          <a:xfrm>
            <a:off x="226319" y="64392"/>
            <a:ext cx="7578279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latin typeface="Book Antiqua" panose="02040602050305030304" pitchFamily="18" charset="0"/>
              </a:rPr>
              <a:t>CART Training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F4AB8-BD69-80C2-E749-DF6E57E80089}"/>
              </a:ext>
            </a:extLst>
          </p:cNvPr>
          <p:cNvSpPr txBox="1"/>
          <p:nvPr/>
        </p:nvSpPr>
        <p:spPr>
          <a:xfrm>
            <a:off x="276896" y="882202"/>
            <a:ext cx="82553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1" i="1" dirty="0">
                <a:latin typeface="Book Antiqua" panose="02040602050305030304" pitchFamily="18" charset="0"/>
              </a:rPr>
              <a:t>Scikit learn uses CART training algorithm to train decision trees (also called growing trees)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1" i="1" dirty="0">
                <a:latin typeface="Book Antiqua" panose="02040602050305030304" pitchFamily="18" charset="0"/>
              </a:rPr>
              <a:t>Splits training dataset into two subsets using single feature k and threshold </a:t>
            </a:r>
            <a:r>
              <a:rPr lang="en-IN" sz="3000" b="1" i="1" dirty="0" err="1">
                <a:latin typeface="Book Antiqua" panose="02040602050305030304" pitchFamily="18" charset="0"/>
              </a:rPr>
              <a:t>tk</a:t>
            </a:r>
            <a:endParaRPr lang="en-IN" sz="3000" b="1" i="1" dirty="0">
              <a:latin typeface="Book Antiqua" panose="0204060205030503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1" i="1" dirty="0">
                <a:latin typeface="Book Antiqua" panose="02040602050305030304" pitchFamily="18" charset="0"/>
              </a:rPr>
              <a:t>It searches for pair (</a:t>
            </a:r>
            <a:r>
              <a:rPr lang="en-IN" sz="3000" b="1" i="1" dirty="0" err="1">
                <a:latin typeface="Book Antiqua" panose="02040602050305030304" pitchFamily="18" charset="0"/>
              </a:rPr>
              <a:t>t,tk</a:t>
            </a:r>
            <a:r>
              <a:rPr lang="en-IN" sz="3000" b="1" i="1" dirty="0">
                <a:latin typeface="Book Antiqua" panose="02040602050305030304" pitchFamily="18" charset="0"/>
              </a:rPr>
              <a:t>) that produces purest subsets weighted by their size.</a:t>
            </a:r>
          </a:p>
        </p:txBody>
      </p:sp>
    </p:spTree>
    <p:extLst>
      <p:ext uri="{BB962C8B-B14F-4D97-AF65-F5344CB8AC3E}">
        <p14:creationId xmlns:p14="http://schemas.microsoft.com/office/powerpoint/2010/main" val="5113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981196-6113-17D3-FD75-497AC309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" y="1137509"/>
            <a:ext cx="8893801" cy="291289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5C41D7-4ABC-616D-2DD7-89C3E8409E9C}"/>
              </a:ext>
            </a:extLst>
          </p:cNvPr>
          <p:cNvSpPr/>
          <p:nvPr/>
        </p:nvSpPr>
        <p:spPr>
          <a:xfrm>
            <a:off x="226319" y="289772"/>
            <a:ext cx="8344571" cy="721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>
                <a:latin typeface="Book Antiqua" panose="02040602050305030304" pitchFamily="18" charset="0"/>
              </a:rPr>
              <a:t>CART Cost Function for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8331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317</TotalTime>
  <Words>546</Words>
  <Application>Microsoft Office PowerPoint</Application>
  <PresentationFormat>On-screen Show (4:3)</PresentationFormat>
  <Paragraphs>89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Cambria Math</vt:lpstr>
      <vt:lpstr>Courier New</vt:lpstr>
      <vt:lpstr>Palatino Linotype</vt:lpstr>
      <vt:lpstr>Wingdings</vt:lpstr>
      <vt:lpstr>Gallery</vt:lpstr>
      <vt:lpstr>Decision Trees and Random Forest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Chetan HOD</dc:creator>
  <cp:lastModifiedBy>Chetan HOD</cp:lastModifiedBy>
  <cp:revision>53</cp:revision>
  <dcterms:created xsi:type="dcterms:W3CDTF">2024-07-03T13:42:30Z</dcterms:created>
  <dcterms:modified xsi:type="dcterms:W3CDTF">2024-07-11T04:47:12Z</dcterms:modified>
</cp:coreProperties>
</file>