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98312-18B6-40FC-A2B1-EBE9782D0934}" type="datetimeFigureOut">
              <a:rPr lang="en-IN" smtClean="0"/>
              <a:t>21-06-2024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0B24-807F-4ECA-84F7-578CAD50662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64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60B24-807F-4ECA-84F7-578CAD50662F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5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995" y="919717"/>
            <a:ext cx="6378206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995" y="4795284"/>
            <a:ext cx="6378206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3529" y="6433203"/>
            <a:ext cx="1819835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3203"/>
            <a:ext cx="527086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3" y="590668"/>
            <a:ext cx="7436144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9673"/>
            <a:ext cx="7436145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92464" y="6434525"/>
            <a:ext cx="15509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02" y="6437377"/>
            <a:ext cx="2831936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3364" y="6434525"/>
            <a:ext cx="51994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0801"/>
            <a:ext cx="6858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6858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610" y="2163726"/>
            <a:ext cx="3458240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2946" y="2163725"/>
            <a:ext cx="3640322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635624"/>
            <a:ext cx="3868340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635623"/>
            <a:ext cx="3887391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6633528" y="3732560"/>
            <a:ext cx="2514145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710" y="6434561"/>
            <a:ext cx="2571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81" y="590372"/>
            <a:ext cx="7651686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9" y="1916262"/>
            <a:ext cx="7644149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750" y="6433203"/>
            <a:ext cx="1780613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363" y="6433203"/>
            <a:ext cx="519947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736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7" pos="3312" userDrawn="1">
          <p15:clr>
            <a:srgbClr val="F26B43"/>
          </p15:clr>
        </p15:guide>
        <p15:guide id="8" pos="4176" userDrawn="1">
          <p15:clr>
            <a:srgbClr val="F26B43"/>
          </p15:clr>
        </p15:guide>
        <p15:guide id="9" pos="5472" userDrawn="1">
          <p15:clr>
            <a:srgbClr val="F26B43"/>
          </p15:clr>
        </p15:guide>
        <p15:guide id="10" pos="2016" userDrawn="1">
          <p15:clr>
            <a:srgbClr val="F26B43"/>
          </p15:clr>
        </p15:guide>
        <p15:guide id="11" pos="1152" userDrawn="1">
          <p15:clr>
            <a:srgbClr val="F26B43"/>
          </p15:clr>
        </p15:guide>
        <p15:guide id="12" pos="288" userDrawn="1">
          <p15:clr>
            <a:srgbClr val="F26B43"/>
          </p15:clr>
        </p15:guide>
        <p15:guide id="13" pos="1584" userDrawn="1">
          <p15:clr>
            <a:srgbClr val="F26B43"/>
          </p15:clr>
        </p15:guide>
        <p15:guide id="14" pos="3744" userDrawn="1">
          <p15:clr>
            <a:srgbClr val="F26B43"/>
          </p15:clr>
        </p15:guide>
        <p15:guide id="15" pos="5040" userDrawn="1">
          <p15:clr>
            <a:srgbClr val="F26B43"/>
          </p15:clr>
        </p15:guide>
        <p15:guide id="16" pos="720" userDrawn="1">
          <p15:clr>
            <a:srgbClr val="F26B43"/>
          </p15:clr>
        </p15:guide>
        <p15:guide id="17" pos="2448" userDrawn="1">
          <p15:clr>
            <a:srgbClr val="F26B43"/>
          </p15:clr>
        </p15:guide>
        <p15:guide id="18" orient="horz" pos="1008" userDrawn="1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4608" userDrawn="1">
          <p15:clr>
            <a:srgbClr val="F26B43"/>
          </p15:clr>
        </p15:guide>
        <p15:guide id="21" orient="horz" pos="1584" userDrawn="1">
          <p15:clr>
            <a:srgbClr val="F26B43"/>
          </p15:clr>
        </p15:guide>
        <p15:guide id="22" pos="432" userDrawn="1">
          <p15:clr>
            <a:srgbClr val="F26B43"/>
          </p15:clr>
        </p15:guide>
        <p15:guide id="23" pos="5328" userDrawn="1">
          <p15:clr>
            <a:srgbClr val="F26B43"/>
          </p15:clr>
        </p15:guide>
        <p15:guide id="24" pos="576" userDrawn="1">
          <p15:clr>
            <a:srgbClr val="F26B43"/>
          </p15:clr>
        </p15:guide>
        <p15:guide id="25" pos="51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50 Machine Learning Projects for Beginners in 2024">
            <a:extLst>
              <a:ext uri="{FF2B5EF4-FFF2-40B4-BE49-F238E27FC236}">
                <a16:creationId xmlns:a16="http://schemas.microsoft.com/office/drawing/2014/main" id="{57FF210F-2D6B-202E-0675-B0E8CE92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7" y="383791"/>
            <a:ext cx="7639893" cy="56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3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A72370-282E-BCAB-4677-F7D667CDC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59" y="654677"/>
            <a:ext cx="8268064" cy="46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7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60F7D1-1B20-DD93-6937-0E0D1313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38" y="1334946"/>
            <a:ext cx="8118263" cy="4471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F38623-A3D8-7851-4222-E7E8AB9B4CAD}"/>
              </a:ext>
            </a:extLst>
          </p:cNvPr>
          <p:cNvSpPr txBox="1"/>
          <p:nvPr/>
        </p:nvSpPr>
        <p:spPr>
          <a:xfrm>
            <a:off x="143670" y="405513"/>
            <a:ext cx="5639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Sampling bias comparison</a:t>
            </a:r>
          </a:p>
        </p:txBody>
      </p:sp>
    </p:spTree>
    <p:extLst>
      <p:ext uri="{BB962C8B-B14F-4D97-AF65-F5344CB8AC3E}">
        <p14:creationId xmlns:p14="http://schemas.microsoft.com/office/powerpoint/2010/main" val="151065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E64A63-94B7-8107-3E01-01E67EAF6242}"/>
              </a:ext>
            </a:extLst>
          </p:cNvPr>
          <p:cNvSpPr/>
          <p:nvPr/>
        </p:nvSpPr>
        <p:spPr>
          <a:xfrm>
            <a:off x="4243588" y="341291"/>
            <a:ext cx="3947375" cy="136516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Multiclass Classification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6743E15-9C13-D7F7-17FD-59BD5E81F019}"/>
              </a:ext>
            </a:extLst>
          </p:cNvPr>
          <p:cNvSpPr/>
          <p:nvPr/>
        </p:nvSpPr>
        <p:spPr>
          <a:xfrm>
            <a:off x="5969358" y="1706451"/>
            <a:ext cx="347730" cy="695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FDA2CD-716C-2B14-B120-308F4283DFAC}"/>
              </a:ext>
            </a:extLst>
          </p:cNvPr>
          <p:cNvSpPr/>
          <p:nvPr/>
        </p:nvSpPr>
        <p:spPr>
          <a:xfrm>
            <a:off x="4623515" y="2401910"/>
            <a:ext cx="3219718" cy="6954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Monotype Corsiva" panose="03010101010201010101" pitchFamily="66" charset="0"/>
              </a:rPr>
              <a:t>Logistic Regression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821EE-EA83-8539-12C9-7F5C70B50F7C}"/>
              </a:ext>
            </a:extLst>
          </p:cNvPr>
          <p:cNvSpPr/>
          <p:nvPr/>
        </p:nvSpPr>
        <p:spPr>
          <a:xfrm>
            <a:off x="4623515" y="3197180"/>
            <a:ext cx="3219718" cy="6954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Monotype Corsiva" panose="03010101010201010101" pitchFamily="66" charset="0"/>
              </a:rPr>
              <a:t>Random Forest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48DC7-0136-BEF7-03E3-782528589649}"/>
              </a:ext>
            </a:extLst>
          </p:cNvPr>
          <p:cNvSpPr/>
          <p:nvPr/>
        </p:nvSpPr>
        <p:spPr>
          <a:xfrm>
            <a:off x="4623515" y="4041820"/>
            <a:ext cx="3219718" cy="6954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Monotype Corsiva" panose="03010101010201010101" pitchFamily="66" charset="0"/>
              </a:rPr>
              <a:t>Gaussian NB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BBB2DF-BCAE-7C8E-80DC-2DF633857371}"/>
              </a:ext>
            </a:extLst>
          </p:cNvPr>
          <p:cNvSpPr/>
          <p:nvPr/>
        </p:nvSpPr>
        <p:spPr>
          <a:xfrm>
            <a:off x="148108" y="341291"/>
            <a:ext cx="3947375" cy="136516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/>
              <a:t>Binary Classification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500119D-4B01-CABF-6CF8-C00AD7DEB05B}"/>
              </a:ext>
            </a:extLst>
          </p:cNvPr>
          <p:cNvSpPr/>
          <p:nvPr/>
        </p:nvSpPr>
        <p:spPr>
          <a:xfrm>
            <a:off x="1873878" y="1706451"/>
            <a:ext cx="347730" cy="6954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2BD3D4-0543-B9AD-FEB9-B34E675CDA94}"/>
              </a:ext>
            </a:extLst>
          </p:cNvPr>
          <p:cNvSpPr/>
          <p:nvPr/>
        </p:nvSpPr>
        <p:spPr>
          <a:xfrm>
            <a:off x="528035" y="2401910"/>
            <a:ext cx="3219718" cy="69545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Monotype Corsiva" panose="03010101010201010101" pitchFamily="66" charset="0"/>
              </a:rPr>
              <a:t>Support Vector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619A0-9FE8-59F4-8D1C-75C333073846}"/>
              </a:ext>
            </a:extLst>
          </p:cNvPr>
          <p:cNvSpPr/>
          <p:nvPr/>
        </p:nvSpPr>
        <p:spPr>
          <a:xfrm>
            <a:off x="528035" y="3197180"/>
            <a:ext cx="3219718" cy="9240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>
                <a:latin typeface="Monotype Corsiva" panose="03010101010201010101" pitchFamily="66" charset="0"/>
              </a:rPr>
              <a:t>Stochastic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17572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68DFB-16A2-D44E-A1E2-57D7E7862F9D}"/>
              </a:ext>
            </a:extLst>
          </p:cNvPr>
          <p:cNvSpPr txBox="1"/>
          <p:nvPr/>
        </p:nvSpPr>
        <p:spPr>
          <a:xfrm>
            <a:off x="611746" y="222361"/>
            <a:ext cx="8139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Binary classifier – to – Multiclass classifier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8F3704-93CA-16B9-5E37-1FD2EBD8E55D}"/>
              </a:ext>
            </a:extLst>
          </p:cNvPr>
          <p:cNvSpPr/>
          <p:nvPr/>
        </p:nvSpPr>
        <p:spPr>
          <a:xfrm>
            <a:off x="445983" y="982807"/>
            <a:ext cx="3061776" cy="277539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0 or non-0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1 or non-1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2 or non-2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…</a:t>
            </a:r>
          </a:p>
          <a:p>
            <a:pPr algn="ctr"/>
            <a:r>
              <a:rPr lang="en-IN" sz="2800" b="1" dirty="0">
                <a:latin typeface="Book Antiqua" panose="02040602050305030304" pitchFamily="18" charset="0"/>
              </a:rPr>
              <a:t>9 or non-9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2BB9F-3BF7-7D44-6D16-DE8F004863BD}"/>
              </a:ext>
            </a:extLst>
          </p:cNvPr>
          <p:cNvSpPr txBox="1"/>
          <p:nvPr/>
        </p:nvSpPr>
        <p:spPr>
          <a:xfrm>
            <a:off x="445983" y="3743023"/>
            <a:ext cx="3342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err="1"/>
              <a:t>OneVsRest</a:t>
            </a:r>
            <a:r>
              <a:rPr lang="en-IN" sz="3200" b="1" dirty="0"/>
              <a:t> (OVR)</a:t>
            </a:r>
          </a:p>
          <a:p>
            <a:r>
              <a:rPr lang="en-IN" sz="3200" b="1" dirty="0" err="1"/>
              <a:t>OneVsAll</a:t>
            </a:r>
            <a:r>
              <a:rPr lang="en-IN" sz="3200" b="1" dirty="0"/>
              <a:t> (OVA)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DA40FC-F0AA-CD45-FF6D-E063AA63DCBA}"/>
              </a:ext>
            </a:extLst>
          </p:cNvPr>
          <p:cNvSpPr/>
          <p:nvPr/>
        </p:nvSpPr>
        <p:spPr>
          <a:xfrm>
            <a:off x="3788565" y="922549"/>
            <a:ext cx="5102722" cy="29661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dirty="0">
                <a:latin typeface="Book Antiqua" panose="02040602050305030304" pitchFamily="18" charset="0"/>
              </a:rPr>
              <a:t>  </a:t>
            </a:r>
          </a:p>
          <a:p>
            <a:r>
              <a:rPr lang="en-IN" sz="2800" b="1" dirty="0">
                <a:latin typeface="Book Antiqua" panose="02040602050305030304" pitchFamily="18" charset="0"/>
              </a:rPr>
              <a:t> 0 or 1, 0 or 2,..0 or 9</a:t>
            </a:r>
          </a:p>
          <a:p>
            <a:r>
              <a:rPr lang="en-IN" sz="2800" b="1" dirty="0">
                <a:latin typeface="Book Antiqua" panose="02040602050305030304" pitchFamily="18" charset="0"/>
              </a:rPr>
              <a:t>   1 or 2, 1 or 3,..1 or 9</a:t>
            </a:r>
          </a:p>
          <a:p>
            <a:r>
              <a:rPr lang="en-IN" sz="2800" b="1" dirty="0">
                <a:latin typeface="Book Antiqua" panose="02040602050305030304" pitchFamily="18" charset="0"/>
              </a:rPr>
              <a:t>   2 or 3, 2 or 4 .. 2 or 9</a:t>
            </a:r>
          </a:p>
          <a:p>
            <a:r>
              <a:rPr lang="en-IN" sz="2800" b="1" dirty="0">
                <a:latin typeface="Book Antiqua" panose="02040602050305030304" pitchFamily="18" charset="0"/>
              </a:rPr>
              <a:t>            …</a:t>
            </a:r>
          </a:p>
          <a:p>
            <a:r>
              <a:rPr lang="en-IN" sz="2800" b="1" dirty="0">
                <a:latin typeface="Book Antiqua" panose="02040602050305030304" pitchFamily="18" charset="0"/>
              </a:rPr>
              <a:t>          8 or 9</a:t>
            </a:r>
          </a:p>
          <a:p>
            <a:endParaRPr lang="en-IN" sz="28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2F4B0-4520-32C2-C037-F80BC408FDB7}"/>
              </a:ext>
            </a:extLst>
          </p:cNvPr>
          <p:cNvSpPr txBox="1"/>
          <p:nvPr/>
        </p:nvSpPr>
        <p:spPr>
          <a:xfrm>
            <a:off x="4784501" y="4004116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err="1"/>
              <a:t>OneVsOne</a:t>
            </a:r>
            <a:r>
              <a:rPr lang="en-IN" sz="3200" b="1" dirty="0"/>
              <a:t> (OVO)</a:t>
            </a:r>
          </a:p>
        </p:txBody>
      </p:sp>
    </p:spTree>
    <p:extLst>
      <p:ext uri="{BB962C8B-B14F-4D97-AF65-F5344CB8AC3E}">
        <p14:creationId xmlns:p14="http://schemas.microsoft.com/office/powerpoint/2010/main" val="28097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6C601-299E-186E-2591-8A82044D0964}"/>
              </a:ext>
            </a:extLst>
          </p:cNvPr>
          <p:cNvSpPr txBox="1"/>
          <p:nvPr/>
        </p:nvSpPr>
        <p:spPr>
          <a:xfrm>
            <a:off x="0" y="9666"/>
            <a:ext cx="850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the use of </a:t>
            </a:r>
            <a:r>
              <a:rPr lang="en-IN" sz="32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OneVsOne</a:t>
            </a:r>
            <a:r>
              <a:rPr lang="en-IN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classifier with SVC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DC040-4787-B50C-1C21-3ED056312CEF}"/>
              </a:ext>
            </a:extLst>
          </p:cNvPr>
          <p:cNvSpPr txBox="1"/>
          <p:nvPr/>
        </p:nvSpPr>
        <p:spPr>
          <a:xfrm>
            <a:off x="0" y="1353361"/>
            <a:ext cx="850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Demonstrate the use of </a:t>
            </a:r>
            <a:r>
              <a:rPr lang="en-IN" sz="3200" b="1" i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OneVsRest</a:t>
            </a:r>
            <a:r>
              <a:rPr lang="en-IN" sz="3200" b="1" i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classifier with SVC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2A82E-CC97-7C8C-48DB-483FC993D655}"/>
              </a:ext>
            </a:extLst>
          </p:cNvPr>
          <p:cNvSpPr txBox="1"/>
          <p:nvPr/>
        </p:nvSpPr>
        <p:spPr>
          <a:xfrm>
            <a:off x="338070" y="3250994"/>
            <a:ext cx="850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i="1" dirty="0" err="1">
                <a:solidFill>
                  <a:srgbClr val="7030A0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ConfusionMatrixDisplay</a:t>
            </a:r>
            <a:r>
              <a:rPr lang="en-IN" sz="3200" b="1" i="1" dirty="0">
                <a:solidFill>
                  <a:srgbClr val="7030A0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 usage to view errors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AABBE8-C2F2-2E30-493E-EA78BE7334AF}"/>
              </a:ext>
            </a:extLst>
          </p:cNvPr>
          <p:cNvSpPr/>
          <p:nvPr/>
        </p:nvSpPr>
        <p:spPr>
          <a:xfrm>
            <a:off x="334850" y="2456294"/>
            <a:ext cx="3348507" cy="68902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ERROR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D51F20-D321-0680-D1B2-ED1EDF87C8B2}"/>
              </a:ext>
            </a:extLst>
          </p:cNvPr>
          <p:cNvSpPr txBox="1"/>
          <p:nvPr/>
        </p:nvSpPr>
        <p:spPr>
          <a:xfrm>
            <a:off x="284408" y="3957185"/>
            <a:ext cx="850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i="1" dirty="0" err="1">
                <a:solidFill>
                  <a:srgbClr val="7030A0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ConfusionMatrixDisplay</a:t>
            </a:r>
            <a:r>
              <a:rPr lang="en-IN" sz="3200" b="1" i="1" dirty="0">
                <a:solidFill>
                  <a:srgbClr val="7030A0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 usage to view errors in percentage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154A6-AE82-A4A7-389D-56B1436B572E}"/>
              </a:ext>
            </a:extLst>
          </p:cNvPr>
          <p:cNvSpPr txBox="1"/>
          <p:nvPr/>
        </p:nvSpPr>
        <p:spPr>
          <a:xfrm>
            <a:off x="284408" y="4966030"/>
            <a:ext cx="850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i="1" dirty="0" err="1">
                <a:solidFill>
                  <a:srgbClr val="7030A0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ConfusionMatrixDisplay</a:t>
            </a:r>
            <a:r>
              <a:rPr lang="en-IN" sz="3200" b="1" i="1" dirty="0">
                <a:solidFill>
                  <a:srgbClr val="7030A0"/>
                </a:solidFill>
                <a:latin typeface="Book Antiqua" panose="02040602050305030304" pitchFamily="18" charset="0"/>
                <a:ea typeface="Cambria" panose="02040503050406030204" pitchFamily="18" charset="0"/>
              </a:rPr>
              <a:t> usage to zoom up errors</a:t>
            </a:r>
          </a:p>
        </p:txBody>
      </p:sp>
    </p:spTree>
    <p:extLst>
      <p:ext uri="{BB962C8B-B14F-4D97-AF65-F5344CB8AC3E}">
        <p14:creationId xmlns:p14="http://schemas.microsoft.com/office/powerpoint/2010/main" val="23009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2D8BDC-32CA-238C-67EC-17B5B82E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52791"/>
            <a:ext cx="8791441" cy="45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81982A0-A7C2-983A-C236-86ECC9875051}"/>
              </a:ext>
            </a:extLst>
          </p:cNvPr>
          <p:cNvSpPr/>
          <p:nvPr/>
        </p:nvSpPr>
        <p:spPr>
          <a:xfrm>
            <a:off x="1429555" y="4855336"/>
            <a:ext cx="4958366" cy="13587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err="1"/>
              <a:t>KNeighbourClassifier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1339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A46E68-FA01-2058-568A-15B923F3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566"/>
            <a:ext cx="9144000" cy="41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1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123374-11FF-0A1C-BF52-95FCDBFF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404788"/>
            <a:ext cx="8545132" cy="34817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4E9855-5744-73AA-911C-9FD3530FE72A}"/>
              </a:ext>
            </a:extLst>
          </p:cNvPr>
          <p:cNvSpPr/>
          <p:nvPr/>
        </p:nvSpPr>
        <p:spPr>
          <a:xfrm>
            <a:off x="753414" y="550221"/>
            <a:ext cx="5067837" cy="689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Multi output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1146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isy image and noise removal image by median filter | Download Scientific  Diagram">
            <a:extLst>
              <a:ext uri="{FF2B5EF4-FFF2-40B4-BE49-F238E27FC236}">
                <a16:creationId xmlns:a16="http://schemas.microsoft.com/office/drawing/2014/main" id="{3F9220DA-C630-F54A-CDEF-FE18BB49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8" y="1264477"/>
            <a:ext cx="7761343" cy="38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978B91-9540-5B6F-AE27-5591FB060AAB}"/>
              </a:ext>
            </a:extLst>
          </p:cNvPr>
          <p:cNvSpPr/>
          <p:nvPr/>
        </p:nvSpPr>
        <p:spPr>
          <a:xfrm>
            <a:off x="579549" y="337720"/>
            <a:ext cx="5067837" cy="68902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000" b="1" dirty="0"/>
              <a:t>Image noise removal</a:t>
            </a:r>
          </a:p>
        </p:txBody>
      </p:sp>
    </p:spTree>
    <p:extLst>
      <p:ext uri="{BB962C8B-B14F-4D97-AF65-F5344CB8AC3E}">
        <p14:creationId xmlns:p14="http://schemas.microsoft.com/office/powerpoint/2010/main" val="26860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44B0B9-FA9D-165E-C935-9B79B84C5A64}"/>
              </a:ext>
            </a:extLst>
          </p:cNvPr>
          <p:cNvSpPr txBox="1"/>
          <p:nvPr/>
        </p:nvSpPr>
        <p:spPr>
          <a:xfrm>
            <a:off x="334851" y="592539"/>
            <a:ext cx="810725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0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Walkthrough of an end-to-end Machine Learning project</a:t>
            </a:r>
          </a:p>
          <a:p>
            <a:pPr algn="just"/>
            <a:endParaRPr lang="en-IN" sz="3000" b="1" dirty="0">
              <a:latin typeface="Book Antiqua" panose="0204060205030503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Look at the big picture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Get the data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Explore and visualize data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Prepare data for machine learning algorithms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Select a model and train it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Fine-tune the model</a:t>
            </a:r>
          </a:p>
          <a:p>
            <a:pPr algn="just"/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EEBB3-DD87-383C-B2DC-305A829F81B3}"/>
              </a:ext>
            </a:extLst>
          </p:cNvPr>
          <p:cNvSpPr txBox="1"/>
          <p:nvPr/>
        </p:nvSpPr>
        <p:spPr>
          <a:xfrm>
            <a:off x="425003" y="347730"/>
            <a:ext cx="504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Working with real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A702C-ADF1-69C2-E283-926ED73F7312}"/>
              </a:ext>
            </a:extLst>
          </p:cNvPr>
          <p:cNvSpPr txBox="1"/>
          <p:nvPr/>
        </p:nvSpPr>
        <p:spPr>
          <a:xfrm>
            <a:off x="375096" y="1321389"/>
            <a:ext cx="798973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• Popular open data repositories: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Open ML.org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Kaggle datasets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Amazon’s AWS datasets</a:t>
            </a:r>
            <a:endParaRPr lang="en-IN" sz="3000" dirty="0">
              <a:solidFill>
                <a:srgbClr val="990000"/>
              </a:solidFill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dirty="0">
                <a:solidFill>
                  <a:srgbClr val="990000"/>
                </a:solidFill>
                <a:latin typeface="Book Antiqua" panose="02040602050305030304" pitchFamily="18" charset="0"/>
              </a:rPr>
              <a:t>PapersWithCode.com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UC Irvine Machine Learning Repository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Tens</a:t>
            </a:r>
            <a:r>
              <a:rPr lang="en-IN" sz="3000" dirty="0">
                <a:solidFill>
                  <a:srgbClr val="990000"/>
                </a:solidFill>
                <a:latin typeface="Book Antiqua" panose="02040602050305030304" pitchFamily="18" charset="0"/>
              </a:rPr>
              <a:t>orFlow datasets</a:t>
            </a:r>
            <a:endParaRPr lang="en-IN" sz="3000" b="0" i="0" dirty="0">
              <a:solidFill>
                <a:srgbClr val="990000"/>
              </a:solidFill>
              <a:effectLst/>
              <a:latin typeface="Book Antiqua" panose="02040602050305030304" pitchFamily="18" charset="0"/>
            </a:endParaRPr>
          </a:p>
          <a:p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7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F145DF-977A-733B-BAA4-69D4E0CC6DF6}"/>
              </a:ext>
            </a:extLst>
          </p:cNvPr>
          <p:cNvSpPr txBox="1"/>
          <p:nvPr/>
        </p:nvSpPr>
        <p:spPr>
          <a:xfrm>
            <a:off x="800100" y="497347"/>
            <a:ext cx="802192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Meta portals (they list open data repositories):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</a:t>
            </a:r>
            <a:r>
              <a:rPr lang="en-IN" sz="3000" b="0" i="1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http://dataportals.org/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</a:t>
            </a:r>
            <a:r>
              <a:rPr lang="en-IN" sz="3000" b="0" i="1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http://opendatamonitor.eu/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</a:t>
            </a:r>
            <a:r>
              <a:rPr lang="en-IN" sz="3000" b="0" i="1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http://quandl.com/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• Other pages listing many popular open data repositories: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</a:t>
            </a: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Wikipedia’s list of Machine Learning datasets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</a:t>
            </a: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Quora.com question</a:t>
            </a:r>
          </a:p>
          <a:p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— </a:t>
            </a:r>
            <a:r>
              <a:rPr lang="en-IN" sz="3000" b="0" i="0" dirty="0">
                <a:solidFill>
                  <a:srgbClr val="990000"/>
                </a:solidFill>
                <a:effectLst/>
                <a:latin typeface="Book Antiqua" panose="02040602050305030304" pitchFamily="18" charset="0"/>
              </a:rPr>
              <a:t>Datasets subreddit</a:t>
            </a:r>
            <a:r>
              <a:rPr lang="en-IN" sz="3000" dirty="0">
                <a:latin typeface="Book Antiqua" panose="02040602050305030304" pitchFamily="18" charset="0"/>
              </a:rPr>
              <a:t> </a:t>
            </a:r>
            <a:br>
              <a:rPr lang="en-IN" sz="3000" dirty="0">
                <a:latin typeface="Book Antiqua" panose="02040602050305030304" pitchFamily="18" charset="0"/>
              </a:rPr>
            </a:b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41B59-CAC7-FDBF-EA9A-D532F89A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76"/>
            <a:ext cx="8125350" cy="5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3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EEBB3-DD87-383C-B2DC-305A829F81B3}"/>
              </a:ext>
            </a:extLst>
          </p:cNvPr>
          <p:cNvSpPr txBox="1"/>
          <p:nvPr/>
        </p:nvSpPr>
        <p:spPr>
          <a:xfrm>
            <a:off x="425003" y="347730"/>
            <a:ext cx="4023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Frame the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A702C-ADF1-69C2-E283-926ED73F7312}"/>
              </a:ext>
            </a:extLst>
          </p:cNvPr>
          <p:cNvSpPr txBox="1"/>
          <p:nvPr/>
        </p:nvSpPr>
        <p:spPr>
          <a:xfrm>
            <a:off x="375096" y="1321389"/>
            <a:ext cx="798973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Know the business objective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Algorithms to be selected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dirty="0">
                <a:solidFill>
                  <a:srgbClr val="000000"/>
                </a:solidFill>
                <a:latin typeface="Book Antiqua" panose="02040602050305030304" pitchFamily="18" charset="0"/>
              </a:rPr>
              <a:t>Performance measure used to evaluate model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Effort for tweaking model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N" sz="3000" dirty="0">
                <a:solidFill>
                  <a:srgbClr val="000000"/>
                </a:solidFill>
                <a:latin typeface="Book Antiqua" panose="02040602050305030304" pitchFamily="18" charset="0"/>
              </a:rPr>
              <a:t>Manual estimations are complex and inaccurate.</a:t>
            </a: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CF379B-0ABA-5327-01A6-AA512C1C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516"/>
            <a:ext cx="8741457" cy="45075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20E19-2EEC-8A3E-FB19-842EE4E48328}"/>
              </a:ext>
            </a:extLst>
          </p:cNvPr>
          <p:cNvSpPr txBox="1"/>
          <p:nvPr/>
        </p:nvSpPr>
        <p:spPr>
          <a:xfrm>
            <a:off x="225379" y="4636394"/>
            <a:ext cx="8152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200" b="1" i="1" dirty="0">
                <a:latin typeface="Book Antiqua" panose="02040602050305030304" pitchFamily="18" charset="0"/>
              </a:rPr>
              <a:t>A sequence of data processing components is called data pipeline.</a:t>
            </a:r>
          </a:p>
        </p:txBody>
      </p:sp>
    </p:spTree>
    <p:extLst>
      <p:ext uri="{BB962C8B-B14F-4D97-AF65-F5344CB8AC3E}">
        <p14:creationId xmlns:p14="http://schemas.microsoft.com/office/powerpoint/2010/main" val="4339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3EEBB3-DD87-383C-B2DC-305A829F81B3}"/>
              </a:ext>
            </a:extLst>
          </p:cNvPr>
          <p:cNvSpPr txBox="1"/>
          <p:nvPr/>
        </p:nvSpPr>
        <p:spPr>
          <a:xfrm>
            <a:off x="425003" y="34773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Machine Learning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A702C-ADF1-69C2-E283-926ED73F7312}"/>
              </a:ext>
            </a:extLst>
          </p:cNvPr>
          <p:cNvSpPr txBox="1"/>
          <p:nvPr/>
        </p:nvSpPr>
        <p:spPr>
          <a:xfrm>
            <a:off x="375096" y="1321389"/>
            <a:ext cx="6470025" cy="371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Supervised learning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Regression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Multiple Regression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200" b="0" i="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Univariate Regression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N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Batch learning</a:t>
            </a:r>
            <a:endParaRPr lang="en-IN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E12CE7-8EB8-258E-28F1-E8E768037464}"/>
              </a:ext>
            </a:extLst>
          </p:cNvPr>
          <p:cNvSpPr txBox="1"/>
          <p:nvPr/>
        </p:nvSpPr>
        <p:spPr>
          <a:xfrm>
            <a:off x="-36635" y="24114"/>
            <a:ext cx="45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i="1" dirty="0">
                <a:highlight>
                  <a:srgbClr val="FFFF00"/>
                </a:highlight>
                <a:latin typeface="Book Antiqua" panose="02040602050305030304" pitchFamily="18" charset="0"/>
              </a:rPr>
              <a:t>Performance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445C7A-BB60-DDA9-0219-AB4E5CF5A807}"/>
                  </a:ext>
                </a:extLst>
              </p:cNvPr>
              <p:cNvSpPr txBox="1"/>
              <p:nvPr/>
            </p:nvSpPr>
            <p:spPr>
              <a:xfrm>
                <a:off x="714777" y="1198186"/>
                <a:ext cx="6034601" cy="12931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𝑅𝑀𝑆𝐸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nary>
                        <m:naryPr>
                          <m:chr m:val="∑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445C7A-BB60-DDA9-0219-AB4E5CF5A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77" y="1198186"/>
                <a:ext cx="6034601" cy="1293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D9BF31-3F1A-4B43-F53A-40E43CECDF18}"/>
                  </a:ext>
                </a:extLst>
              </p:cNvPr>
              <p:cNvSpPr txBox="1"/>
              <p:nvPr/>
            </p:nvSpPr>
            <p:spPr>
              <a:xfrm>
                <a:off x="882759" y="2891815"/>
                <a:ext cx="5329601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𝑀𝐴𝐸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IN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D9BF31-3F1A-4B43-F53A-40E43CECD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59" y="2891815"/>
                <a:ext cx="5329601" cy="1176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CD4329-5E25-1F3F-AE38-BA07D65B31DF}"/>
              </a:ext>
            </a:extLst>
          </p:cNvPr>
          <p:cNvSpPr txBox="1"/>
          <p:nvPr/>
        </p:nvSpPr>
        <p:spPr>
          <a:xfrm>
            <a:off x="488007" y="721481"/>
            <a:ext cx="4723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Root Mean Square 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F8424F-6FD7-2419-84B2-05102E78FE46}"/>
              </a:ext>
            </a:extLst>
          </p:cNvPr>
          <p:cNvSpPr txBox="1"/>
          <p:nvPr/>
        </p:nvSpPr>
        <p:spPr>
          <a:xfrm>
            <a:off x="162265" y="2435542"/>
            <a:ext cx="4185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Cambria" panose="02040503050406030204" pitchFamily="18" charset="0"/>
                <a:ea typeface="Cambria" panose="02040503050406030204" pitchFamily="18" charset="0"/>
              </a:rPr>
              <a:t>Mean Absolute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E7D68-6FB7-C889-92E1-3C7A5D11FFAD}"/>
                  </a:ext>
                </a:extLst>
              </p:cNvPr>
              <p:cNvSpPr txBox="1"/>
              <p:nvPr/>
            </p:nvSpPr>
            <p:spPr>
              <a:xfrm>
                <a:off x="297232" y="3987173"/>
                <a:ext cx="714939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0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RMSE is called L2-norm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en-I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IN" sz="3000" b="1" i="1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4E7D68-6FB7-C889-92E1-3C7A5D11F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2" y="3987173"/>
                <a:ext cx="7149393" cy="553998"/>
              </a:xfrm>
              <a:prstGeom prst="rect">
                <a:avLst/>
              </a:prstGeom>
              <a:blipFill>
                <a:blip r:embed="rId4"/>
                <a:stretch>
                  <a:fillRect l="-2046" t="-13187" b="-340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8B7361-6847-2C59-0D50-51E40411D662}"/>
                  </a:ext>
                </a:extLst>
              </p:cNvPr>
              <p:cNvSpPr txBox="1"/>
              <p:nvPr/>
            </p:nvSpPr>
            <p:spPr>
              <a:xfrm>
                <a:off x="343281" y="4548183"/>
                <a:ext cx="731081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30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MAE is called L1-norm denoted by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IN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IN" sz="3000" b="1" i="1" dirty="0">
                    <a:solidFill>
                      <a:srgbClr val="FF0000"/>
                    </a:solidFill>
                    <a:latin typeface="Book Antiqua" panose="02040602050305030304" pitchFamily="18" charset="0"/>
                  </a:rPr>
                  <a:t> and also known as Manhattan distance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8B7361-6847-2C59-0D50-51E40411D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81" y="4548183"/>
                <a:ext cx="7310814" cy="1015663"/>
              </a:xfrm>
              <a:prstGeom prst="rect">
                <a:avLst/>
              </a:prstGeom>
              <a:blipFill>
                <a:blip r:embed="rId5"/>
                <a:stretch>
                  <a:fillRect l="-1917" t="-7186" b="-173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68CD3F4-E2C5-A6B3-D33A-472C23BA98CF}"/>
              </a:ext>
            </a:extLst>
          </p:cNvPr>
          <p:cNvSpPr txBox="1"/>
          <p:nvPr/>
        </p:nvSpPr>
        <p:spPr>
          <a:xfrm>
            <a:off x="343281" y="5563846"/>
            <a:ext cx="7310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Higher the norm index it focusses on larger values and  neglects small ones</a:t>
            </a:r>
          </a:p>
        </p:txBody>
      </p:sp>
    </p:spTree>
    <p:extLst>
      <p:ext uri="{BB962C8B-B14F-4D97-AF65-F5344CB8AC3E}">
        <p14:creationId xmlns:p14="http://schemas.microsoft.com/office/powerpoint/2010/main" val="5491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 overlay</Template>
  <TotalTime>218</TotalTime>
  <Words>362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Nova Light</vt:lpstr>
      <vt:lpstr>Book Antiqua</vt:lpstr>
      <vt:lpstr>Calibri</vt:lpstr>
      <vt:lpstr>Cambria</vt:lpstr>
      <vt:lpstr>Cambria Math</vt:lpstr>
      <vt:lpstr>Elephant</vt:lpstr>
      <vt:lpstr>Monotype Corsiva</vt:lpstr>
      <vt:lpstr>Wingdings</vt:lpstr>
      <vt:lpstr>ModOverlayVTI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Chetan HOD</dc:creator>
  <cp:lastModifiedBy>Chetan HOD</cp:lastModifiedBy>
  <cp:revision>30</cp:revision>
  <dcterms:created xsi:type="dcterms:W3CDTF">2024-05-21T13:21:26Z</dcterms:created>
  <dcterms:modified xsi:type="dcterms:W3CDTF">2024-06-21T01:56:16Z</dcterms:modified>
</cp:coreProperties>
</file>