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0" r:id="rId17"/>
    <p:sldId id="271" r:id="rId18"/>
    <p:sldId id="276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1" r:id="rId27"/>
    <p:sldId id="28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1" r:id="rId36"/>
    <p:sldId id="292" r:id="rId37"/>
    <p:sldId id="290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4" r:id="rId51"/>
    <p:sldId id="306" r:id="rId52"/>
    <p:sldId id="307" r:id="rId53"/>
    <p:sldId id="308" r:id="rId54"/>
    <p:sldId id="309" r:id="rId55"/>
    <p:sldId id="310" r:id="rId56"/>
    <p:sldId id="311" r:id="rId57"/>
    <p:sldId id="313" r:id="rId58"/>
    <p:sldId id="315" r:id="rId59"/>
    <p:sldId id="312" r:id="rId60"/>
    <p:sldId id="316" r:id="rId61"/>
    <p:sldId id="314" r:id="rId62"/>
    <p:sldId id="317" r:id="rId63"/>
    <p:sldId id="318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8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89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33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82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41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790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42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903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9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0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61CFCDFD-B4CF-A241-8D71-E814B10BEAF4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7B589-FD4B-7E46-869A-CBADC5FC564E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926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CD8A92E-5FF9-8143-81B3-CCB531513398}" type="datetimeFigureOut">
              <a:rPr lang="en-US" smtClean="0"/>
              <a:t>1/8/2024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39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9BEB-3CAF-4B44-5779-F1F45454F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032986"/>
            <a:ext cx="7543800" cy="1330759"/>
          </a:xfrm>
        </p:spPr>
        <p:txBody>
          <a:bodyPr/>
          <a:lstStyle/>
          <a:p>
            <a:r>
              <a:rPr lang="en-US" dirty="0"/>
              <a:t>Problem Solving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C52B5D-BC42-5034-082E-C12D6CD807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Module-ii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355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B746FF-20D4-6571-C692-0E269FDB43DF}"/>
              </a:ext>
            </a:extLst>
          </p:cNvPr>
          <p:cNvSpPr/>
          <p:nvPr/>
        </p:nvSpPr>
        <p:spPr>
          <a:xfrm>
            <a:off x="216546" y="178299"/>
            <a:ext cx="5314243" cy="6874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Problem Definition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62E320A5-6433-0033-DDD5-715BB8E6E7AF}"/>
              </a:ext>
            </a:extLst>
          </p:cNvPr>
          <p:cNvCxnSpPr/>
          <p:nvPr/>
        </p:nvCxnSpPr>
        <p:spPr>
          <a:xfrm>
            <a:off x="1411550" y="865765"/>
            <a:ext cx="1287262" cy="794359"/>
          </a:xfrm>
          <a:prstGeom prst="curvedConnector3">
            <a:avLst>
              <a:gd name="adj1" fmla="val 28621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C4F721-CE17-34C7-D644-52CA28B57F84}"/>
              </a:ext>
            </a:extLst>
          </p:cNvPr>
          <p:cNvSpPr txBox="1"/>
          <p:nvPr/>
        </p:nvSpPr>
        <p:spPr>
          <a:xfrm>
            <a:off x="2698812" y="1262944"/>
            <a:ext cx="2370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Initial state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BDB254-9654-853C-B8B4-F28AA24D90DE}"/>
              </a:ext>
            </a:extLst>
          </p:cNvPr>
          <p:cNvSpPr txBox="1"/>
          <p:nvPr/>
        </p:nvSpPr>
        <p:spPr>
          <a:xfrm>
            <a:off x="5171243" y="1262944"/>
            <a:ext cx="2370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In(state)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D01C7285-B039-078B-2546-6E2E512941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59364" y="868998"/>
            <a:ext cx="1344775" cy="1338307"/>
          </a:xfrm>
          <a:prstGeom prst="curvedConnector3">
            <a:avLst>
              <a:gd name="adj1" fmla="val 8895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7D4135-DD5B-48CA-9CD1-876D738CD0B9}"/>
              </a:ext>
            </a:extLst>
          </p:cNvPr>
          <p:cNvSpPr txBox="1"/>
          <p:nvPr/>
        </p:nvSpPr>
        <p:spPr>
          <a:xfrm>
            <a:off x="2851953" y="1933540"/>
            <a:ext cx="2980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Possible actions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0893BC-F879-5942-1132-4AC98E6EF357}"/>
              </a:ext>
            </a:extLst>
          </p:cNvPr>
          <p:cNvSpPr txBox="1"/>
          <p:nvPr/>
        </p:nvSpPr>
        <p:spPr>
          <a:xfrm>
            <a:off x="5732016" y="1933540"/>
            <a:ext cx="2370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{A1,A2..An}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267C66-E74F-CFC7-31AE-C3D77ADEB10A}"/>
              </a:ext>
            </a:extLst>
          </p:cNvPr>
          <p:cNvSpPr txBox="1"/>
          <p:nvPr/>
        </p:nvSpPr>
        <p:spPr>
          <a:xfrm>
            <a:off x="5342139" y="2265595"/>
            <a:ext cx="3392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Applicable actions</a:t>
            </a:r>
            <a:endParaRPr lang="en-IN" sz="3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9A20154F-CEA4-4D28-633E-988A985E892E}"/>
              </a:ext>
            </a:extLst>
          </p:cNvPr>
          <p:cNvCxnSpPr>
            <a:cxnSpLocks/>
          </p:cNvCxnSpPr>
          <p:nvPr/>
        </p:nvCxnSpPr>
        <p:spPr>
          <a:xfrm rot="16200000" flipH="1">
            <a:off x="1144846" y="1163534"/>
            <a:ext cx="1953834" cy="1358287"/>
          </a:xfrm>
          <a:prstGeom prst="curvedConnector3">
            <a:avLst>
              <a:gd name="adj1" fmla="val 94074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1F776C6-D273-A3F7-BC4F-8E8137151D54}"/>
              </a:ext>
            </a:extLst>
          </p:cNvPr>
          <p:cNvSpPr txBox="1"/>
          <p:nvPr/>
        </p:nvSpPr>
        <p:spPr>
          <a:xfrm>
            <a:off x="2800905" y="2607718"/>
            <a:ext cx="2980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Description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1F70986-F5FC-94B7-6A82-7DF73F245EF2}"/>
              </a:ext>
            </a:extLst>
          </p:cNvPr>
          <p:cNvSpPr txBox="1"/>
          <p:nvPr/>
        </p:nvSpPr>
        <p:spPr>
          <a:xfrm>
            <a:off x="4887659" y="2896048"/>
            <a:ext cx="23703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Result(</a:t>
            </a:r>
            <a:r>
              <a:rPr lang="en-US" sz="3000" dirty="0" err="1">
                <a:latin typeface="Book Antiqua" panose="02040602050305030304" pitchFamily="18" charset="0"/>
              </a:rPr>
              <a:t>s,A</a:t>
            </a:r>
            <a:r>
              <a:rPr lang="en-US" sz="3000" dirty="0">
                <a:latin typeface="Book Antiqua" panose="02040602050305030304" pitchFamily="18" charset="0"/>
              </a:rPr>
              <a:t>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432699-B7BE-F6D9-9DEB-B03D33698F6C}"/>
              </a:ext>
            </a:extLst>
          </p:cNvPr>
          <p:cNvSpPr txBox="1"/>
          <p:nvPr/>
        </p:nvSpPr>
        <p:spPr>
          <a:xfrm>
            <a:off x="4572000" y="3266401"/>
            <a:ext cx="3142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Transition model</a:t>
            </a:r>
            <a:endParaRPr lang="en-IN" sz="3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383080-E3AA-254B-AEE4-FD51E5A60750}"/>
              </a:ext>
            </a:extLst>
          </p:cNvPr>
          <p:cNvSpPr txBox="1"/>
          <p:nvPr/>
        </p:nvSpPr>
        <p:spPr>
          <a:xfrm>
            <a:off x="522058" y="3723622"/>
            <a:ext cx="84710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Any state reachable from a given state by a single action is called Successor</a:t>
            </a:r>
            <a:endParaRPr lang="en-IN" sz="30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64A82CC3-0E32-4FDD-29BD-D3F4EA293285}"/>
              </a:ext>
            </a:extLst>
          </p:cNvPr>
          <p:cNvSpPr/>
          <p:nvPr/>
        </p:nvSpPr>
        <p:spPr>
          <a:xfrm>
            <a:off x="8371643" y="1171852"/>
            <a:ext cx="514905" cy="243248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Cloud 35">
            <a:extLst>
              <a:ext uri="{FF2B5EF4-FFF2-40B4-BE49-F238E27FC236}">
                <a16:creationId xmlns:a16="http://schemas.microsoft.com/office/drawing/2014/main" id="{1C495FF6-8A86-63F8-9A7A-9C50B34205D3}"/>
              </a:ext>
            </a:extLst>
          </p:cNvPr>
          <p:cNvSpPr/>
          <p:nvPr/>
        </p:nvSpPr>
        <p:spPr>
          <a:xfrm>
            <a:off x="6231383" y="98622"/>
            <a:ext cx="2541233" cy="1262944"/>
          </a:xfrm>
          <a:prstGeom prst="cloud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lgerian" panose="04020705040A02060702" pitchFamily="82" charset="0"/>
              </a:rPr>
              <a:t>STATE SPACE</a:t>
            </a:r>
            <a:endParaRPr lang="en-IN" sz="2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71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9" grpId="0"/>
      <p:bldP spid="20" grpId="0"/>
      <p:bldP spid="22" grpId="0"/>
      <p:bldP spid="31" grpId="0"/>
      <p:bldP spid="33" grpId="0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1CF4803-ACAB-8572-645D-5E9549EF6983}"/>
              </a:ext>
            </a:extLst>
          </p:cNvPr>
          <p:cNvSpPr/>
          <p:nvPr/>
        </p:nvSpPr>
        <p:spPr>
          <a:xfrm>
            <a:off x="216546" y="178299"/>
            <a:ext cx="7018755" cy="6874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Problem Definition- Graph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9DAC76-085A-A53F-EB74-6F9EA1350E99}"/>
              </a:ext>
            </a:extLst>
          </p:cNvPr>
          <p:cNvSpPr txBox="1"/>
          <p:nvPr/>
        </p:nvSpPr>
        <p:spPr>
          <a:xfrm>
            <a:off x="336489" y="980422"/>
            <a:ext cx="847102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State space – graph in which nodes(vertices) are states and links(edges) are actions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Sequence of states connected by sequence of actions is called path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Goal test determines whether agent is in the Goal state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Path cost function assigns a numerical cost to each path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Path cost might be sum of all step costs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Agent strives for optimal path which is finding least cost path</a:t>
            </a:r>
            <a:endParaRPr lang="en-IN" sz="30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51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AE5018-B3B5-6CA3-DDDA-1A705651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1" y="217363"/>
            <a:ext cx="3953850" cy="5659654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0DD4A98-85AE-21FB-0A65-00F2F98DE538}"/>
              </a:ext>
            </a:extLst>
          </p:cNvPr>
          <p:cNvSpPr/>
          <p:nvPr/>
        </p:nvSpPr>
        <p:spPr>
          <a:xfrm>
            <a:off x="4572000" y="1018372"/>
            <a:ext cx="3613212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Abstraction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020677-5D0A-D7D9-1E2A-A363B0174EF6}"/>
              </a:ext>
            </a:extLst>
          </p:cNvPr>
          <p:cNvSpPr/>
          <p:nvPr/>
        </p:nvSpPr>
        <p:spPr>
          <a:xfrm>
            <a:off x="4635624" y="2094049"/>
            <a:ext cx="3613212" cy="75716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State Abstraction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F306B8E-7A0D-6128-DE12-3F54E3928C58}"/>
              </a:ext>
            </a:extLst>
          </p:cNvPr>
          <p:cNvSpPr/>
          <p:nvPr/>
        </p:nvSpPr>
        <p:spPr>
          <a:xfrm>
            <a:off x="4635624" y="3249628"/>
            <a:ext cx="3613212" cy="75716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Action Abstraction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BF6E6E-E6A8-4F1C-844C-C6143B4ED841}"/>
              </a:ext>
            </a:extLst>
          </p:cNvPr>
          <p:cNvSpPr txBox="1"/>
          <p:nvPr/>
        </p:nvSpPr>
        <p:spPr>
          <a:xfrm>
            <a:off x="4437110" y="4220772"/>
            <a:ext cx="42008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Eases problem formulation</a:t>
            </a:r>
            <a:endParaRPr lang="en-IN" sz="30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4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71A7B-4867-6102-0797-7D4EBA89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9029700" cy="616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915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EDD432-527A-3DE7-13AE-4A54E5B4B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13" y="152447"/>
            <a:ext cx="3726080" cy="47302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5C9AB-BFBA-9B55-AA0E-A3F4C67B8ACF}"/>
              </a:ext>
            </a:extLst>
          </p:cNvPr>
          <p:cNvSpPr txBox="1"/>
          <p:nvPr/>
        </p:nvSpPr>
        <p:spPr>
          <a:xfrm>
            <a:off x="141197" y="4722921"/>
            <a:ext cx="3816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Vacuum cleaner problem</a:t>
            </a:r>
            <a:endParaRPr lang="en-IN" sz="32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F1A80-529B-43F9-9403-8EB507EEEE75}"/>
              </a:ext>
            </a:extLst>
          </p:cNvPr>
          <p:cNvSpPr txBox="1"/>
          <p:nvPr/>
        </p:nvSpPr>
        <p:spPr>
          <a:xfrm>
            <a:off x="4145872" y="152447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States 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2FE8D6-D81F-B315-1605-8BBBC7F7A40D}"/>
              </a:ext>
            </a:extLst>
          </p:cNvPr>
          <p:cNvSpPr txBox="1"/>
          <p:nvPr/>
        </p:nvSpPr>
        <p:spPr>
          <a:xfrm>
            <a:off x="5737100" y="106281"/>
            <a:ext cx="3175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Agent location, Dirt location 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601603-0A95-EAE1-FAB0-409E4F28BD5B}"/>
              </a:ext>
            </a:extLst>
          </p:cNvPr>
          <p:cNvSpPr txBox="1"/>
          <p:nvPr/>
        </p:nvSpPr>
        <p:spPr>
          <a:xfrm>
            <a:off x="4145872" y="1229665"/>
            <a:ext cx="18376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Initial state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80CAE4-D3D1-4349-F05B-073305DC687B}"/>
              </a:ext>
            </a:extLst>
          </p:cNvPr>
          <p:cNvSpPr txBox="1"/>
          <p:nvPr/>
        </p:nvSpPr>
        <p:spPr>
          <a:xfrm>
            <a:off x="5737100" y="1183499"/>
            <a:ext cx="317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Any state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8FAB9E-67EF-4410-C2C8-49E5DC7DB0B0}"/>
              </a:ext>
            </a:extLst>
          </p:cNvPr>
          <p:cNvSpPr txBox="1"/>
          <p:nvPr/>
        </p:nvSpPr>
        <p:spPr>
          <a:xfrm>
            <a:off x="4145872" y="2216447"/>
            <a:ext cx="183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Actions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9A0A58-FDE3-85F0-5270-760D88AFC5A7}"/>
              </a:ext>
            </a:extLst>
          </p:cNvPr>
          <p:cNvSpPr txBox="1"/>
          <p:nvPr/>
        </p:nvSpPr>
        <p:spPr>
          <a:xfrm>
            <a:off x="5860325" y="2198366"/>
            <a:ext cx="3363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Suck, Left, Right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4FF636-CB19-E952-2055-EDFE3AB23519}"/>
              </a:ext>
            </a:extLst>
          </p:cNvPr>
          <p:cNvSpPr txBox="1"/>
          <p:nvPr/>
        </p:nvSpPr>
        <p:spPr>
          <a:xfrm>
            <a:off x="4047909" y="2783141"/>
            <a:ext cx="253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Transitional model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A6783-804C-14EF-6260-711C15EC14BA}"/>
              </a:ext>
            </a:extLst>
          </p:cNvPr>
          <p:cNvSpPr txBox="1"/>
          <p:nvPr/>
        </p:nvSpPr>
        <p:spPr>
          <a:xfrm>
            <a:off x="6693759" y="2736975"/>
            <a:ext cx="2530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State with Actions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E7B069-7BCE-8481-B33D-22B3D28BDB21}"/>
              </a:ext>
            </a:extLst>
          </p:cNvPr>
          <p:cNvSpPr txBox="1"/>
          <p:nvPr/>
        </p:nvSpPr>
        <p:spPr>
          <a:xfrm>
            <a:off x="4145871" y="3723757"/>
            <a:ext cx="2204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Goal test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10E17-DFC4-09F7-F77E-266BE6ABBD87}"/>
              </a:ext>
            </a:extLst>
          </p:cNvPr>
          <p:cNvSpPr txBox="1"/>
          <p:nvPr/>
        </p:nvSpPr>
        <p:spPr>
          <a:xfrm>
            <a:off x="6277358" y="3741194"/>
            <a:ext cx="2725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Keep all squares clean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D4EF6A-3284-A4D0-8572-A7DDAA414816}"/>
              </a:ext>
            </a:extLst>
          </p:cNvPr>
          <p:cNvSpPr txBox="1"/>
          <p:nvPr/>
        </p:nvSpPr>
        <p:spPr>
          <a:xfrm>
            <a:off x="4084791" y="4824095"/>
            <a:ext cx="213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Path cost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9FFBF9-A8B7-A199-3A53-5653C94470FA}"/>
              </a:ext>
            </a:extLst>
          </p:cNvPr>
          <p:cNvSpPr txBox="1"/>
          <p:nvPr/>
        </p:nvSpPr>
        <p:spPr>
          <a:xfrm>
            <a:off x="5983550" y="4815431"/>
            <a:ext cx="27254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Sum of all step costs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04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7131C6-383D-ACAD-1A8E-2C5F3363E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938" y="690607"/>
            <a:ext cx="8690272" cy="5408351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CC28869-F948-E099-AEDA-29E5C7670467}"/>
              </a:ext>
            </a:extLst>
          </p:cNvPr>
          <p:cNvSpPr/>
          <p:nvPr/>
        </p:nvSpPr>
        <p:spPr>
          <a:xfrm>
            <a:off x="958789" y="155268"/>
            <a:ext cx="5948039" cy="76347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State space of vacuum cleaner</a:t>
            </a:r>
            <a:endParaRPr lang="en-IN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6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5CD55-5498-E445-4927-1246B8F8A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383" y="918747"/>
            <a:ext cx="8815617" cy="43279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95FF0D-88C4-8BEC-4F63-FBA35B2627B2}"/>
              </a:ext>
            </a:extLst>
          </p:cNvPr>
          <p:cNvSpPr/>
          <p:nvPr/>
        </p:nvSpPr>
        <p:spPr>
          <a:xfrm>
            <a:off x="958789" y="155268"/>
            <a:ext cx="5948039" cy="76347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8 puzzle Game</a:t>
            </a:r>
            <a:endParaRPr lang="en-IN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3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B7A1A53-12DB-5C91-52B9-3D8D7CB048EE}"/>
              </a:ext>
            </a:extLst>
          </p:cNvPr>
          <p:cNvSpPr txBox="1"/>
          <p:nvPr/>
        </p:nvSpPr>
        <p:spPr>
          <a:xfrm>
            <a:off x="1198486" y="46166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States 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6EDD47-075F-AFC8-21C1-644558EC8378}"/>
              </a:ext>
            </a:extLst>
          </p:cNvPr>
          <p:cNvSpPr txBox="1"/>
          <p:nvPr/>
        </p:nvSpPr>
        <p:spPr>
          <a:xfrm>
            <a:off x="2789714" y="0"/>
            <a:ext cx="614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Location of numbers and blank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EC26C-3CC3-E9FF-DADC-CB1926D900C5}"/>
              </a:ext>
            </a:extLst>
          </p:cNvPr>
          <p:cNvSpPr txBox="1"/>
          <p:nvPr/>
        </p:nvSpPr>
        <p:spPr>
          <a:xfrm>
            <a:off x="595334" y="722480"/>
            <a:ext cx="253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Initial state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916D56-FF8A-1DF7-A90E-E2B9BB65AA41}"/>
              </a:ext>
            </a:extLst>
          </p:cNvPr>
          <p:cNvSpPr txBox="1"/>
          <p:nvPr/>
        </p:nvSpPr>
        <p:spPr>
          <a:xfrm>
            <a:off x="2912939" y="693843"/>
            <a:ext cx="317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Any state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09F389-6B02-964F-4565-8DFB445530ED}"/>
              </a:ext>
            </a:extLst>
          </p:cNvPr>
          <p:cNvSpPr txBox="1"/>
          <p:nvPr/>
        </p:nvSpPr>
        <p:spPr>
          <a:xfrm>
            <a:off x="982803" y="1278618"/>
            <a:ext cx="183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Actions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AB4BA4-2542-733B-BB5E-40F3385E8182}"/>
              </a:ext>
            </a:extLst>
          </p:cNvPr>
          <p:cNvSpPr txBox="1"/>
          <p:nvPr/>
        </p:nvSpPr>
        <p:spPr>
          <a:xfrm>
            <a:off x="2851856" y="1278618"/>
            <a:ext cx="569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Left, Right, Up and Down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B62713-E476-2908-CC8F-03E2E6ACA8E3}"/>
              </a:ext>
            </a:extLst>
          </p:cNvPr>
          <p:cNvSpPr txBox="1"/>
          <p:nvPr/>
        </p:nvSpPr>
        <p:spPr>
          <a:xfrm>
            <a:off x="513533" y="1909559"/>
            <a:ext cx="253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Transitional model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16FAA-186C-F1E3-F67D-7066E3C8B3B9}"/>
              </a:ext>
            </a:extLst>
          </p:cNvPr>
          <p:cNvSpPr txBox="1"/>
          <p:nvPr/>
        </p:nvSpPr>
        <p:spPr>
          <a:xfrm>
            <a:off x="3043671" y="2061610"/>
            <a:ext cx="4484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State with Actions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EEE301-17FC-6E72-0C5B-E1AF88D72C6E}"/>
              </a:ext>
            </a:extLst>
          </p:cNvPr>
          <p:cNvSpPr txBox="1"/>
          <p:nvPr/>
        </p:nvSpPr>
        <p:spPr>
          <a:xfrm>
            <a:off x="513533" y="2970724"/>
            <a:ext cx="280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Goal test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22F061-A751-EC0F-23DA-A083D5A6F855}"/>
              </a:ext>
            </a:extLst>
          </p:cNvPr>
          <p:cNvSpPr txBox="1"/>
          <p:nvPr/>
        </p:nvSpPr>
        <p:spPr>
          <a:xfrm>
            <a:off x="2681056" y="2844603"/>
            <a:ext cx="387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Reach Goal State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C71DE6-BA29-3AEE-CEDB-C53A25B624F3}"/>
              </a:ext>
            </a:extLst>
          </p:cNvPr>
          <p:cNvSpPr txBox="1"/>
          <p:nvPr/>
        </p:nvSpPr>
        <p:spPr>
          <a:xfrm>
            <a:off x="709374" y="3549478"/>
            <a:ext cx="213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Path cost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9243CA-E079-61D1-58AA-E5963BCE8351}"/>
              </a:ext>
            </a:extLst>
          </p:cNvPr>
          <p:cNvSpPr txBox="1"/>
          <p:nvPr/>
        </p:nvSpPr>
        <p:spPr>
          <a:xfrm>
            <a:off x="2681056" y="3542915"/>
            <a:ext cx="469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Sum of all step costs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F533A3E-9509-C17C-24B8-FB95C97D4AF1}"/>
              </a:ext>
            </a:extLst>
          </p:cNvPr>
          <p:cNvSpPr/>
          <p:nvPr/>
        </p:nvSpPr>
        <p:spPr>
          <a:xfrm>
            <a:off x="513532" y="4380474"/>
            <a:ext cx="7760455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Belongs to class of Sliding block puzzles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1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2" grpId="0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03ED91-B027-8E5A-61D7-A383F40597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67" y="168953"/>
            <a:ext cx="4648200" cy="1885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1049C3-521D-D134-0BF1-5700F8889A22}"/>
                  </a:ext>
                </a:extLst>
              </p:cNvPr>
              <p:cNvSpPr txBox="1"/>
              <p:nvPr/>
            </p:nvSpPr>
            <p:spPr>
              <a:xfrm>
                <a:off x="336489" y="2259089"/>
                <a:ext cx="8471022" cy="17751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just">
                  <a:buFont typeface="Wingdings" panose="05000000000000000000" pitchFamily="2" charset="2"/>
                  <a:buChar char="v"/>
                </a:pPr>
                <a:r>
                  <a:rPr lang="en-US" sz="3600" b="1" i="1" dirty="0">
                    <a:solidFill>
                      <a:schemeClr val="accent6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8-puzzle has 181,440 reachable states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v"/>
                </a:pPr>
                <a:r>
                  <a:rPr lang="en-US" sz="3600" b="1" i="1" dirty="0">
                    <a:solidFill>
                      <a:schemeClr val="accent6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15-puzzle has 1.3 trillion states</a:t>
                </a:r>
              </a:p>
              <a:p>
                <a:pPr marL="457200" indent="-457200" algn="just">
                  <a:buFont typeface="Wingdings" panose="05000000000000000000" pitchFamily="2" charset="2"/>
                  <a:buChar char="v"/>
                </a:pPr>
                <a:r>
                  <a:rPr lang="en-US" sz="3600" b="1" i="1" dirty="0">
                    <a:solidFill>
                      <a:schemeClr val="accent6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24-puzzle has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en-US" sz="3600" b="1" i="1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𝟐𝟓</m:t>
                        </m:r>
                      </m:sup>
                    </m:sSup>
                  </m:oMath>
                </a14:m>
                <a:r>
                  <a:rPr lang="en-IN" sz="3600" b="1" i="1" dirty="0">
                    <a:solidFill>
                      <a:schemeClr val="accent6">
                        <a:lumMod val="50000"/>
                      </a:schemeClr>
                    </a:solidFill>
                    <a:latin typeface="Book Antiqua" panose="02040602050305030304" pitchFamily="18" charset="0"/>
                  </a:rPr>
                  <a:t> states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61049C3-521D-D134-0BF1-5700F8889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89" y="2259089"/>
                <a:ext cx="8471022" cy="1775166"/>
              </a:xfrm>
              <a:prstGeom prst="rect">
                <a:avLst/>
              </a:prstGeom>
              <a:blipFill>
                <a:blip r:embed="rId3"/>
                <a:stretch>
                  <a:fillRect l="-1942" t="-5498" b="-1237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75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89F3B1-6E6A-14C6-C742-BACEF5FB2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8692" y="603682"/>
            <a:ext cx="5542625" cy="512197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E0E68A-7C4F-6932-2992-5775A2FDC0C8}"/>
              </a:ext>
            </a:extLst>
          </p:cNvPr>
          <p:cNvSpPr/>
          <p:nvPr/>
        </p:nvSpPr>
        <p:spPr>
          <a:xfrm>
            <a:off x="958789" y="121859"/>
            <a:ext cx="5948039" cy="65707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8 queen problem </a:t>
            </a:r>
            <a:endParaRPr lang="en-IN" sz="3200" dirty="0">
              <a:latin typeface="Book Antiqua" panose="02040602050305030304" pitchFamily="18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7DD80FE-9D9F-1CE0-4F2F-93E3424D1199}"/>
              </a:ext>
            </a:extLst>
          </p:cNvPr>
          <p:cNvSpPr/>
          <p:nvPr/>
        </p:nvSpPr>
        <p:spPr>
          <a:xfrm>
            <a:off x="495777" y="5597239"/>
            <a:ext cx="7760455" cy="481823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Failed solution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30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B28122-0D0D-62B8-F397-F7C4AEA89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36" y="120403"/>
            <a:ext cx="3161375" cy="2384277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BD560104-12CB-8B50-ADDF-A4C8783F5223}"/>
              </a:ext>
            </a:extLst>
          </p:cNvPr>
          <p:cNvSpPr/>
          <p:nvPr/>
        </p:nvSpPr>
        <p:spPr>
          <a:xfrm>
            <a:off x="3698012" y="1189607"/>
            <a:ext cx="758578" cy="47939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A5D99A-A7EE-3643-810D-6FAB9A69A6DB}"/>
              </a:ext>
            </a:extLst>
          </p:cNvPr>
          <p:cNvSpPr txBox="1"/>
          <p:nvPr/>
        </p:nvSpPr>
        <p:spPr>
          <a:xfrm>
            <a:off x="4535011" y="301840"/>
            <a:ext cx="435893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Types of Agents</a:t>
            </a:r>
          </a:p>
          <a:p>
            <a:pPr marL="342900" indent="-342900" algn="just">
              <a:buAutoNum type="arabicPeriod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Simple Reflex Agents</a:t>
            </a:r>
          </a:p>
          <a:p>
            <a:pPr marL="342900" indent="-342900" algn="just">
              <a:buAutoNum type="arabicPeriod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Model based Reflex Agents</a:t>
            </a:r>
          </a:p>
          <a:p>
            <a:pPr marL="342900" indent="-342900" algn="just">
              <a:buAutoNum type="arabicPeriod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Goal based</a:t>
            </a:r>
          </a:p>
          <a:p>
            <a:pPr marL="342900" indent="-342900" algn="just">
              <a:buAutoNum type="arabicPeriod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Utility based</a:t>
            </a:r>
          </a:p>
          <a:p>
            <a:pPr marL="342900" indent="-342900" algn="just">
              <a:buAutoNum type="arabicPeriod"/>
            </a:pPr>
            <a:r>
              <a:rPr lang="en-US" sz="30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Learning  based</a:t>
            </a:r>
            <a:endParaRPr lang="en-IN" sz="3000" b="1" i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EC1E76F-37F7-258B-C789-58914E4B5E93}"/>
              </a:ext>
            </a:extLst>
          </p:cNvPr>
          <p:cNvSpPr/>
          <p:nvPr/>
        </p:nvSpPr>
        <p:spPr>
          <a:xfrm rot="5400000">
            <a:off x="1653233" y="2644272"/>
            <a:ext cx="758578" cy="479395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707C52-5AAE-A899-3099-9F7CC7775127}"/>
              </a:ext>
            </a:extLst>
          </p:cNvPr>
          <p:cNvSpPr txBox="1"/>
          <p:nvPr/>
        </p:nvSpPr>
        <p:spPr>
          <a:xfrm>
            <a:off x="328474" y="3263259"/>
            <a:ext cx="42065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Agent representations</a:t>
            </a:r>
          </a:p>
          <a:p>
            <a:pPr marL="342900" indent="-342900" algn="just">
              <a:buAutoNum type="arabicPeriod"/>
            </a:pPr>
            <a:r>
              <a:rPr lang="en-US" sz="30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Atomic</a:t>
            </a:r>
          </a:p>
          <a:p>
            <a:pPr marL="342900" indent="-342900" algn="just">
              <a:buAutoNum type="arabicPeriod"/>
            </a:pPr>
            <a:r>
              <a:rPr lang="en-US" sz="30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Factored</a:t>
            </a:r>
          </a:p>
          <a:p>
            <a:pPr marL="342900" indent="-342900" algn="just">
              <a:buAutoNum type="arabicPeriod"/>
            </a:pPr>
            <a:r>
              <a:rPr lang="en-US" sz="3000" b="1" i="1" dirty="0">
                <a:solidFill>
                  <a:srgbClr val="0070C0"/>
                </a:solidFill>
                <a:latin typeface="Book Antiqua" panose="02040602050305030304" pitchFamily="18" charset="0"/>
              </a:rPr>
              <a:t>Structured</a:t>
            </a:r>
            <a:endParaRPr lang="en-IN" sz="3000" b="1" i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768AD6C8-5ECC-BC30-BF25-63C730933934}"/>
              </a:ext>
            </a:extLst>
          </p:cNvPr>
          <p:cNvSpPr/>
          <p:nvPr/>
        </p:nvSpPr>
        <p:spPr>
          <a:xfrm>
            <a:off x="4854607" y="3625827"/>
            <a:ext cx="3719743" cy="2148396"/>
          </a:xfrm>
          <a:prstGeom prst="cloud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Book Antiqua" panose="02040602050305030304" pitchFamily="18" charset="0"/>
              </a:rPr>
              <a:t>PROBLEM SOLVING AGENTS</a:t>
            </a:r>
            <a:endParaRPr lang="en-IN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6537845-67AB-9F14-0571-A7B7E22A1B25}"/>
              </a:ext>
            </a:extLst>
          </p:cNvPr>
          <p:cNvSpPr/>
          <p:nvPr/>
        </p:nvSpPr>
        <p:spPr>
          <a:xfrm>
            <a:off x="266330" y="3835153"/>
            <a:ext cx="2130641" cy="4172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FFF6E6-4AC2-380E-3A0A-6F51589684A1}"/>
              </a:ext>
            </a:extLst>
          </p:cNvPr>
          <p:cNvSpPr/>
          <p:nvPr/>
        </p:nvSpPr>
        <p:spPr>
          <a:xfrm>
            <a:off x="4535011" y="2241229"/>
            <a:ext cx="2726923" cy="417251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636F0B-4AD6-E645-E52B-EB912AD4A6FB}"/>
              </a:ext>
            </a:extLst>
          </p:cNvPr>
          <p:cNvCxnSpPr>
            <a:cxnSpLocks/>
          </p:cNvCxnSpPr>
          <p:nvPr/>
        </p:nvCxnSpPr>
        <p:spPr>
          <a:xfrm>
            <a:off x="2485748" y="4083728"/>
            <a:ext cx="2672178" cy="14687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A995F92-0608-E777-BBB6-B9B709607F4E}"/>
              </a:ext>
            </a:extLst>
          </p:cNvPr>
          <p:cNvCxnSpPr>
            <a:cxnSpLocks/>
          </p:cNvCxnSpPr>
          <p:nvPr/>
        </p:nvCxnSpPr>
        <p:spPr>
          <a:xfrm>
            <a:off x="4854607" y="2658480"/>
            <a:ext cx="427607" cy="13852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14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4672BCE8-C9FB-519A-699B-F399EBBC8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42" y="712943"/>
            <a:ext cx="4498638" cy="47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F47ECA-5939-7A58-0E9E-42132C46067B}"/>
              </a:ext>
            </a:extLst>
          </p:cNvPr>
          <p:cNvSpPr/>
          <p:nvPr/>
        </p:nvSpPr>
        <p:spPr>
          <a:xfrm>
            <a:off x="958789" y="121859"/>
            <a:ext cx="5948039" cy="657079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8 queen problem </a:t>
            </a:r>
            <a:endParaRPr lang="en-IN" sz="3200" dirty="0">
              <a:latin typeface="Book Antiqua" panose="0204060205030503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9641FC-3EB8-CAA4-70D4-2D47ADA1855B}"/>
              </a:ext>
            </a:extLst>
          </p:cNvPr>
          <p:cNvSpPr/>
          <p:nvPr/>
        </p:nvSpPr>
        <p:spPr>
          <a:xfrm>
            <a:off x="424755" y="5586848"/>
            <a:ext cx="7760455" cy="65707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Passed solution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97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099AC-D9A9-71D2-616A-353417F46CBD}"/>
              </a:ext>
            </a:extLst>
          </p:cNvPr>
          <p:cNvSpPr txBox="1"/>
          <p:nvPr/>
        </p:nvSpPr>
        <p:spPr>
          <a:xfrm>
            <a:off x="1198486" y="46166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States 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B3C75-187A-6004-E76F-E128DAB852A8}"/>
              </a:ext>
            </a:extLst>
          </p:cNvPr>
          <p:cNvSpPr txBox="1"/>
          <p:nvPr/>
        </p:nvSpPr>
        <p:spPr>
          <a:xfrm>
            <a:off x="2820481" y="91539"/>
            <a:ext cx="614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Arrangement of queens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6EE607-8C42-083F-5B40-E2641D2A4165}"/>
              </a:ext>
            </a:extLst>
          </p:cNvPr>
          <p:cNvSpPr txBox="1"/>
          <p:nvPr/>
        </p:nvSpPr>
        <p:spPr>
          <a:xfrm>
            <a:off x="595334" y="722480"/>
            <a:ext cx="253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Initial state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DA88FA-D1E8-56C2-57E6-A0F1C511A08B}"/>
              </a:ext>
            </a:extLst>
          </p:cNvPr>
          <p:cNvSpPr txBox="1"/>
          <p:nvPr/>
        </p:nvSpPr>
        <p:spPr>
          <a:xfrm>
            <a:off x="2912939" y="693843"/>
            <a:ext cx="478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Empty chess board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760687-2914-ACF1-7A79-94E37F27BC2D}"/>
              </a:ext>
            </a:extLst>
          </p:cNvPr>
          <p:cNvSpPr txBox="1"/>
          <p:nvPr/>
        </p:nvSpPr>
        <p:spPr>
          <a:xfrm>
            <a:off x="982803" y="1278618"/>
            <a:ext cx="183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Actions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308B9F-3BFF-8E99-C3C5-439A001B4A8F}"/>
              </a:ext>
            </a:extLst>
          </p:cNvPr>
          <p:cNvSpPr txBox="1"/>
          <p:nvPr/>
        </p:nvSpPr>
        <p:spPr>
          <a:xfrm>
            <a:off x="2851856" y="1278618"/>
            <a:ext cx="569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Add a queen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950B13-4B55-0D42-F806-2AEFA221BFA5}"/>
              </a:ext>
            </a:extLst>
          </p:cNvPr>
          <p:cNvSpPr txBox="1"/>
          <p:nvPr/>
        </p:nvSpPr>
        <p:spPr>
          <a:xfrm>
            <a:off x="513533" y="1909559"/>
            <a:ext cx="253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Transitional model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07B9E4-E5BC-E120-87E1-3A22D93179CB}"/>
              </a:ext>
            </a:extLst>
          </p:cNvPr>
          <p:cNvSpPr txBox="1"/>
          <p:nvPr/>
        </p:nvSpPr>
        <p:spPr>
          <a:xfrm>
            <a:off x="2959947" y="2036264"/>
            <a:ext cx="3978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State with Actions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0D3070-9ECB-7E37-188E-38EBAB213E16}"/>
              </a:ext>
            </a:extLst>
          </p:cNvPr>
          <p:cNvSpPr txBox="1"/>
          <p:nvPr/>
        </p:nvSpPr>
        <p:spPr>
          <a:xfrm>
            <a:off x="513533" y="2970724"/>
            <a:ext cx="280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Goal test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35C0F-C8A0-E07A-4CA7-67200F7A67A5}"/>
              </a:ext>
            </a:extLst>
          </p:cNvPr>
          <p:cNvSpPr txBox="1"/>
          <p:nvPr/>
        </p:nvSpPr>
        <p:spPr>
          <a:xfrm>
            <a:off x="2810232" y="2840172"/>
            <a:ext cx="63475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All 8 queens on board with none attacked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14254A-3DBD-AEA9-F2DA-96D0761A96A3}"/>
              </a:ext>
            </a:extLst>
          </p:cNvPr>
          <p:cNvSpPr txBox="1"/>
          <p:nvPr/>
        </p:nvSpPr>
        <p:spPr>
          <a:xfrm>
            <a:off x="592655" y="3917389"/>
            <a:ext cx="213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Path cost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AF07FE-0F02-DEA0-CB84-00DD5F4754D1}"/>
              </a:ext>
            </a:extLst>
          </p:cNvPr>
          <p:cNvSpPr txBox="1"/>
          <p:nvPr/>
        </p:nvSpPr>
        <p:spPr>
          <a:xfrm>
            <a:off x="2405848" y="3917390"/>
            <a:ext cx="4696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Sum of all step costs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2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F805D9C4-E646-1C96-0E26-8042433C6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021"/>
            <a:ext cx="9144000" cy="67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5269BFF-78FD-C91B-78BA-81CE672B4CE8}"/>
              </a:ext>
            </a:extLst>
          </p:cNvPr>
          <p:cNvSpPr/>
          <p:nvPr/>
        </p:nvSpPr>
        <p:spPr>
          <a:xfrm>
            <a:off x="426128" y="5024761"/>
            <a:ext cx="4438835" cy="11008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dirty="0"/>
              <a:t>620,448,401,733,239,439,360,00 states</a:t>
            </a:r>
          </a:p>
        </p:txBody>
      </p:sp>
    </p:spTree>
    <p:extLst>
      <p:ext uri="{BB962C8B-B14F-4D97-AF65-F5344CB8AC3E}">
        <p14:creationId xmlns:p14="http://schemas.microsoft.com/office/powerpoint/2010/main" val="235092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F11D98-D752-83C2-A54D-AB1FF3E48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860" y="1114147"/>
            <a:ext cx="5020323" cy="5020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B3650D-5480-D52D-568D-CB22AF47999C}"/>
              </a:ext>
            </a:extLst>
          </p:cNvPr>
          <p:cNvSpPr txBox="1"/>
          <p:nvPr/>
        </p:nvSpPr>
        <p:spPr>
          <a:xfrm>
            <a:off x="2796967" y="208625"/>
            <a:ext cx="38163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</a:rPr>
              <a:t>Route finding</a:t>
            </a:r>
            <a:endParaRPr lang="en-IN" sz="4000" b="1" i="1" dirty="0">
              <a:solidFill>
                <a:schemeClr val="accent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7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AF7293-8813-E01E-7947-05935894D7BA}"/>
              </a:ext>
            </a:extLst>
          </p:cNvPr>
          <p:cNvSpPr txBox="1"/>
          <p:nvPr/>
        </p:nvSpPr>
        <p:spPr>
          <a:xfrm>
            <a:off x="1198486" y="46166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States 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AEC30D-6311-B08E-4CC1-4DB796F82DBF}"/>
              </a:ext>
            </a:extLst>
          </p:cNvPr>
          <p:cNvSpPr txBox="1"/>
          <p:nvPr/>
        </p:nvSpPr>
        <p:spPr>
          <a:xfrm>
            <a:off x="2820481" y="91539"/>
            <a:ext cx="61412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Locations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920933-A153-49EF-7278-6F25C84B81BE}"/>
              </a:ext>
            </a:extLst>
          </p:cNvPr>
          <p:cNvSpPr txBox="1"/>
          <p:nvPr/>
        </p:nvSpPr>
        <p:spPr>
          <a:xfrm>
            <a:off x="595334" y="722480"/>
            <a:ext cx="253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Initial state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7D7A66-A619-6955-731F-41E5B16BA072}"/>
              </a:ext>
            </a:extLst>
          </p:cNvPr>
          <p:cNvSpPr txBox="1"/>
          <p:nvPr/>
        </p:nvSpPr>
        <p:spPr>
          <a:xfrm>
            <a:off x="2912939" y="693843"/>
            <a:ext cx="478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Source 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8D27F3-555F-2157-4375-C16C56371A7F}"/>
              </a:ext>
            </a:extLst>
          </p:cNvPr>
          <p:cNvSpPr txBox="1"/>
          <p:nvPr/>
        </p:nvSpPr>
        <p:spPr>
          <a:xfrm>
            <a:off x="982803" y="1278618"/>
            <a:ext cx="183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Actions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A4A02-0A4B-39E9-093D-40096039ACF0}"/>
              </a:ext>
            </a:extLst>
          </p:cNvPr>
          <p:cNvSpPr txBox="1"/>
          <p:nvPr/>
        </p:nvSpPr>
        <p:spPr>
          <a:xfrm>
            <a:off x="2851856" y="1278618"/>
            <a:ext cx="5696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Flight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8D03C8-0C9B-ED67-111F-9C5842237D84}"/>
              </a:ext>
            </a:extLst>
          </p:cNvPr>
          <p:cNvSpPr txBox="1"/>
          <p:nvPr/>
        </p:nvSpPr>
        <p:spPr>
          <a:xfrm>
            <a:off x="513533" y="1909559"/>
            <a:ext cx="2530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Book Antiqua" panose="02040602050305030304" pitchFamily="18" charset="0"/>
              </a:rPr>
              <a:t>Transitional model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C59C99-FE42-3C54-6F52-02B0C4CC40A9}"/>
              </a:ext>
            </a:extLst>
          </p:cNvPr>
          <p:cNvSpPr txBox="1"/>
          <p:nvPr/>
        </p:nvSpPr>
        <p:spPr>
          <a:xfrm>
            <a:off x="2912939" y="2059532"/>
            <a:ext cx="4102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State with Actions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DA5DBA-A58E-F568-DF34-7258BC7D0782}"/>
              </a:ext>
            </a:extLst>
          </p:cNvPr>
          <p:cNvSpPr txBox="1"/>
          <p:nvPr/>
        </p:nvSpPr>
        <p:spPr>
          <a:xfrm>
            <a:off x="513533" y="2970724"/>
            <a:ext cx="2806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Goal test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E85D23-364D-5963-59F4-76A4A177A56A}"/>
              </a:ext>
            </a:extLst>
          </p:cNvPr>
          <p:cNvSpPr txBox="1"/>
          <p:nvPr/>
        </p:nvSpPr>
        <p:spPr>
          <a:xfrm>
            <a:off x="2820481" y="2890392"/>
            <a:ext cx="6347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Reached destination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862C4-F073-2341-F042-2625E9118223}"/>
              </a:ext>
            </a:extLst>
          </p:cNvPr>
          <p:cNvSpPr txBox="1"/>
          <p:nvPr/>
        </p:nvSpPr>
        <p:spPr>
          <a:xfrm>
            <a:off x="592655" y="3917389"/>
            <a:ext cx="2138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Book Antiqua" panose="02040602050305030304" pitchFamily="18" charset="0"/>
              </a:rPr>
              <a:t>Path cost</a:t>
            </a:r>
            <a:endParaRPr lang="en-IN" sz="3200" b="1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76FDA-CD03-7CAB-2D88-76187CF0BBEE}"/>
              </a:ext>
            </a:extLst>
          </p:cNvPr>
          <p:cNvSpPr txBox="1"/>
          <p:nvPr/>
        </p:nvSpPr>
        <p:spPr>
          <a:xfrm>
            <a:off x="2405848" y="3917390"/>
            <a:ext cx="66404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Monetary cost, Time, Seat quality, Customs and migration procedures</a:t>
            </a:r>
            <a:endParaRPr lang="en-IN" sz="3200" b="1" i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7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F20FE-42BB-D7B7-07A9-D07A149B5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563"/>
            <a:ext cx="9144000" cy="67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1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E97133FB-33A5-E3AA-A5D1-1513E1739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8" y="0"/>
            <a:ext cx="8460927" cy="6307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77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4B24B9EA-A9A2-4383-6676-54A0DE48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" y="154388"/>
            <a:ext cx="7036829" cy="597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153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39B6A6C-E00A-D6AD-9F91-B3FE0B8D2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81925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0A1C865-DEDB-F454-38D3-BF9D062F7CF6}"/>
              </a:ext>
            </a:extLst>
          </p:cNvPr>
          <p:cNvSpPr txBox="1"/>
          <p:nvPr/>
        </p:nvSpPr>
        <p:spPr>
          <a:xfrm>
            <a:off x="2772084" y="5078027"/>
            <a:ext cx="3599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VLSI layout problem</a:t>
            </a:r>
            <a:endParaRPr lang="en-I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2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8086802-BAC4-914D-6A21-22F06340F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46" y="208808"/>
            <a:ext cx="8309499" cy="557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93361F-2BD2-A30F-D890-719989D8CB03}"/>
              </a:ext>
            </a:extLst>
          </p:cNvPr>
          <p:cNvSpPr txBox="1"/>
          <p:nvPr/>
        </p:nvSpPr>
        <p:spPr>
          <a:xfrm>
            <a:off x="3011779" y="284085"/>
            <a:ext cx="4673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Robot Navigation problem</a:t>
            </a:r>
            <a:endParaRPr lang="en-I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30034B3-C2C8-CB8D-1BFD-4F614C94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5" y="-1"/>
            <a:ext cx="8121960" cy="670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27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4DF461-68D9-9517-E192-77FF6FA1E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04" y="114855"/>
            <a:ext cx="7862968" cy="56023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1E1AE-8CD5-7D86-8311-C85BFCEA61F6}"/>
              </a:ext>
            </a:extLst>
          </p:cNvPr>
          <p:cNvSpPr txBox="1"/>
          <p:nvPr/>
        </p:nvSpPr>
        <p:spPr>
          <a:xfrm>
            <a:off x="870012" y="432895"/>
            <a:ext cx="40703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lgerian" panose="04020705040A02060702" pitchFamily="82" charset="0"/>
              </a:rPr>
              <a:t>PROTEIN DESIGN</a:t>
            </a:r>
            <a:endParaRPr lang="en-IN" sz="40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45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996594C-8F40-0630-08BA-C4F4F0CAD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56" y="552189"/>
            <a:ext cx="9015844" cy="49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8ECEB5-F5FD-21FC-0A70-A35393FDDD4B}"/>
              </a:ext>
            </a:extLst>
          </p:cNvPr>
          <p:cNvSpPr txBox="1"/>
          <p:nvPr/>
        </p:nvSpPr>
        <p:spPr>
          <a:xfrm>
            <a:off x="3781888" y="699225"/>
            <a:ext cx="36487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lgerian" panose="04020705040A02060702" pitchFamily="82" charset="0"/>
              </a:rPr>
              <a:t>FIND SOLUTION</a:t>
            </a:r>
            <a:endParaRPr lang="en-IN" sz="4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027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F9F6E9-67F3-C34A-CBE2-C8B56B814A22}"/>
              </a:ext>
            </a:extLst>
          </p:cNvPr>
          <p:cNvSpPr/>
          <p:nvPr/>
        </p:nvSpPr>
        <p:spPr>
          <a:xfrm>
            <a:off x="149548" y="305623"/>
            <a:ext cx="7760455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Searching – find the right solution sequence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39F61D-2753-7369-E9B8-0A7900DF2B0A}"/>
              </a:ext>
            </a:extLst>
          </p:cNvPr>
          <p:cNvSpPr txBox="1"/>
          <p:nvPr/>
        </p:nvSpPr>
        <p:spPr>
          <a:xfrm>
            <a:off x="896644" y="1262966"/>
            <a:ext cx="74927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Search Tree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Root node, Parent node and Leaf nodes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Expand the search tree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Set of leaf nodes available for expansion at any given point is called “frontier”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IN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Expansion terminates at a solution or no more states to expand</a:t>
            </a:r>
          </a:p>
        </p:txBody>
      </p:sp>
    </p:spTree>
    <p:extLst>
      <p:ext uri="{BB962C8B-B14F-4D97-AF65-F5344CB8AC3E}">
        <p14:creationId xmlns:p14="http://schemas.microsoft.com/office/powerpoint/2010/main" val="267027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9FB0BE-4DC5-BFB9-E064-F164A6EE45C4}"/>
              </a:ext>
            </a:extLst>
          </p:cNvPr>
          <p:cNvSpPr/>
          <p:nvPr/>
        </p:nvSpPr>
        <p:spPr>
          <a:xfrm>
            <a:off x="820227" y="160544"/>
            <a:ext cx="8032550" cy="6874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General Tree Search Algorithm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12461-F6F1-3928-FBFC-FA95D569F1C7}"/>
              </a:ext>
            </a:extLst>
          </p:cNvPr>
          <p:cNvSpPr txBox="1"/>
          <p:nvPr/>
        </p:nvSpPr>
        <p:spPr>
          <a:xfrm>
            <a:off x="397370" y="983274"/>
            <a:ext cx="1681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function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C3CE9-CCDA-314C-E9BC-ECF2E3AB429C}"/>
              </a:ext>
            </a:extLst>
          </p:cNvPr>
          <p:cNvSpPr txBox="1"/>
          <p:nvPr/>
        </p:nvSpPr>
        <p:spPr>
          <a:xfrm>
            <a:off x="1992821" y="957525"/>
            <a:ext cx="286328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TREE-SEARCH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AFB03-57F2-63F9-ABC9-EF5086C6B1BC}"/>
              </a:ext>
            </a:extLst>
          </p:cNvPr>
          <p:cNvSpPr txBox="1"/>
          <p:nvPr/>
        </p:nvSpPr>
        <p:spPr>
          <a:xfrm>
            <a:off x="4731213" y="928060"/>
            <a:ext cx="1883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(problem)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0EAC2-E3A5-3066-D0D2-AB5586A4B505}"/>
              </a:ext>
            </a:extLst>
          </p:cNvPr>
          <p:cNvSpPr txBox="1"/>
          <p:nvPr/>
        </p:nvSpPr>
        <p:spPr>
          <a:xfrm>
            <a:off x="2537668" y="1355183"/>
            <a:ext cx="5113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returns</a:t>
            </a:r>
            <a:r>
              <a:rPr lang="en-US" sz="3000" dirty="0">
                <a:latin typeface="Book Antiqua" panose="02040602050305030304" pitchFamily="18" charset="0"/>
              </a:rPr>
              <a:t> an solution or failure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EB001-C890-C940-4AF4-82A7F632AE07}"/>
              </a:ext>
            </a:extLst>
          </p:cNvPr>
          <p:cNvSpPr txBox="1"/>
          <p:nvPr/>
        </p:nvSpPr>
        <p:spPr>
          <a:xfrm>
            <a:off x="813565" y="1777377"/>
            <a:ext cx="8055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Initialize </a:t>
            </a:r>
            <a:r>
              <a:rPr lang="en-US" sz="3000" b="1" dirty="0">
                <a:latin typeface="Book Antiqua" panose="02040602050305030304" pitchFamily="18" charset="0"/>
              </a:rPr>
              <a:t>frontier </a:t>
            </a:r>
            <a:r>
              <a:rPr lang="en-US" sz="3000" dirty="0">
                <a:latin typeface="Book Antiqua" panose="02040602050305030304" pitchFamily="18" charset="0"/>
              </a:rPr>
              <a:t>using initial state of problem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5AD03-3D58-E905-B921-4A68E0C64291}"/>
              </a:ext>
            </a:extLst>
          </p:cNvPr>
          <p:cNvSpPr txBox="1"/>
          <p:nvPr/>
        </p:nvSpPr>
        <p:spPr>
          <a:xfrm>
            <a:off x="1536369" y="3799200"/>
            <a:ext cx="68948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Expand node, </a:t>
            </a:r>
            <a:r>
              <a:rPr lang="en-US" sz="3000" b="1" dirty="0">
                <a:latin typeface="Book Antiqua" panose="02040602050305030304" pitchFamily="18" charset="0"/>
              </a:rPr>
              <a:t>add children </a:t>
            </a:r>
            <a:r>
              <a:rPr lang="en-US" sz="3000" dirty="0">
                <a:latin typeface="Book Antiqua" panose="02040602050305030304" pitchFamily="18" charset="0"/>
              </a:rPr>
              <a:t>to frontier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E4996-999C-2A22-B381-DCA1D01DAA1F}"/>
              </a:ext>
            </a:extLst>
          </p:cNvPr>
          <p:cNvSpPr txBox="1"/>
          <p:nvPr/>
        </p:nvSpPr>
        <p:spPr>
          <a:xfrm>
            <a:off x="820227" y="2149286"/>
            <a:ext cx="1519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loop do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15D39-842A-842B-E3CC-3C6DC94DBF6D}"/>
              </a:ext>
            </a:extLst>
          </p:cNvPr>
          <p:cNvSpPr txBox="1"/>
          <p:nvPr/>
        </p:nvSpPr>
        <p:spPr>
          <a:xfrm>
            <a:off x="1508552" y="2463151"/>
            <a:ext cx="630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frontier is empty, return </a:t>
            </a:r>
            <a:r>
              <a:rPr lang="en-US" sz="3000" b="1" dirty="0">
                <a:latin typeface="Book Antiqua" panose="02040602050305030304" pitchFamily="18" charset="0"/>
              </a:rPr>
              <a:t>failure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8DE16-25B5-DF7E-986C-20E9140B9F89}"/>
              </a:ext>
            </a:extLst>
          </p:cNvPr>
          <p:cNvSpPr txBox="1"/>
          <p:nvPr/>
        </p:nvSpPr>
        <p:spPr>
          <a:xfrm>
            <a:off x="1508552" y="2905198"/>
            <a:ext cx="7536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chose a leaf node and remove from frontier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192A8-6789-1BAC-98F8-CA40FEE4D3B1}"/>
              </a:ext>
            </a:extLst>
          </p:cNvPr>
          <p:cNvSpPr txBox="1"/>
          <p:nvPr/>
        </p:nvSpPr>
        <p:spPr>
          <a:xfrm>
            <a:off x="1536369" y="3360250"/>
            <a:ext cx="748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node contains goal state, return </a:t>
            </a:r>
            <a:r>
              <a:rPr lang="en-US" sz="3000" b="1" dirty="0">
                <a:latin typeface="Book Antiqua" panose="02040602050305030304" pitchFamily="18" charset="0"/>
              </a:rPr>
              <a:t>solution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6164FD-8B76-6AEB-3D61-F6CB9291186A}"/>
              </a:ext>
            </a:extLst>
          </p:cNvPr>
          <p:cNvSpPr/>
          <p:nvPr/>
        </p:nvSpPr>
        <p:spPr>
          <a:xfrm>
            <a:off x="177921" y="4608997"/>
            <a:ext cx="8674856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Search strategy decides which state to expand next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95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2" grpId="0"/>
      <p:bldP spid="13" grpId="0"/>
      <p:bldP spid="15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dundancy In The Workplace As A Worker - Setanta Solicitors">
            <a:extLst>
              <a:ext uri="{FF2B5EF4-FFF2-40B4-BE49-F238E27FC236}">
                <a16:creationId xmlns:a16="http://schemas.microsoft.com/office/drawing/2014/main" id="{168940F7-F944-F19C-0F85-07F3493E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5" y="239881"/>
            <a:ext cx="8934190" cy="55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9B8F1F6-F59F-1384-8E62-75A9D1A4C4D7}"/>
              </a:ext>
            </a:extLst>
          </p:cNvPr>
          <p:cNvSpPr/>
          <p:nvPr/>
        </p:nvSpPr>
        <p:spPr>
          <a:xfrm>
            <a:off x="4776187" y="4154750"/>
            <a:ext cx="3116062" cy="9144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REDUNDANCY</a:t>
            </a:r>
            <a:endParaRPr lang="en-IN" sz="32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93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9FB0BE-4DC5-BFB9-E064-F164A6EE45C4}"/>
              </a:ext>
            </a:extLst>
          </p:cNvPr>
          <p:cNvSpPr/>
          <p:nvPr/>
        </p:nvSpPr>
        <p:spPr>
          <a:xfrm>
            <a:off x="820227" y="160544"/>
            <a:ext cx="8032550" cy="6874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General Graph Search Algorithm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12461-F6F1-3928-FBFC-FA95D569F1C7}"/>
              </a:ext>
            </a:extLst>
          </p:cNvPr>
          <p:cNvSpPr txBox="1"/>
          <p:nvPr/>
        </p:nvSpPr>
        <p:spPr>
          <a:xfrm>
            <a:off x="397370" y="983274"/>
            <a:ext cx="1681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function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C3CE9-CCDA-314C-E9BC-ECF2E3AB429C}"/>
              </a:ext>
            </a:extLst>
          </p:cNvPr>
          <p:cNvSpPr txBox="1"/>
          <p:nvPr/>
        </p:nvSpPr>
        <p:spPr>
          <a:xfrm>
            <a:off x="1992821" y="957525"/>
            <a:ext cx="33025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GRAPH-SEARCH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AFB03-57F2-63F9-ABC9-EF5086C6B1BC}"/>
              </a:ext>
            </a:extLst>
          </p:cNvPr>
          <p:cNvSpPr txBox="1"/>
          <p:nvPr/>
        </p:nvSpPr>
        <p:spPr>
          <a:xfrm>
            <a:off x="5094618" y="916181"/>
            <a:ext cx="1883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(problem)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0EAC2-E3A5-3066-D0D2-AB5586A4B505}"/>
              </a:ext>
            </a:extLst>
          </p:cNvPr>
          <p:cNvSpPr txBox="1"/>
          <p:nvPr/>
        </p:nvSpPr>
        <p:spPr>
          <a:xfrm>
            <a:off x="2537668" y="1355183"/>
            <a:ext cx="51139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returns</a:t>
            </a:r>
            <a:r>
              <a:rPr lang="en-US" sz="3000" dirty="0">
                <a:latin typeface="Book Antiqua" panose="02040602050305030304" pitchFamily="18" charset="0"/>
              </a:rPr>
              <a:t> an solution or failure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9EB001-C890-C940-4AF4-82A7F632AE07}"/>
              </a:ext>
            </a:extLst>
          </p:cNvPr>
          <p:cNvSpPr txBox="1"/>
          <p:nvPr/>
        </p:nvSpPr>
        <p:spPr>
          <a:xfrm>
            <a:off x="813565" y="1777377"/>
            <a:ext cx="80554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Initialize </a:t>
            </a:r>
            <a:r>
              <a:rPr lang="en-US" sz="3000" b="1" dirty="0">
                <a:latin typeface="Book Antiqua" panose="02040602050305030304" pitchFamily="18" charset="0"/>
              </a:rPr>
              <a:t>frontier </a:t>
            </a:r>
            <a:r>
              <a:rPr lang="en-US" sz="3000" dirty="0">
                <a:latin typeface="Book Antiqua" panose="02040602050305030304" pitchFamily="18" charset="0"/>
              </a:rPr>
              <a:t>using initial state of problem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5AD03-3D58-E905-B921-4A68E0C64291}"/>
              </a:ext>
            </a:extLst>
          </p:cNvPr>
          <p:cNvSpPr txBox="1"/>
          <p:nvPr/>
        </p:nvSpPr>
        <p:spPr>
          <a:xfrm>
            <a:off x="1047565" y="4638183"/>
            <a:ext cx="8096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Expand node, </a:t>
            </a:r>
            <a:r>
              <a:rPr lang="en-US" sz="3000" b="1" dirty="0">
                <a:latin typeface="Book Antiqua" panose="02040602050305030304" pitchFamily="18" charset="0"/>
              </a:rPr>
              <a:t>add children </a:t>
            </a:r>
            <a:r>
              <a:rPr lang="en-US" sz="3000" dirty="0">
                <a:latin typeface="Book Antiqua" panose="02040602050305030304" pitchFamily="18" charset="0"/>
              </a:rPr>
              <a:t>to frontier if not in the explored set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E4996-999C-2A22-B381-DCA1D01DAA1F}"/>
              </a:ext>
            </a:extLst>
          </p:cNvPr>
          <p:cNvSpPr txBox="1"/>
          <p:nvPr/>
        </p:nvSpPr>
        <p:spPr>
          <a:xfrm>
            <a:off x="845510" y="2476570"/>
            <a:ext cx="1519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loop do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15D39-842A-842B-E3CC-3C6DC94DBF6D}"/>
              </a:ext>
            </a:extLst>
          </p:cNvPr>
          <p:cNvSpPr txBox="1"/>
          <p:nvPr/>
        </p:nvSpPr>
        <p:spPr>
          <a:xfrm>
            <a:off x="1605494" y="2959033"/>
            <a:ext cx="630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frontier is empty, return </a:t>
            </a:r>
            <a:r>
              <a:rPr lang="en-US" sz="3000" b="1" dirty="0">
                <a:latin typeface="Book Antiqua" panose="02040602050305030304" pitchFamily="18" charset="0"/>
              </a:rPr>
              <a:t>failure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8DE16-25B5-DF7E-986C-20E9140B9F89}"/>
              </a:ext>
            </a:extLst>
          </p:cNvPr>
          <p:cNvSpPr txBox="1"/>
          <p:nvPr/>
        </p:nvSpPr>
        <p:spPr>
          <a:xfrm>
            <a:off x="1527309" y="3378744"/>
            <a:ext cx="75360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chose a leaf node and remove from frontier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192A8-6789-1BAC-98F8-CA40FEE4D3B1}"/>
              </a:ext>
            </a:extLst>
          </p:cNvPr>
          <p:cNvSpPr txBox="1"/>
          <p:nvPr/>
        </p:nvSpPr>
        <p:spPr>
          <a:xfrm>
            <a:off x="1527309" y="3853248"/>
            <a:ext cx="748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node contains goal state, return </a:t>
            </a:r>
            <a:r>
              <a:rPr lang="en-US" sz="3000" b="1" dirty="0">
                <a:latin typeface="Book Antiqua" panose="02040602050305030304" pitchFamily="18" charset="0"/>
              </a:rPr>
              <a:t>solution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E66164FD-8B76-6AEB-3D61-F6CB9291186A}"/>
              </a:ext>
            </a:extLst>
          </p:cNvPr>
          <p:cNvSpPr/>
          <p:nvPr/>
        </p:nvSpPr>
        <p:spPr>
          <a:xfrm>
            <a:off x="177921" y="5563238"/>
            <a:ext cx="8674856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Graph Search avoids redundancy and loopy paths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CBE4A-1B0A-786D-476A-C26601FD0D3D}"/>
              </a:ext>
            </a:extLst>
          </p:cNvPr>
          <p:cNvSpPr txBox="1"/>
          <p:nvPr/>
        </p:nvSpPr>
        <p:spPr>
          <a:xfrm>
            <a:off x="808797" y="2149236"/>
            <a:ext cx="617989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Initialize explored set to be empty</a:t>
            </a:r>
            <a:endParaRPr lang="en-IN" sz="3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7F9B97-D24D-5284-8037-2CDC35A27EBF}"/>
              </a:ext>
            </a:extLst>
          </p:cNvPr>
          <p:cNvSpPr txBox="1"/>
          <p:nvPr/>
        </p:nvSpPr>
        <p:spPr>
          <a:xfrm>
            <a:off x="1527309" y="4245716"/>
            <a:ext cx="51347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add node to the explored set</a:t>
            </a:r>
            <a:endParaRPr lang="en-IN" sz="3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04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  <p:bldP spid="10" grpId="0"/>
      <p:bldP spid="12" grpId="0"/>
      <p:bldP spid="13" grpId="0"/>
      <p:bldP spid="15" grpId="0"/>
      <p:bldP spid="17" grpId="0" animBg="1"/>
      <p:bldP spid="7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3FDA8F-47F4-646C-8D4D-7E9C7F7F4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85821"/>
            <a:ext cx="7781925" cy="343810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F11951-D376-34BC-425F-A901887EF0FD}"/>
              </a:ext>
            </a:extLst>
          </p:cNvPr>
          <p:cNvSpPr/>
          <p:nvPr/>
        </p:nvSpPr>
        <p:spPr>
          <a:xfrm>
            <a:off x="169043" y="4249343"/>
            <a:ext cx="8674856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Graph Search separation property illustration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FAC7AA9-B355-DFB4-D1BD-8DEF66860E57}"/>
              </a:ext>
            </a:extLst>
          </p:cNvPr>
          <p:cNvSpPr/>
          <p:nvPr/>
        </p:nvSpPr>
        <p:spPr>
          <a:xfrm>
            <a:off x="820227" y="160544"/>
            <a:ext cx="8032550" cy="139304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Infrastructure for Search Algorithms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DF4819-DC03-C81D-331D-B7733500584D}"/>
              </a:ext>
            </a:extLst>
          </p:cNvPr>
          <p:cNvSpPr txBox="1"/>
          <p:nvPr/>
        </p:nvSpPr>
        <p:spPr>
          <a:xfrm>
            <a:off x="648071" y="1633491"/>
            <a:ext cx="849592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For each node n of the tree: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i="1" dirty="0" err="1">
                <a:latin typeface="Book Antiqua" panose="02040602050305030304" pitchFamily="18" charset="0"/>
              </a:rPr>
              <a:t>n.STATE</a:t>
            </a:r>
            <a:r>
              <a:rPr lang="en-US" sz="3000" i="1" dirty="0">
                <a:latin typeface="Book Antiqua" panose="02040602050305030304" pitchFamily="18" charset="0"/>
              </a:rPr>
              <a:t>  - state space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i="1" dirty="0" err="1">
                <a:latin typeface="Book Antiqua" panose="02040602050305030304" pitchFamily="18" charset="0"/>
              </a:rPr>
              <a:t>n.PARENT</a:t>
            </a:r>
            <a:r>
              <a:rPr lang="en-US" sz="3000" i="1" dirty="0">
                <a:latin typeface="Book Antiqua" panose="02040602050305030304" pitchFamily="18" charset="0"/>
              </a:rPr>
              <a:t> – node in the search tree that generated this node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i="1" dirty="0" err="1">
                <a:latin typeface="Book Antiqua" panose="02040602050305030304" pitchFamily="18" charset="0"/>
              </a:rPr>
              <a:t>n.ACTION</a:t>
            </a:r>
            <a:r>
              <a:rPr lang="en-US" sz="3000" i="1" dirty="0">
                <a:latin typeface="Book Antiqua" panose="02040602050305030304" pitchFamily="18" charset="0"/>
              </a:rPr>
              <a:t> – action applied by parent to reach here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000" i="1" dirty="0" err="1">
                <a:latin typeface="Book Antiqua" panose="02040602050305030304" pitchFamily="18" charset="0"/>
              </a:rPr>
              <a:t>n.PATH</a:t>
            </a:r>
            <a:r>
              <a:rPr lang="en-US" sz="3000" i="1" dirty="0">
                <a:latin typeface="Book Antiqua" panose="02040602050305030304" pitchFamily="18" charset="0"/>
              </a:rPr>
              <a:t>-COST –cost of path from initial state to this node</a:t>
            </a:r>
          </a:p>
          <a:p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2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9FB0BE-4DC5-BFB9-E064-F164A6EE45C4}"/>
              </a:ext>
            </a:extLst>
          </p:cNvPr>
          <p:cNvSpPr/>
          <p:nvPr/>
        </p:nvSpPr>
        <p:spPr>
          <a:xfrm>
            <a:off x="820227" y="160544"/>
            <a:ext cx="8032550" cy="6874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Computing data for child nodes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412461-F6F1-3928-FBFC-FA95D569F1C7}"/>
              </a:ext>
            </a:extLst>
          </p:cNvPr>
          <p:cNvSpPr txBox="1"/>
          <p:nvPr/>
        </p:nvSpPr>
        <p:spPr>
          <a:xfrm>
            <a:off x="397370" y="983274"/>
            <a:ext cx="1681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function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FC3CE9-CCDA-314C-E9BC-ECF2E3AB429C}"/>
              </a:ext>
            </a:extLst>
          </p:cNvPr>
          <p:cNvSpPr txBox="1"/>
          <p:nvPr/>
        </p:nvSpPr>
        <p:spPr>
          <a:xfrm>
            <a:off x="1992821" y="957525"/>
            <a:ext cx="27254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CHILD-NODE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9AFB03-57F2-63F9-ABC9-EF5086C6B1BC}"/>
              </a:ext>
            </a:extLst>
          </p:cNvPr>
          <p:cNvSpPr txBox="1"/>
          <p:nvPr/>
        </p:nvSpPr>
        <p:spPr>
          <a:xfrm>
            <a:off x="4515349" y="925762"/>
            <a:ext cx="42210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(</a:t>
            </a:r>
            <a:r>
              <a:rPr lang="en-US" sz="3000" dirty="0" err="1">
                <a:latin typeface="Book Antiqua" panose="02040602050305030304" pitchFamily="18" charset="0"/>
              </a:rPr>
              <a:t>problem,parent,action</a:t>
            </a:r>
            <a:r>
              <a:rPr lang="en-US" sz="3000" dirty="0">
                <a:latin typeface="Book Antiqua" panose="02040602050305030304" pitchFamily="18" charset="0"/>
              </a:rPr>
              <a:t>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60EAC2-E3A5-3066-D0D2-AB5586A4B505}"/>
              </a:ext>
            </a:extLst>
          </p:cNvPr>
          <p:cNvSpPr txBox="1"/>
          <p:nvPr/>
        </p:nvSpPr>
        <p:spPr>
          <a:xfrm>
            <a:off x="2537668" y="1355183"/>
            <a:ext cx="26853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returns</a:t>
            </a:r>
            <a:r>
              <a:rPr lang="en-US" sz="3000" dirty="0">
                <a:latin typeface="Book Antiqua" panose="02040602050305030304" pitchFamily="18" charset="0"/>
              </a:rPr>
              <a:t> a node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55AD03-3D58-E905-B921-4A68E0C64291}"/>
              </a:ext>
            </a:extLst>
          </p:cNvPr>
          <p:cNvSpPr txBox="1"/>
          <p:nvPr/>
        </p:nvSpPr>
        <p:spPr>
          <a:xfrm>
            <a:off x="1174801" y="4245669"/>
            <a:ext cx="80964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PATH-COST=</a:t>
            </a:r>
            <a:r>
              <a:rPr lang="en-US" sz="3000" dirty="0" err="1">
                <a:latin typeface="Book Antiqua" panose="02040602050305030304" pitchFamily="18" charset="0"/>
              </a:rPr>
              <a:t>parent.PATH_COST</a:t>
            </a:r>
            <a:r>
              <a:rPr lang="en-US" sz="3000" dirty="0">
                <a:latin typeface="Book Antiqua" panose="02040602050305030304" pitchFamily="18" charset="0"/>
              </a:rPr>
              <a:t> +</a:t>
            </a:r>
          </a:p>
          <a:p>
            <a:r>
              <a:rPr lang="en-US" sz="3000" dirty="0" err="1">
                <a:latin typeface="Book Antiqua" panose="02040602050305030304" pitchFamily="18" charset="0"/>
              </a:rPr>
              <a:t>problem.STEP</a:t>
            </a:r>
            <a:r>
              <a:rPr lang="en-US" sz="3000" dirty="0">
                <a:latin typeface="Book Antiqua" panose="02040602050305030304" pitchFamily="18" charset="0"/>
              </a:rPr>
              <a:t>-COST(</a:t>
            </a:r>
            <a:r>
              <a:rPr lang="en-US" sz="3000" dirty="0" err="1">
                <a:latin typeface="Book Antiqua" panose="02040602050305030304" pitchFamily="18" charset="0"/>
              </a:rPr>
              <a:t>parent.STATE</a:t>
            </a:r>
            <a:r>
              <a:rPr lang="en-US" sz="3000" dirty="0">
                <a:latin typeface="Book Antiqua" panose="02040602050305030304" pitchFamily="18" charset="0"/>
              </a:rPr>
              <a:t>, action)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715D39-842A-842B-E3CC-3C6DC94DBF6D}"/>
              </a:ext>
            </a:extLst>
          </p:cNvPr>
          <p:cNvSpPr txBox="1"/>
          <p:nvPr/>
        </p:nvSpPr>
        <p:spPr>
          <a:xfrm>
            <a:off x="1527308" y="2453408"/>
            <a:ext cx="72090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STATE = </a:t>
            </a:r>
            <a:r>
              <a:rPr lang="en-US" sz="3000" dirty="0" err="1">
                <a:latin typeface="Book Antiqua" panose="02040602050305030304" pitchFamily="18" charset="0"/>
              </a:rPr>
              <a:t>problem.RESULT</a:t>
            </a:r>
            <a:r>
              <a:rPr lang="en-US" sz="3000" dirty="0">
                <a:latin typeface="Book Antiqua" panose="02040602050305030304" pitchFamily="18" charset="0"/>
              </a:rPr>
              <a:t>(</a:t>
            </a:r>
            <a:r>
              <a:rPr lang="en-US" sz="3000" dirty="0" err="1">
                <a:latin typeface="Book Antiqua" panose="02040602050305030304" pitchFamily="18" charset="0"/>
              </a:rPr>
              <a:t>parent.STATE</a:t>
            </a:r>
            <a:r>
              <a:rPr lang="en-US" sz="3000" dirty="0">
                <a:latin typeface="Book Antiqua" panose="02040602050305030304" pitchFamily="18" charset="0"/>
              </a:rPr>
              <a:t>, action)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98DE16-25B5-DF7E-986C-20E9140B9F89}"/>
              </a:ext>
            </a:extLst>
          </p:cNvPr>
          <p:cNvSpPr txBox="1"/>
          <p:nvPr/>
        </p:nvSpPr>
        <p:spPr>
          <a:xfrm>
            <a:off x="1527309" y="3378744"/>
            <a:ext cx="31053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PARENT=parent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3192A8-6789-1BAC-98F8-CA40FEE4D3B1}"/>
              </a:ext>
            </a:extLst>
          </p:cNvPr>
          <p:cNvSpPr txBox="1"/>
          <p:nvPr/>
        </p:nvSpPr>
        <p:spPr>
          <a:xfrm>
            <a:off x="1527309" y="3853248"/>
            <a:ext cx="748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ACTION=action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2CBE4A-1B0A-786D-476A-C26601FD0D3D}"/>
              </a:ext>
            </a:extLst>
          </p:cNvPr>
          <p:cNvSpPr txBox="1"/>
          <p:nvPr/>
        </p:nvSpPr>
        <p:spPr>
          <a:xfrm>
            <a:off x="820227" y="1953948"/>
            <a:ext cx="33730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return a node with</a:t>
            </a:r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4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3" grpId="0"/>
      <p:bldP spid="15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61BCCE5-E866-E6C6-DE59-81AC9E05F3B3}"/>
              </a:ext>
            </a:extLst>
          </p:cNvPr>
          <p:cNvSpPr/>
          <p:nvPr/>
        </p:nvSpPr>
        <p:spPr>
          <a:xfrm>
            <a:off x="117691" y="112349"/>
            <a:ext cx="5269583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Maintenance of frontier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pic>
        <p:nvPicPr>
          <p:cNvPr id="5122" name="Picture 2" descr="FIFO, FEFO, LIFO strategies: meaning, features, and implementation">
            <a:extLst>
              <a:ext uri="{FF2B5EF4-FFF2-40B4-BE49-F238E27FC236}">
                <a16:creationId xmlns:a16="http://schemas.microsoft.com/office/drawing/2014/main" id="{50099B65-2DC7-442A-7148-55A9B24A0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1" y="1014713"/>
            <a:ext cx="4454309" cy="33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st-In First-Out (LIFO) - Overview, Example, Impact">
            <a:extLst>
              <a:ext uri="{FF2B5EF4-FFF2-40B4-BE49-F238E27FC236}">
                <a16:creationId xmlns:a16="http://schemas.microsoft.com/office/drawing/2014/main" id="{64CBDFED-9B03-DB56-9D5B-C4869CBD7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19" y="1016051"/>
            <a:ext cx="4500981" cy="333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3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C7EE7-6839-55E8-EA0F-6E252A5D2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586" y="229710"/>
            <a:ext cx="7284827" cy="32703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9502F0-65FC-8F48-113D-6B28AA3061B2}"/>
              </a:ext>
            </a:extLst>
          </p:cNvPr>
          <p:cNvSpPr txBox="1"/>
          <p:nvPr/>
        </p:nvSpPr>
        <p:spPr>
          <a:xfrm>
            <a:off x="929586" y="3500021"/>
            <a:ext cx="7581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Goal formulation for an agent is based on the current situation and agent’s performance</a:t>
            </a:r>
            <a:endParaRPr lang="en-IN" sz="3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D4C900-6067-7E6B-C95D-149B54A8D092}"/>
              </a:ext>
            </a:extLst>
          </p:cNvPr>
          <p:cNvSpPr txBox="1"/>
          <p:nvPr/>
        </p:nvSpPr>
        <p:spPr>
          <a:xfrm>
            <a:off x="779512" y="4870817"/>
            <a:ext cx="77316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Eg</a:t>
            </a:r>
            <a:r>
              <a:rPr lang="en-US" sz="3000" b="1" dirty="0">
                <a:solidFill>
                  <a:srgbClr val="0070C0"/>
                </a:solidFill>
                <a:latin typeface="Book Antiqua" panose="02040602050305030304" pitchFamily="18" charset="0"/>
              </a:rPr>
              <a:t>: Agent planning to travel a certain place</a:t>
            </a:r>
            <a:endParaRPr lang="en-IN" sz="3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4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riority Queue in Data Structure: Implementation &amp; Types by Simplilearn">
            <a:extLst>
              <a:ext uri="{FF2B5EF4-FFF2-40B4-BE49-F238E27FC236}">
                <a16:creationId xmlns:a16="http://schemas.microsoft.com/office/drawing/2014/main" id="{C3328D01-E3EC-3A0F-9A8A-AC2ADE64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4" y="229664"/>
            <a:ext cx="8820289" cy="531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8CCEF1A-587C-72A1-EAEA-FB22F2278497}"/>
              </a:ext>
            </a:extLst>
          </p:cNvPr>
          <p:cNvSpPr/>
          <p:nvPr/>
        </p:nvSpPr>
        <p:spPr>
          <a:xfrm>
            <a:off x="1706794" y="5161608"/>
            <a:ext cx="5269583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PRIORITY QUEUE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ACB1B44-512B-4778-5099-F1DC7F9EB684}"/>
              </a:ext>
            </a:extLst>
          </p:cNvPr>
          <p:cNvSpPr/>
          <p:nvPr/>
        </p:nvSpPr>
        <p:spPr>
          <a:xfrm>
            <a:off x="117691" y="112349"/>
            <a:ext cx="5269583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Maintenance of explored set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91555-10C0-2364-95BF-8BBAF74DF799}"/>
              </a:ext>
            </a:extLst>
          </p:cNvPr>
          <p:cNvSpPr txBox="1"/>
          <p:nvPr/>
        </p:nvSpPr>
        <p:spPr>
          <a:xfrm>
            <a:off x="3721962" y="5314514"/>
            <a:ext cx="44598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Use of canonical forms</a:t>
            </a:r>
            <a:endParaRPr lang="en-IN" sz="32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CD177-50E5-61FB-9313-35E5533EA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163" y="723317"/>
            <a:ext cx="6489577" cy="473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9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5CD671E-281A-E674-7AB2-7F15E3C67AC0}"/>
              </a:ext>
            </a:extLst>
          </p:cNvPr>
          <p:cNvSpPr/>
          <p:nvPr/>
        </p:nvSpPr>
        <p:spPr>
          <a:xfrm>
            <a:off x="117691" y="112349"/>
            <a:ext cx="7925478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Book Antiqua" panose="02040602050305030304" pitchFamily="18" charset="0"/>
              </a:rPr>
              <a:t>Measuring problem solving performance</a:t>
            </a:r>
            <a:endParaRPr lang="en-IN" sz="3600" i="1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965D75-A380-7932-583E-9F94550B3DAD}"/>
              </a:ext>
            </a:extLst>
          </p:cNvPr>
          <p:cNvSpPr txBox="1"/>
          <p:nvPr/>
        </p:nvSpPr>
        <p:spPr>
          <a:xfrm>
            <a:off x="736847" y="828014"/>
            <a:ext cx="57172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Completeness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Optimality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Time complexity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i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Space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0E61F-A673-6053-E692-6182CE748B40}"/>
              </a:ext>
            </a:extLst>
          </p:cNvPr>
          <p:cNvSpPr txBox="1"/>
          <p:nvPr/>
        </p:nvSpPr>
        <p:spPr>
          <a:xfrm>
            <a:off x="493451" y="2890117"/>
            <a:ext cx="81570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Complexity measured for search trees using: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Branching factor or number of successors of any node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Depth of shallowest goal node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Search cost based on the time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Total cost=Search </a:t>
            </a:r>
            <a:r>
              <a:rPr lang="en-US" sz="3200" b="1" i="1" dirty="0" err="1">
                <a:solidFill>
                  <a:srgbClr val="002060"/>
                </a:solidFill>
                <a:latin typeface="Book Antiqua" panose="02040602050305030304" pitchFamily="18" charset="0"/>
              </a:rPr>
              <a:t>cost+Path</a:t>
            </a:r>
            <a:r>
              <a:rPr lang="en-US" sz="3200" b="1" i="1" dirty="0">
                <a:solidFill>
                  <a:srgbClr val="002060"/>
                </a:solidFill>
                <a:latin typeface="Book Antiqua" panose="02040602050305030304" pitchFamily="18" charset="0"/>
              </a:rPr>
              <a:t> cost</a:t>
            </a:r>
          </a:p>
        </p:txBody>
      </p:sp>
    </p:spTree>
    <p:extLst>
      <p:ext uri="{BB962C8B-B14F-4D97-AF65-F5344CB8AC3E}">
        <p14:creationId xmlns:p14="http://schemas.microsoft.com/office/powerpoint/2010/main" val="5222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D5E6A2-ED9E-7208-673A-55DEF2616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346221" cy="55411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3E7CDA-FEF8-6AB9-132B-6BBD7662C2AF}"/>
              </a:ext>
            </a:extLst>
          </p:cNvPr>
          <p:cNvSpPr txBox="1"/>
          <p:nvPr/>
        </p:nvSpPr>
        <p:spPr>
          <a:xfrm>
            <a:off x="3959442" y="175150"/>
            <a:ext cx="504755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C00000"/>
                </a:solidFill>
                <a:latin typeface="Algerian" panose="04020705040A02060702" pitchFamily="82" charset="0"/>
              </a:rPr>
              <a:t>BLIND SEARCH OR UNINFORMED STRATEGIES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C00000"/>
                </a:solidFill>
                <a:latin typeface="Algerian" panose="04020705040A02060702" pitchFamily="82" charset="0"/>
              </a:rPr>
              <a:t>WHERE SIMPLY NODE EXPANSION HAPPENS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C00000"/>
                </a:solidFill>
                <a:latin typeface="Algerian" panose="04020705040A02060702" pitchFamily="82" charset="0"/>
              </a:rPr>
              <a:t>AND DISTNICTION BETWEEN GOAL AND NONGOAL STATE IS MADE.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C00000"/>
                </a:solidFill>
                <a:latin typeface="Algerian" panose="04020705040A02060702" pitchFamily="82" charset="0"/>
              </a:rPr>
              <a:t>NO WAY TO TELL ONE NODE IS PROMISING THAN OTHERS</a:t>
            </a:r>
            <a:endParaRPr lang="en-IN" sz="3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71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nsors | Free Full-Text | SURF: Direction-Optimizing Breadth-First Search  Using Workload State on GPUs">
            <a:extLst>
              <a:ext uri="{FF2B5EF4-FFF2-40B4-BE49-F238E27FC236}">
                <a16:creationId xmlns:a16="http://schemas.microsoft.com/office/drawing/2014/main" id="{CC8DE0EE-C5A1-0477-0917-1729CA94E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8904303" cy="555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47783-A3A6-33ED-1CAD-0F63B06D48CE}"/>
              </a:ext>
            </a:extLst>
          </p:cNvPr>
          <p:cNvSpPr/>
          <p:nvPr/>
        </p:nvSpPr>
        <p:spPr>
          <a:xfrm>
            <a:off x="321877" y="0"/>
            <a:ext cx="4134713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Book Antiqua" panose="02040602050305030304" pitchFamily="18" charset="0"/>
              </a:rPr>
              <a:t>Breadth First Search</a:t>
            </a:r>
            <a:endParaRPr lang="en-IN" sz="36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97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DBB0FE5-3BEC-3B81-CD93-01C05F7DC169}"/>
              </a:ext>
            </a:extLst>
          </p:cNvPr>
          <p:cNvSpPr/>
          <p:nvPr/>
        </p:nvSpPr>
        <p:spPr>
          <a:xfrm>
            <a:off x="820227" y="160544"/>
            <a:ext cx="8032550" cy="6874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Breadth First Search Algorithm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FFFAA9-6C0C-F4E2-0855-B7A318A92F6B}"/>
              </a:ext>
            </a:extLst>
          </p:cNvPr>
          <p:cNvSpPr txBox="1"/>
          <p:nvPr/>
        </p:nvSpPr>
        <p:spPr>
          <a:xfrm>
            <a:off x="397370" y="983274"/>
            <a:ext cx="1681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function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EFE0BF-C841-DE68-41A5-415F647BAEC9}"/>
              </a:ext>
            </a:extLst>
          </p:cNvPr>
          <p:cNvSpPr txBox="1"/>
          <p:nvPr/>
        </p:nvSpPr>
        <p:spPr>
          <a:xfrm>
            <a:off x="1992821" y="957525"/>
            <a:ext cx="8354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BFS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9632F-BFD4-C7E8-DC00-3184107123AF}"/>
              </a:ext>
            </a:extLst>
          </p:cNvPr>
          <p:cNvSpPr txBox="1"/>
          <p:nvPr/>
        </p:nvSpPr>
        <p:spPr>
          <a:xfrm>
            <a:off x="2732767" y="950285"/>
            <a:ext cx="18838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(problem)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05F70-C45B-E7E5-848C-A9CFA05752F4}"/>
              </a:ext>
            </a:extLst>
          </p:cNvPr>
          <p:cNvSpPr txBox="1"/>
          <p:nvPr/>
        </p:nvSpPr>
        <p:spPr>
          <a:xfrm>
            <a:off x="2537668" y="1355183"/>
            <a:ext cx="48894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returns</a:t>
            </a:r>
            <a:r>
              <a:rPr lang="en-US" sz="3000" dirty="0">
                <a:latin typeface="Book Antiqua" panose="02040602050305030304" pitchFamily="18" charset="0"/>
              </a:rPr>
              <a:t> a solution or failure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667F24-003C-C7A5-9CB9-13701EB03859}"/>
              </a:ext>
            </a:extLst>
          </p:cNvPr>
          <p:cNvSpPr txBox="1"/>
          <p:nvPr/>
        </p:nvSpPr>
        <p:spPr>
          <a:xfrm>
            <a:off x="544295" y="3380738"/>
            <a:ext cx="55386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frontier=FIFO queue with node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C78F52-33CD-28D6-ECCA-91700637801E}"/>
              </a:ext>
            </a:extLst>
          </p:cNvPr>
          <p:cNvSpPr txBox="1"/>
          <p:nvPr/>
        </p:nvSpPr>
        <p:spPr>
          <a:xfrm>
            <a:off x="695422" y="1982096"/>
            <a:ext cx="3143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node&lt;- root node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CB655-F381-0F15-1C27-549B18E33B1F}"/>
              </a:ext>
            </a:extLst>
          </p:cNvPr>
          <p:cNvSpPr txBox="1"/>
          <p:nvPr/>
        </p:nvSpPr>
        <p:spPr>
          <a:xfrm>
            <a:off x="619028" y="2459005"/>
            <a:ext cx="71096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</a:t>
            </a:r>
            <a:r>
              <a:rPr lang="en-US" sz="3000" dirty="0" err="1">
                <a:latin typeface="Book Antiqua" panose="02040602050305030304" pitchFamily="18" charset="0"/>
              </a:rPr>
              <a:t>problem.GOAL</a:t>
            </a:r>
            <a:r>
              <a:rPr lang="en-US" sz="3000" dirty="0">
                <a:latin typeface="Book Antiqua" panose="02040602050305030304" pitchFamily="18" charset="0"/>
              </a:rPr>
              <a:t>-TEST(</a:t>
            </a:r>
            <a:r>
              <a:rPr lang="en-US" sz="3000" dirty="0" err="1">
                <a:latin typeface="Book Antiqua" panose="02040602050305030304" pitchFamily="18" charset="0"/>
              </a:rPr>
              <a:t>node.STATE</a:t>
            </a:r>
            <a:r>
              <a:rPr lang="en-US" sz="3000" dirty="0">
                <a:latin typeface="Book Antiqua" panose="02040602050305030304" pitchFamily="18" charset="0"/>
              </a:rPr>
              <a:t>)	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F422F1-5CFF-9E8D-18B8-CAD34B08E87E}"/>
              </a:ext>
            </a:extLst>
          </p:cNvPr>
          <p:cNvSpPr txBox="1"/>
          <p:nvPr/>
        </p:nvSpPr>
        <p:spPr>
          <a:xfrm>
            <a:off x="2732767" y="2830914"/>
            <a:ext cx="49696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returns</a:t>
            </a:r>
            <a:r>
              <a:rPr lang="en-US" sz="3000" dirty="0">
                <a:latin typeface="Book Antiqua" panose="02040602050305030304" pitchFamily="18" charset="0"/>
              </a:rPr>
              <a:t> a SOLUTION(node)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E6644F-0EB5-2418-195D-E12885DE7E99}"/>
              </a:ext>
            </a:extLst>
          </p:cNvPr>
          <p:cNvSpPr txBox="1"/>
          <p:nvPr/>
        </p:nvSpPr>
        <p:spPr>
          <a:xfrm>
            <a:off x="544295" y="3934736"/>
            <a:ext cx="358784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explored=empty set</a:t>
            </a:r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6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5" grpId="0"/>
      <p:bldP spid="16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EB24AA-0CBE-C80D-D206-166C4048F955}"/>
              </a:ext>
            </a:extLst>
          </p:cNvPr>
          <p:cNvSpPr txBox="1"/>
          <p:nvPr/>
        </p:nvSpPr>
        <p:spPr>
          <a:xfrm>
            <a:off x="1646535" y="3904884"/>
            <a:ext cx="7497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</a:t>
            </a:r>
            <a:r>
              <a:rPr lang="en-US" sz="3000" dirty="0" err="1">
                <a:latin typeface="Book Antiqua" panose="02040602050305030304" pitchFamily="18" charset="0"/>
              </a:rPr>
              <a:t>problem.GOAL_TEST</a:t>
            </a:r>
            <a:r>
              <a:rPr lang="en-US" sz="3000" dirty="0">
                <a:latin typeface="Book Antiqua" panose="02040602050305030304" pitchFamily="18" charset="0"/>
              </a:rPr>
              <a:t>(</a:t>
            </a:r>
            <a:r>
              <a:rPr lang="en-US" sz="3000" dirty="0" err="1">
                <a:latin typeface="Book Antiqua" panose="02040602050305030304" pitchFamily="18" charset="0"/>
              </a:rPr>
              <a:t>child.STATE</a:t>
            </a:r>
            <a:r>
              <a:rPr lang="en-US" sz="3000" dirty="0">
                <a:latin typeface="Book Antiqua" panose="02040602050305030304" pitchFamily="18" charset="0"/>
              </a:rPr>
              <a:t>)</a:t>
            </a:r>
          </a:p>
          <a:p>
            <a:r>
              <a:rPr lang="en-US" sz="3000" dirty="0">
                <a:latin typeface="Book Antiqua" panose="02040602050305030304" pitchFamily="18" charset="0"/>
              </a:rPr>
              <a:t>     then return SOLUTION</a:t>
            </a:r>
          </a:p>
          <a:p>
            <a:r>
              <a:rPr lang="en-US" sz="3000" dirty="0">
                <a:latin typeface="Book Antiqua" panose="02040602050305030304" pitchFamily="18" charset="0"/>
              </a:rPr>
              <a:t>frontier&lt;- INSERT(</a:t>
            </a:r>
            <a:r>
              <a:rPr lang="en-US" sz="3000" dirty="0" err="1">
                <a:latin typeface="Book Antiqua" panose="02040602050305030304" pitchFamily="18" charset="0"/>
              </a:rPr>
              <a:t>child,frontier</a:t>
            </a:r>
            <a:r>
              <a:rPr lang="en-US" sz="3000" dirty="0">
                <a:latin typeface="Book Antiqua" panose="02040602050305030304" pitchFamily="18" charset="0"/>
              </a:rPr>
              <a:t>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81B19B-F8FC-05A3-B079-292794BAE414}"/>
              </a:ext>
            </a:extLst>
          </p:cNvPr>
          <p:cNvSpPr txBox="1"/>
          <p:nvPr/>
        </p:nvSpPr>
        <p:spPr>
          <a:xfrm>
            <a:off x="741013" y="319296"/>
            <a:ext cx="151996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loop do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B18926-33ED-B03D-78A4-1971591D689A}"/>
              </a:ext>
            </a:extLst>
          </p:cNvPr>
          <p:cNvSpPr txBox="1"/>
          <p:nvPr/>
        </p:nvSpPr>
        <p:spPr>
          <a:xfrm>
            <a:off x="1360668" y="885551"/>
            <a:ext cx="630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EMPTY(frontier), return </a:t>
            </a:r>
            <a:r>
              <a:rPr lang="en-US" sz="3000" b="1" dirty="0">
                <a:latin typeface="Book Antiqua" panose="02040602050305030304" pitchFamily="18" charset="0"/>
              </a:rPr>
              <a:t>failure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890E5-DCF8-DBB4-1888-1F188823382D}"/>
              </a:ext>
            </a:extLst>
          </p:cNvPr>
          <p:cNvSpPr txBox="1"/>
          <p:nvPr/>
        </p:nvSpPr>
        <p:spPr>
          <a:xfrm>
            <a:off x="1165121" y="2973404"/>
            <a:ext cx="77877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child&lt;-CHILD_NODE(</a:t>
            </a:r>
            <a:r>
              <a:rPr lang="en-US" sz="3000" dirty="0" err="1">
                <a:latin typeface="Book Antiqua" panose="02040602050305030304" pitchFamily="18" charset="0"/>
              </a:rPr>
              <a:t>problem,node,action</a:t>
            </a:r>
            <a:r>
              <a:rPr lang="en-US" sz="3000" dirty="0">
                <a:latin typeface="Book Antiqua" panose="02040602050305030304" pitchFamily="18" charset="0"/>
              </a:rPr>
              <a:t>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FF946-DA8A-F97A-E76C-AB29601EF6C2}"/>
              </a:ext>
            </a:extLst>
          </p:cNvPr>
          <p:cNvSpPr txBox="1"/>
          <p:nvPr/>
        </p:nvSpPr>
        <p:spPr>
          <a:xfrm>
            <a:off x="1165121" y="3416061"/>
            <a:ext cx="8094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</a:t>
            </a:r>
            <a:r>
              <a:rPr lang="en-US" sz="3000" dirty="0" err="1">
                <a:latin typeface="Book Antiqua" panose="02040602050305030304" pitchFamily="18" charset="0"/>
              </a:rPr>
              <a:t>child.STATE</a:t>
            </a:r>
            <a:r>
              <a:rPr lang="en-US" sz="3000" dirty="0">
                <a:latin typeface="Book Antiqua" panose="02040602050305030304" pitchFamily="18" charset="0"/>
              </a:rPr>
              <a:t> is not in explored or frontier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A430F1-0164-3C42-A37C-135BC738C967}"/>
              </a:ext>
            </a:extLst>
          </p:cNvPr>
          <p:cNvSpPr txBox="1"/>
          <p:nvPr/>
        </p:nvSpPr>
        <p:spPr>
          <a:xfrm>
            <a:off x="1360668" y="1429383"/>
            <a:ext cx="630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node=POP(frontier)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43E36C-83A8-0131-31E0-E69869FCB16A}"/>
              </a:ext>
            </a:extLst>
          </p:cNvPr>
          <p:cNvSpPr txBox="1"/>
          <p:nvPr/>
        </p:nvSpPr>
        <p:spPr>
          <a:xfrm>
            <a:off x="1360668" y="1899213"/>
            <a:ext cx="630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add </a:t>
            </a:r>
            <a:r>
              <a:rPr lang="en-US" sz="3000" dirty="0" err="1">
                <a:latin typeface="Book Antiqua" panose="02040602050305030304" pitchFamily="18" charset="0"/>
              </a:rPr>
              <a:t>node.STATE</a:t>
            </a:r>
            <a:r>
              <a:rPr lang="en-US" sz="3000" dirty="0">
                <a:latin typeface="Book Antiqua" panose="02040602050305030304" pitchFamily="18" charset="0"/>
              </a:rPr>
              <a:t> to explored set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B27064-4B3F-F238-C76A-3C687D86BDD0}"/>
              </a:ext>
            </a:extLst>
          </p:cNvPr>
          <p:cNvSpPr txBox="1"/>
          <p:nvPr/>
        </p:nvSpPr>
        <p:spPr>
          <a:xfrm>
            <a:off x="387206" y="2373717"/>
            <a:ext cx="887220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for each action in </a:t>
            </a:r>
            <a:r>
              <a:rPr lang="en-US" sz="3000" dirty="0" err="1">
                <a:latin typeface="Book Antiqua" panose="02040602050305030304" pitchFamily="18" charset="0"/>
              </a:rPr>
              <a:t>problem.ACTION</a:t>
            </a:r>
            <a:r>
              <a:rPr lang="en-US" sz="3000" dirty="0">
                <a:latin typeface="Book Antiqua" panose="02040602050305030304" pitchFamily="18" charset="0"/>
              </a:rPr>
              <a:t>(</a:t>
            </a:r>
            <a:r>
              <a:rPr lang="en-US" sz="3000" dirty="0" err="1">
                <a:latin typeface="Book Antiqua" panose="02040602050305030304" pitchFamily="18" charset="0"/>
              </a:rPr>
              <a:t>node.STATE</a:t>
            </a:r>
            <a:r>
              <a:rPr lang="en-US" sz="3000" dirty="0">
                <a:latin typeface="Book Antiqua" panose="02040602050305030304" pitchFamily="18" charset="0"/>
              </a:rPr>
              <a:t>)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9DF7C18-B6DA-190F-E3C0-B090D21861A8}"/>
                  </a:ext>
                </a:extLst>
              </p:cNvPr>
              <p:cNvSpPr/>
              <p:nvPr/>
            </p:nvSpPr>
            <p:spPr>
              <a:xfrm>
                <a:off x="517186" y="5492454"/>
                <a:ext cx="4134713" cy="757162"/>
              </a:xfrm>
              <a:prstGeom prst="roundRect">
                <a:avLst/>
              </a:prstGeom>
              <a:solidFill>
                <a:srgbClr val="3366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i="1" dirty="0">
                    <a:latin typeface="Book Antiqua" panose="02040602050305030304" pitchFamily="18" charset="0"/>
                  </a:rPr>
                  <a:t>Complexity=O(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IN" sz="3600" i="1" dirty="0">
                    <a:latin typeface="Book Antiqua" panose="0204060205030503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9DF7C18-B6DA-190F-E3C0-B090D2186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86" y="5492454"/>
                <a:ext cx="4134713" cy="757162"/>
              </a:xfrm>
              <a:prstGeom prst="roundRect">
                <a:avLst/>
              </a:prstGeom>
              <a:blipFill>
                <a:blip r:embed="rId2"/>
                <a:stretch>
                  <a:fillRect t="-2362" b="-228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64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  <p:bldP spid="9" grpId="0"/>
      <p:bldP spid="10" grpId="0"/>
      <p:bldP spid="1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A2745F-C24F-F236-E191-C2A4627DB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38" y="1149703"/>
            <a:ext cx="8601075" cy="39549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DBDCB1C-A763-AAAA-85DC-0DC5739A98D9}"/>
              </a:ext>
            </a:extLst>
          </p:cNvPr>
          <p:cNvSpPr/>
          <p:nvPr/>
        </p:nvSpPr>
        <p:spPr>
          <a:xfrm>
            <a:off x="1254033" y="290140"/>
            <a:ext cx="6966689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Book Antiqua" panose="02040602050305030304" pitchFamily="18" charset="0"/>
              </a:rPr>
              <a:t>Time and space complexity of BFS</a:t>
            </a:r>
            <a:endParaRPr lang="en-IN" sz="36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23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iform Cost Search (UCS) Algorithm in Python">
            <a:extLst>
              <a:ext uri="{FF2B5EF4-FFF2-40B4-BE49-F238E27FC236}">
                <a16:creationId xmlns:a16="http://schemas.microsoft.com/office/drawing/2014/main" id="{2A808A74-1313-6049-F0FA-A63B47A63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1" y="231853"/>
            <a:ext cx="8922058" cy="523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53153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B59A9B-C7F1-8A25-2494-8F0667260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287"/>
            <a:ext cx="9144000" cy="61522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EA8DB8-A6EC-F29C-4F62-D9A506E18F7E}"/>
              </a:ext>
            </a:extLst>
          </p:cNvPr>
          <p:cNvSpPr/>
          <p:nvPr/>
        </p:nvSpPr>
        <p:spPr>
          <a:xfrm>
            <a:off x="1464816" y="1127464"/>
            <a:ext cx="7368466" cy="3906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3757D-1E82-EDC3-20E4-B45777B6328D}"/>
              </a:ext>
            </a:extLst>
          </p:cNvPr>
          <p:cNvSpPr/>
          <p:nvPr/>
        </p:nvSpPr>
        <p:spPr>
          <a:xfrm>
            <a:off x="480874" y="5239305"/>
            <a:ext cx="7368466" cy="82414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CE29CC-FB17-8644-69E9-58CB32B71BAF}"/>
              </a:ext>
            </a:extLst>
          </p:cNvPr>
          <p:cNvSpPr/>
          <p:nvPr/>
        </p:nvSpPr>
        <p:spPr>
          <a:xfrm>
            <a:off x="603682" y="2929631"/>
            <a:ext cx="7458722" cy="49936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8346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46B5A5-AB8B-4AC4-809B-C5D4DAAD2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56284"/>
            <a:ext cx="7162800" cy="2781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3446A5-DA52-8249-0441-BF739A7CDD3C}"/>
              </a:ext>
            </a:extLst>
          </p:cNvPr>
          <p:cNvSpPr txBox="1"/>
          <p:nvPr/>
        </p:nvSpPr>
        <p:spPr>
          <a:xfrm>
            <a:off x="990600" y="3002872"/>
            <a:ext cx="7581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Problem formulation for an agent is deciding based on the agent’s states and actions. It is always oriented towards goal</a:t>
            </a:r>
            <a:endParaRPr lang="en-IN" sz="3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98F18B-C30A-F4C1-E275-A9EF3FECA96C}"/>
              </a:ext>
            </a:extLst>
          </p:cNvPr>
          <p:cNvSpPr txBox="1"/>
          <p:nvPr/>
        </p:nvSpPr>
        <p:spPr>
          <a:xfrm>
            <a:off x="840526" y="4545488"/>
            <a:ext cx="773160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Eg</a:t>
            </a:r>
            <a:r>
              <a:rPr lang="en-US" sz="3000" b="1" dirty="0">
                <a:solidFill>
                  <a:srgbClr val="0070C0"/>
                </a:solidFill>
                <a:latin typeface="Book Antiqua" panose="02040602050305030304" pitchFamily="18" charset="0"/>
              </a:rPr>
              <a:t>: Agent planning to travel a certain place</a:t>
            </a:r>
            <a:endParaRPr lang="en-IN" sz="3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9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99F933-F29C-519F-6928-F2AADBECC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9" y="633412"/>
            <a:ext cx="8106245" cy="488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427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stinguishing BFS and DFS. Breadth First Search and Depth First… | by  Ashley Gaskins | Medium">
            <a:extLst>
              <a:ext uri="{FF2B5EF4-FFF2-40B4-BE49-F238E27FC236}">
                <a16:creationId xmlns:a16="http://schemas.microsoft.com/office/drawing/2014/main" id="{B2CA3C83-1E1C-57DC-7FA9-E8C141EE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08" y="121054"/>
            <a:ext cx="8913023" cy="58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580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FB3277-40E1-962B-1E7A-EFA3DE87E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24" y="75043"/>
            <a:ext cx="8305800" cy="608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967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7125A1D-BEAD-9B85-7661-72CD87389AEC}"/>
              </a:ext>
            </a:extLst>
          </p:cNvPr>
          <p:cNvSpPr/>
          <p:nvPr/>
        </p:nvSpPr>
        <p:spPr>
          <a:xfrm>
            <a:off x="188712" y="85954"/>
            <a:ext cx="6966689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Book Antiqua" panose="02040602050305030304" pitchFamily="18" charset="0"/>
              </a:rPr>
              <a:t>Depth First Search</a:t>
            </a:r>
            <a:endParaRPr lang="en-IN" sz="3600" i="1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611C75-E2C3-9550-31FA-DD4D3FD7EAC8}"/>
              </a:ext>
            </a:extLst>
          </p:cNvPr>
          <p:cNvSpPr txBox="1"/>
          <p:nvPr/>
        </p:nvSpPr>
        <p:spPr>
          <a:xfrm>
            <a:off x="976544" y="843116"/>
            <a:ext cx="71372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>
                <a:latin typeface="Book Antiqua" panose="02040602050305030304" pitchFamily="18" charset="0"/>
              </a:rPr>
              <a:t>Algorithm same as BFS, but frontier implemented using Stack (LIFO)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C507B-AB29-71CD-D933-8CF071CB2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9" y="2103446"/>
            <a:ext cx="6181976" cy="3982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D8FBF3-CFF2-F499-B12A-23C335F188DC}"/>
              </a:ext>
            </a:extLst>
          </p:cNvPr>
          <p:cNvSpPr txBox="1"/>
          <p:nvPr/>
        </p:nvSpPr>
        <p:spPr>
          <a:xfrm>
            <a:off x="5561855" y="2476869"/>
            <a:ext cx="31870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Problem : A to M</a:t>
            </a:r>
            <a:endParaRPr lang="en-IN" sz="3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D3DD95-E003-2D4A-8131-695F02224758}"/>
              </a:ext>
            </a:extLst>
          </p:cNvPr>
          <p:cNvSpPr/>
          <p:nvPr/>
        </p:nvSpPr>
        <p:spPr>
          <a:xfrm>
            <a:off x="3372986" y="5776574"/>
            <a:ext cx="5333728" cy="55399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Book Antiqua" panose="02040602050305030304" pitchFamily="18" charset="0"/>
              </a:rPr>
              <a:t>Space Complexity=O(bm</a:t>
            </a:r>
            <a:r>
              <a:rPr lang="en-IN" sz="3600" i="1" dirty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73AF0-6E52-ECEC-0271-0F412C382FC8}"/>
              </a:ext>
            </a:extLst>
          </p:cNvPr>
          <p:cNvSpPr txBox="1"/>
          <p:nvPr/>
        </p:nvSpPr>
        <p:spPr>
          <a:xfrm>
            <a:off x="5799034" y="3030867"/>
            <a:ext cx="27174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>
                <a:solidFill>
                  <a:srgbClr val="FF0000"/>
                </a:solidFill>
                <a:latin typeface="Book Antiqua" panose="02040602050305030304" pitchFamily="18" charset="0"/>
              </a:rPr>
              <a:t>Solve stepwise</a:t>
            </a:r>
            <a:endParaRPr lang="en-IN" sz="3000" b="1" i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05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 animBg="1"/>
      <p:bldP spid="4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0D40D-99A5-4186-48DD-25F2EFBA0F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60" y="157757"/>
            <a:ext cx="6493498" cy="3271243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89C6C7B-FBBE-129E-37A5-58773FA9D9A1}"/>
              </a:ext>
            </a:extLst>
          </p:cNvPr>
          <p:cNvSpPr/>
          <p:nvPr/>
        </p:nvSpPr>
        <p:spPr>
          <a:xfrm>
            <a:off x="1424084" y="4365612"/>
            <a:ext cx="5333728" cy="55399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latin typeface="Book Antiqua" panose="02040602050305030304" pitchFamily="18" charset="0"/>
              </a:rPr>
              <a:t>Space Complexity=O(m</a:t>
            </a:r>
            <a:r>
              <a:rPr lang="en-IN" sz="3600" i="1" dirty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99C83E5-07BD-2DED-D438-E4B07B306512}"/>
              </a:ext>
            </a:extLst>
          </p:cNvPr>
          <p:cNvSpPr/>
          <p:nvPr/>
        </p:nvSpPr>
        <p:spPr>
          <a:xfrm>
            <a:off x="1424083" y="3664168"/>
            <a:ext cx="7180965" cy="553998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600" i="1" dirty="0">
                <a:latin typeface="Book Antiqua" panose="02040602050305030304" pitchFamily="18" charset="0"/>
              </a:rPr>
              <a:t>Generate only one successor at a time</a:t>
            </a:r>
          </a:p>
        </p:txBody>
      </p:sp>
    </p:spTree>
    <p:extLst>
      <p:ext uri="{BB962C8B-B14F-4D97-AF65-F5344CB8AC3E}">
        <p14:creationId xmlns:p14="http://schemas.microsoft.com/office/powerpoint/2010/main" val="92039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CD6E70C-2B9F-FD95-E6C7-16B8DEE1A4D8}"/>
              </a:ext>
            </a:extLst>
          </p:cNvPr>
          <p:cNvSpPr/>
          <p:nvPr/>
        </p:nvSpPr>
        <p:spPr>
          <a:xfrm>
            <a:off x="555725" y="118153"/>
            <a:ext cx="8032550" cy="1232251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Depth Limited Search Algorithm (DLS)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278B5-8926-A7ED-F201-83306BD5B753}"/>
              </a:ext>
            </a:extLst>
          </p:cNvPr>
          <p:cNvSpPr txBox="1"/>
          <p:nvPr/>
        </p:nvSpPr>
        <p:spPr>
          <a:xfrm>
            <a:off x="555725" y="1527601"/>
            <a:ext cx="81570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A depth-limited search algorithm is similar to DFS with a predetermined limit.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the node at the depth limit will treat as it has no successor nodes further. 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can solve the drawback of the infinite path in the DFS</a:t>
            </a:r>
          </a:p>
        </p:txBody>
      </p:sp>
    </p:spTree>
    <p:extLst>
      <p:ext uri="{BB962C8B-B14F-4D97-AF65-F5344CB8AC3E}">
        <p14:creationId xmlns:p14="http://schemas.microsoft.com/office/powerpoint/2010/main" val="146903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E885D9-DFAC-E4E0-4CD3-7EC91391DD2C}"/>
              </a:ext>
            </a:extLst>
          </p:cNvPr>
          <p:cNvSpPr txBox="1"/>
          <p:nvPr/>
        </p:nvSpPr>
        <p:spPr>
          <a:xfrm>
            <a:off x="475366" y="263728"/>
            <a:ext cx="799040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Depth-limited search can be terminated with two Conditions of failure: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Standard failure value (SFV): It indicates that problem does not have any solution.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000000"/>
                </a:solidFill>
                <a:effectLst/>
                <a:latin typeface="Book Antiqua" panose="02040602050305030304" pitchFamily="18" charset="0"/>
              </a:rPr>
              <a:t>Cutoff failure value (CFV): It defines no solution for the problem within a given depth limit.</a:t>
            </a:r>
          </a:p>
          <a:p>
            <a:pPr algn="just"/>
            <a:endParaRPr lang="en-US" sz="3000" b="1" i="1" dirty="0">
              <a:solidFill>
                <a:srgbClr val="000000"/>
              </a:solidFill>
              <a:effectLst/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25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informed Search Algorithms">
            <a:extLst>
              <a:ext uri="{FF2B5EF4-FFF2-40B4-BE49-F238E27FC236}">
                <a16:creationId xmlns:a16="http://schemas.microsoft.com/office/drawing/2014/main" id="{B6C3003A-8B3E-39B7-C72B-42BB9D3B3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2" y="609599"/>
            <a:ext cx="6807536" cy="54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0435304B-A1B1-A658-3C2E-7FEAF03CFCF9}"/>
              </a:ext>
            </a:extLst>
          </p:cNvPr>
          <p:cNvSpPr/>
          <p:nvPr/>
        </p:nvSpPr>
        <p:spPr>
          <a:xfrm>
            <a:off x="5976906" y="278559"/>
            <a:ext cx="2119470" cy="98706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Limit=2</a:t>
            </a:r>
          </a:p>
        </p:txBody>
      </p:sp>
    </p:spTree>
    <p:extLst>
      <p:ext uri="{BB962C8B-B14F-4D97-AF65-F5344CB8AC3E}">
        <p14:creationId xmlns:p14="http://schemas.microsoft.com/office/powerpoint/2010/main" val="57355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F45B3A-BF65-7595-1EAA-FF8C41D9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87" y="248414"/>
            <a:ext cx="8928625" cy="54650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4DF606-250F-0ABC-EE17-7D4298DF9506}"/>
              </a:ext>
            </a:extLst>
          </p:cNvPr>
          <p:cNvSpPr/>
          <p:nvPr/>
        </p:nvSpPr>
        <p:spPr>
          <a:xfrm>
            <a:off x="6925115" y="691350"/>
            <a:ext cx="1383208" cy="35122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978070-287D-4E1B-4DF1-38B80401F4EE}"/>
              </a:ext>
            </a:extLst>
          </p:cNvPr>
          <p:cNvSpPr/>
          <p:nvPr/>
        </p:nvSpPr>
        <p:spPr>
          <a:xfrm>
            <a:off x="1103134" y="2653374"/>
            <a:ext cx="2227462" cy="35122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ACBA3-B1C0-F362-FDB4-4B8E946C0CE6}"/>
              </a:ext>
            </a:extLst>
          </p:cNvPr>
          <p:cNvSpPr/>
          <p:nvPr/>
        </p:nvSpPr>
        <p:spPr>
          <a:xfrm>
            <a:off x="7278866" y="1042577"/>
            <a:ext cx="660064" cy="3017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91908F-3AE7-3FF6-DC38-66F60CF75058}"/>
              </a:ext>
            </a:extLst>
          </p:cNvPr>
          <p:cNvSpPr/>
          <p:nvPr/>
        </p:nvSpPr>
        <p:spPr>
          <a:xfrm>
            <a:off x="5111960" y="3429000"/>
            <a:ext cx="822557" cy="35122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4B81B-52F8-C8A1-9101-0FABEAFC181E}"/>
              </a:ext>
            </a:extLst>
          </p:cNvPr>
          <p:cNvSpPr/>
          <p:nvPr/>
        </p:nvSpPr>
        <p:spPr>
          <a:xfrm>
            <a:off x="1017850" y="4329775"/>
            <a:ext cx="5019612" cy="35122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05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39448D-84A7-F49A-606F-BAF9A2DCA353}"/>
              </a:ext>
            </a:extLst>
          </p:cNvPr>
          <p:cNvSpPr txBox="1"/>
          <p:nvPr/>
        </p:nvSpPr>
        <p:spPr>
          <a:xfrm>
            <a:off x="632811" y="180324"/>
            <a:ext cx="80570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Advantages:</a:t>
            </a:r>
          </a:p>
          <a:p>
            <a:pPr algn="just"/>
            <a:r>
              <a:rPr lang="en-US" sz="3200" b="1" i="1" dirty="0">
                <a:solidFill>
                  <a:schemeClr val="accent3">
                    <a:lumMod val="50000"/>
                  </a:schemeClr>
                </a:solidFill>
                <a:effectLst/>
                <a:latin typeface="Book Antiqua" panose="02040602050305030304" pitchFamily="18" charset="0"/>
              </a:rPr>
              <a:t>Depth-limited search is Memory efficient as the diameter of search state space is reduced.</a:t>
            </a:r>
          </a:p>
          <a:p>
            <a:pPr algn="just"/>
            <a:endParaRPr lang="en-US" sz="3200" b="1" i="1" dirty="0">
              <a:solidFill>
                <a:srgbClr val="333333"/>
              </a:solidFill>
              <a:effectLst/>
              <a:latin typeface="Book Antiqua" panose="02040602050305030304" pitchFamily="18" charset="0"/>
            </a:endParaRPr>
          </a:p>
          <a:p>
            <a:pPr algn="just"/>
            <a:r>
              <a:rPr lang="en-US" sz="3200" b="1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Disadvantages: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DLS can have a disadvantage of incompleteness.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b="1" i="1" dirty="0">
                <a:solidFill>
                  <a:srgbClr val="7030A0"/>
                </a:solidFill>
                <a:effectLst/>
                <a:latin typeface="Book Antiqua" panose="02040602050305030304" pitchFamily="18" charset="0"/>
              </a:rPr>
              <a:t>It may not be optimal </a:t>
            </a:r>
            <a:endParaRPr lang="en-IN" sz="32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15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FCEBF3E-0AA5-8870-7C12-02FD29BE44E1}"/>
              </a:ext>
            </a:extLst>
          </p:cNvPr>
          <p:cNvSpPr/>
          <p:nvPr/>
        </p:nvSpPr>
        <p:spPr>
          <a:xfrm>
            <a:off x="497150" y="115410"/>
            <a:ext cx="4634143" cy="941033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Agent Assumptions</a:t>
            </a:r>
            <a:endParaRPr lang="en-IN" sz="32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013C9-07AB-B8F9-E27F-7A8C6A3DD0B1}"/>
              </a:ext>
            </a:extLst>
          </p:cNvPr>
          <p:cNvSpPr txBox="1"/>
          <p:nvPr/>
        </p:nvSpPr>
        <p:spPr>
          <a:xfrm>
            <a:off x="1194786" y="1324992"/>
            <a:ext cx="7581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Environment is observable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Environment is discrete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Environment is known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Environment is deterministic</a:t>
            </a:r>
            <a:endParaRPr lang="en-IN" sz="30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74365-CFEF-EE59-AFD5-C61D781394F6}"/>
              </a:ext>
            </a:extLst>
          </p:cNvPr>
          <p:cNvSpPr txBox="1"/>
          <p:nvPr/>
        </p:nvSpPr>
        <p:spPr>
          <a:xfrm>
            <a:off x="497150" y="3594017"/>
            <a:ext cx="79588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Book Antiqua" panose="02040602050305030304" pitchFamily="18" charset="0"/>
              </a:rPr>
              <a:t>Under these assumptions, the solution to any problem is a fixed sequence of actions.</a:t>
            </a:r>
            <a:endParaRPr lang="en-IN" sz="3200" b="1" i="1" dirty="0">
              <a:solidFill>
                <a:schemeClr val="tx2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42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1E1ABC-DFAF-4D12-B3EB-F6167B554C15}"/>
              </a:ext>
            </a:extLst>
          </p:cNvPr>
          <p:cNvSpPr/>
          <p:nvPr/>
        </p:nvSpPr>
        <p:spPr>
          <a:xfrm>
            <a:off x="555725" y="118154"/>
            <a:ext cx="8032550" cy="82047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Iterative Deepening Search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AA0EC70-11F3-E818-33B6-4015FC2116D3}"/>
              </a:ext>
            </a:extLst>
          </p:cNvPr>
          <p:cNvSpPr/>
          <p:nvPr/>
        </p:nvSpPr>
        <p:spPr>
          <a:xfrm>
            <a:off x="4026994" y="1398346"/>
            <a:ext cx="823566" cy="587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A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17BDAA-0876-D442-CC6A-3940955337ED}"/>
              </a:ext>
            </a:extLst>
          </p:cNvPr>
          <p:cNvSpPr/>
          <p:nvPr/>
        </p:nvSpPr>
        <p:spPr>
          <a:xfrm>
            <a:off x="2852201" y="2308204"/>
            <a:ext cx="823566" cy="587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B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AADEFE-BB98-51A6-DC27-3D5C9A9FA98A}"/>
              </a:ext>
            </a:extLst>
          </p:cNvPr>
          <p:cNvSpPr/>
          <p:nvPr/>
        </p:nvSpPr>
        <p:spPr>
          <a:xfrm>
            <a:off x="5160405" y="2351604"/>
            <a:ext cx="823566" cy="587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C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85B8BB-FED0-7D32-2A90-4D7A878257EC}"/>
              </a:ext>
            </a:extLst>
          </p:cNvPr>
          <p:cNvSpPr/>
          <p:nvPr/>
        </p:nvSpPr>
        <p:spPr>
          <a:xfrm>
            <a:off x="1623917" y="3413861"/>
            <a:ext cx="823566" cy="587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D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B3167E-4DCD-6182-A05B-0AF28AB346D8}"/>
              </a:ext>
            </a:extLst>
          </p:cNvPr>
          <p:cNvSpPr/>
          <p:nvPr/>
        </p:nvSpPr>
        <p:spPr>
          <a:xfrm>
            <a:off x="3263984" y="3399225"/>
            <a:ext cx="823566" cy="587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E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43E654-B8F8-F0F5-7E81-7A613D01FF22}"/>
              </a:ext>
            </a:extLst>
          </p:cNvPr>
          <p:cNvSpPr/>
          <p:nvPr/>
        </p:nvSpPr>
        <p:spPr>
          <a:xfrm>
            <a:off x="4536676" y="3413861"/>
            <a:ext cx="823566" cy="587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F</a:t>
            </a:r>
            <a:endParaRPr lang="en-IN" b="1" dirty="0">
              <a:latin typeface="Book Antiqua" panose="0204060205030503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F8B6FB-57CD-AE0F-F478-821902325FCD}"/>
              </a:ext>
            </a:extLst>
          </p:cNvPr>
          <p:cNvSpPr/>
          <p:nvPr/>
        </p:nvSpPr>
        <p:spPr>
          <a:xfrm>
            <a:off x="6105083" y="3399225"/>
            <a:ext cx="823566" cy="5873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sz="3200" b="1" dirty="0">
                <a:latin typeface="Book Antiqua" panose="02040602050305030304" pitchFamily="18" charset="0"/>
              </a:rPr>
              <a:t>G</a:t>
            </a:r>
            <a:endParaRPr lang="en-IN" b="1" dirty="0">
              <a:latin typeface="Book Antiqua" panose="02040602050305030304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262DD9-D559-1BE9-3B95-DD8EC57EA536}"/>
              </a:ext>
            </a:extLst>
          </p:cNvPr>
          <p:cNvCxnSpPr>
            <a:cxnSpLocks/>
            <a:stCxn id="3" idx="4"/>
            <a:endCxn id="4" idx="7"/>
          </p:cNvCxnSpPr>
          <p:nvPr/>
        </p:nvCxnSpPr>
        <p:spPr>
          <a:xfrm flipH="1">
            <a:off x="3555159" y="1985742"/>
            <a:ext cx="883618" cy="4084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BFD344-56A9-A967-F72D-A320FB5144C2}"/>
              </a:ext>
            </a:extLst>
          </p:cNvPr>
          <p:cNvCxnSpPr>
            <a:cxnSpLocks/>
            <a:stCxn id="3" idx="4"/>
            <a:endCxn id="5" idx="1"/>
          </p:cNvCxnSpPr>
          <p:nvPr/>
        </p:nvCxnSpPr>
        <p:spPr>
          <a:xfrm>
            <a:off x="4438777" y="1985742"/>
            <a:ext cx="842236" cy="451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5E2CFD-D7A4-CE57-61AA-C14E7B3F2598}"/>
              </a:ext>
            </a:extLst>
          </p:cNvPr>
          <p:cNvCxnSpPr>
            <a:cxnSpLocks/>
            <a:endCxn id="6" idx="7"/>
          </p:cNvCxnSpPr>
          <p:nvPr/>
        </p:nvCxnSpPr>
        <p:spPr>
          <a:xfrm flipH="1">
            <a:off x="2326875" y="2895600"/>
            <a:ext cx="850819" cy="60428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CD09C7E-7397-D9D3-2DC4-A911D3FB0073}"/>
              </a:ext>
            </a:extLst>
          </p:cNvPr>
          <p:cNvCxnSpPr>
            <a:cxnSpLocks/>
          </p:cNvCxnSpPr>
          <p:nvPr/>
        </p:nvCxnSpPr>
        <p:spPr>
          <a:xfrm>
            <a:off x="3177694" y="2895600"/>
            <a:ext cx="321201" cy="5873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76618F-89E6-667A-3C7E-39B908F395FC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4948459" y="2950488"/>
            <a:ext cx="653755" cy="4633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41E627B-FD8B-7EBE-D6E7-18AB5F6287F6}"/>
              </a:ext>
            </a:extLst>
          </p:cNvPr>
          <p:cNvCxnSpPr>
            <a:cxnSpLocks/>
          </p:cNvCxnSpPr>
          <p:nvPr/>
        </p:nvCxnSpPr>
        <p:spPr>
          <a:xfrm>
            <a:off x="5602214" y="2950488"/>
            <a:ext cx="842236" cy="45188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35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468887-E0A8-7AF4-1BD2-61C201A5B612}"/>
              </a:ext>
            </a:extLst>
          </p:cNvPr>
          <p:cNvSpPr txBox="1"/>
          <p:nvPr/>
        </p:nvSpPr>
        <p:spPr>
          <a:xfrm>
            <a:off x="230115" y="169711"/>
            <a:ext cx="85323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IDS combines depth-first search’s space-efficiency and breadth-first search’s fast search (for nodes closer to root). </a:t>
            </a:r>
          </a:p>
          <a:p>
            <a:pPr marL="457200" indent="-457200" algn="just" fontAlgn="base">
              <a:buFont typeface="Wingdings" panose="05000000000000000000" pitchFamily="2" charset="2"/>
              <a:buChar char="v"/>
            </a:pPr>
            <a:r>
              <a:rPr lang="en-US" sz="3000" b="1" i="1" dirty="0">
                <a:solidFill>
                  <a:srgbClr val="002060"/>
                </a:solidFill>
                <a:effectLst/>
                <a:latin typeface="Book Antiqua" panose="02040602050305030304" pitchFamily="18" charset="0"/>
              </a:rPr>
              <a:t>It calls DFS for different depths starting from an initial value. In every call, DFS is restricted from going beyond given depth.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AC6338-D4B6-B4F9-E2E7-B11055FFC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08" y="3032033"/>
            <a:ext cx="8750383" cy="18885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A8E37D-0884-B34C-F702-A98AC95DE021}"/>
              </a:ext>
            </a:extLst>
          </p:cNvPr>
          <p:cNvSpPr txBox="1"/>
          <p:nvPr/>
        </p:nvSpPr>
        <p:spPr>
          <a:xfrm>
            <a:off x="230115" y="4823432"/>
            <a:ext cx="85747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C00000"/>
                </a:solidFill>
                <a:effectLst/>
                <a:latin typeface="Book Antiqua" panose="02040602050305030304" pitchFamily="18" charset="0"/>
              </a:rPr>
              <a:t>Preferred when the search space is large and the depth of the solution is not known</a:t>
            </a:r>
            <a:r>
              <a:rPr lang="en-US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  <a:t> </a:t>
            </a:r>
            <a:br>
              <a:rPr lang="en-US" sz="2800" b="1" i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endParaRPr lang="en-IN" sz="2800" b="1" i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47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AFC051-64E8-B9BE-E5C0-A33DB73AC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85" y="70649"/>
            <a:ext cx="7322265" cy="585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219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scovering the Power of Bidirectional BFS: A More Efficient Pathfinding  Algorithm | by Zachary Freeman | Medium">
            <a:extLst>
              <a:ext uri="{FF2B5EF4-FFF2-40B4-BE49-F238E27FC236}">
                <a16:creationId xmlns:a16="http://schemas.microsoft.com/office/drawing/2014/main" id="{4E6460EF-412C-FCF8-E6B8-1C827C4D8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5" y="344562"/>
            <a:ext cx="8720106" cy="54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829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8880CD-65CE-A4B7-EAA3-25573B830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47" y="422429"/>
            <a:ext cx="3119761" cy="31197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9641CA-7E52-4F7E-4666-99E54B26A703}"/>
              </a:ext>
            </a:extLst>
          </p:cNvPr>
          <p:cNvSpPr txBox="1"/>
          <p:nvPr/>
        </p:nvSpPr>
        <p:spPr>
          <a:xfrm>
            <a:off x="531920" y="2938509"/>
            <a:ext cx="31197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latin typeface="Book Antiqua" panose="02040602050305030304" pitchFamily="18" charset="0"/>
              </a:rPr>
              <a:t>Searching- finding the sequence of actions that reaches the goal</a:t>
            </a:r>
            <a:endParaRPr lang="en-IN" sz="2800" b="1" i="1" dirty="0">
              <a:latin typeface="Book Antiqua" panose="0204060205030503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4BC69-7A3D-A45C-204C-1EE04E9DA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562" y="18199"/>
            <a:ext cx="5193437" cy="2920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B28A1-6E7D-3E08-C25B-9F4A372F3EC9}"/>
              </a:ext>
            </a:extLst>
          </p:cNvPr>
          <p:cNvSpPr txBox="1"/>
          <p:nvPr/>
        </p:nvSpPr>
        <p:spPr>
          <a:xfrm>
            <a:off x="4253144" y="3037643"/>
            <a:ext cx="47658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latin typeface="Book Antiqua" panose="02040602050305030304" pitchFamily="18" charset="0"/>
              </a:rPr>
              <a:t>Search algorithm takes problem as input and provides action sequence as solution</a:t>
            </a:r>
            <a:endParaRPr lang="en-IN" sz="2800" b="1" i="1" dirty="0">
              <a:latin typeface="Book Antiqua" panose="02040602050305030304" pitchFamily="18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7F3F9A8-7065-1011-A650-DD4756A56286}"/>
              </a:ext>
            </a:extLst>
          </p:cNvPr>
          <p:cNvSpPr/>
          <p:nvPr/>
        </p:nvSpPr>
        <p:spPr>
          <a:xfrm>
            <a:off x="410222" y="4853526"/>
            <a:ext cx="8281017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Formulate- Search-Execute strategy</a:t>
            </a:r>
            <a:endParaRPr lang="en-IN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3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22A947F-EF3F-E8FC-1903-4271F354E659}"/>
              </a:ext>
            </a:extLst>
          </p:cNvPr>
          <p:cNvSpPr/>
          <p:nvPr/>
        </p:nvSpPr>
        <p:spPr>
          <a:xfrm>
            <a:off x="820227" y="160544"/>
            <a:ext cx="8032550" cy="68746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Book Antiqua" panose="02040602050305030304" pitchFamily="18" charset="0"/>
              </a:rPr>
              <a:t>Simple Problem solving Agent</a:t>
            </a:r>
            <a:endParaRPr lang="en-IN" sz="4000" b="1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88BA7-F976-7D3F-F405-819588F623CC}"/>
              </a:ext>
            </a:extLst>
          </p:cNvPr>
          <p:cNvSpPr txBox="1"/>
          <p:nvPr/>
        </p:nvSpPr>
        <p:spPr>
          <a:xfrm>
            <a:off x="397370" y="983274"/>
            <a:ext cx="168187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function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C0B6E-E14F-5354-EDE3-89942639DE49}"/>
              </a:ext>
            </a:extLst>
          </p:cNvPr>
          <p:cNvSpPr txBox="1"/>
          <p:nvPr/>
        </p:nvSpPr>
        <p:spPr>
          <a:xfrm>
            <a:off x="1992821" y="957525"/>
            <a:ext cx="69172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SIMPLE-PROBLEM-SOLVING-AGENT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A7AFC7-C10E-D20B-ABDD-92A829DFECC9}"/>
              </a:ext>
            </a:extLst>
          </p:cNvPr>
          <p:cNvSpPr txBox="1"/>
          <p:nvPr/>
        </p:nvSpPr>
        <p:spPr>
          <a:xfrm>
            <a:off x="1759711" y="1327084"/>
            <a:ext cx="172034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(percept)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47BC28-03FA-EA1A-42C2-1F38BB683047}"/>
              </a:ext>
            </a:extLst>
          </p:cNvPr>
          <p:cNvSpPr txBox="1"/>
          <p:nvPr/>
        </p:nvSpPr>
        <p:spPr>
          <a:xfrm>
            <a:off x="3821190" y="1384291"/>
            <a:ext cx="306365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returns</a:t>
            </a:r>
            <a:r>
              <a:rPr lang="en-US" sz="3000" dirty="0">
                <a:latin typeface="Book Antiqua" panose="02040602050305030304" pitchFamily="18" charset="0"/>
              </a:rPr>
              <a:t> an action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EC86EF-AB28-0159-E7CA-49B7D8531C6D}"/>
              </a:ext>
            </a:extLst>
          </p:cNvPr>
          <p:cNvSpPr txBox="1"/>
          <p:nvPr/>
        </p:nvSpPr>
        <p:spPr>
          <a:xfrm>
            <a:off x="699307" y="1785121"/>
            <a:ext cx="20136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Book Antiqua" panose="02040602050305030304" pitchFamily="18" charset="0"/>
              </a:rPr>
              <a:t>persistent:</a:t>
            </a:r>
            <a:endParaRPr lang="en-IN" sz="3000" b="1" dirty="0">
              <a:latin typeface="Book Antiqua" panose="0204060205030503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56086F-5777-8BE9-5467-9A3F159B4EBF}"/>
              </a:ext>
            </a:extLst>
          </p:cNvPr>
          <p:cNvSpPr txBox="1"/>
          <p:nvPr/>
        </p:nvSpPr>
        <p:spPr>
          <a:xfrm>
            <a:off x="2588967" y="1782089"/>
            <a:ext cx="36311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seq, action sequence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653B4-2556-CF6A-4374-14CF70B63A29}"/>
              </a:ext>
            </a:extLst>
          </p:cNvPr>
          <p:cNvSpPr txBox="1"/>
          <p:nvPr/>
        </p:nvSpPr>
        <p:spPr>
          <a:xfrm>
            <a:off x="996290" y="3424419"/>
            <a:ext cx="748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state &lt;- UPDATE_STATE(state, percept)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0EB0F8-1635-01FD-1818-7B0302F39021}"/>
              </a:ext>
            </a:extLst>
          </p:cNvPr>
          <p:cNvSpPr txBox="1"/>
          <p:nvPr/>
        </p:nvSpPr>
        <p:spPr>
          <a:xfrm>
            <a:off x="820227" y="4230904"/>
            <a:ext cx="624722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goal&lt;- FORMULATE-GOAL(state))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28EA76-ED6E-BA6A-3C82-3CCEA5FF989B}"/>
              </a:ext>
            </a:extLst>
          </p:cNvPr>
          <p:cNvSpPr txBox="1"/>
          <p:nvPr/>
        </p:nvSpPr>
        <p:spPr>
          <a:xfrm>
            <a:off x="813565" y="5077940"/>
            <a:ext cx="44903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seq&lt;- SEARCH(problem)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5DFF87-BEE7-EE11-22E9-654DAD3C9119}"/>
              </a:ext>
            </a:extLst>
          </p:cNvPr>
          <p:cNvSpPr txBox="1"/>
          <p:nvPr/>
        </p:nvSpPr>
        <p:spPr>
          <a:xfrm>
            <a:off x="2571212" y="2149559"/>
            <a:ext cx="55691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state, agents current conception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340C91-84BD-65C3-56D7-9C48427FCDD9}"/>
              </a:ext>
            </a:extLst>
          </p:cNvPr>
          <p:cNvSpPr txBox="1"/>
          <p:nvPr/>
        </p:nvSpPr>
        <p:spPr>
          <a:xfrm>
            <a:off x="2543549" y="2547357"/>
            <a:ext cx="63092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goal, the goal formulation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AD538-B063-2F29-0C48-62470338F017}"/>
              </a:ext>
            </a:extLst>
          </p:cNvPr>
          <p:cNvSpPr txBox="1"/>
          <p:nvPr/>
        </p:nvSpPr>
        <p:spPr>
          <a:xfrm>
            <a:off x="2537668" y="2943662"/>
            <a:ext cx="539763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problem, problem formulation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075EE6-82C2-8204-C9FE-1E15DF68B4A0}"/>
              </a:ext>
            </a:extLst>
          </p:cNvPr>
          <p:cNvSpPr txBox="1"/>
          <p:nvPr/>
        </p:nvSpPr>
        <p:spPr>
          <a:xfrm>
            <a:off x="397370" y="3866466"/>
            <a:ext cx="748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seq is empty then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EBE786-9BD6-432D-EE01-2A605176CA90}"/>
              </a:ext>
            </a:extLst>
          </p:cNvPr>
          <p:cNvSpPr txBox="1"/>
          <p:nvPr/>
        </p:nvSpPr>
        <p:spPr>
          <a:xfrm>
            <a:off x="813565" y="4696299"/>
            <a:ext cx="85170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problem&lt;- FORMULATE-PROBLEM(</a:t>
            </a:r>
            <a:r>
              <a:rPr lang="en-US" sz="3000" dirty="0" err="1">
                <a:latin typeface="Book Antiqua" panose="02040602050305030304" pitchFamily="18" charset="0"/>
              </a:rPr>
              <a:t>state,goal</a:t>
            </a:r>
            <a:r>
              <a:rPr lang="en-US" sz="3000" dirty="0">
                <a:latin typeface="Book Antiqua" panose="02040602050305030304" pitchFamily="18" charset="0"/>
              </a:rPr>
              <a:t>))</a:t>
            </a:r>
            <a:endParaRPr lang="en-IN" sz="30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99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25F6E2-34ED-B0D3-787C-546928C5D46C}"/>
              </a:ext>
            </a:extLst>
          </p:cNvPr>
          <p:cNvSpPr txBox="1"/>
          <p:nvPr/>
        </p:nvSpPr>
        <p:spPr>
          <a:xfrm>
            <a:off x="610434" y="191111"/>
            <a:ext cx="74804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if seq==failure then return null action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1E988C-366D-27DE-3D45-6F6C412CFE12}"/>
              </a:ext>
            </a:extLst>
          </p:cNvPr>
          <p:cNvSpPr txBox="1"/>
          <p:nvPr/>
        </p:nvSpPr>
        <p:spPr>
          <a:xfrm>
            <a:off x="468391" y="679382"/>
            <a:ext cx="7480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Book Antiqua" panose="02040602050305030304" pitchFamily="18" charset="0"/>
              </a:rPr>
              <a:t>action&lt;-FIRST(seq)</a:t>
            </a:r>
          </a:p>
          <a:p>
            <a:r>
              <a:rPr lang="en-US" sz="3000" dirty="0">
                <a:latin typeface="Book Antiqua" panose="02040602050305030304" pitchFamily="18" charset="0"/>
              </a:rPr>
              <a:t>seq&lt;-REST(seq)</a:t>
            </a:r>
          </a:p>
          <a:p>
            <a:r>
              <a:rPr lang="en-US" sz="3000" dirty="0">
                <a:latin typeface="Book Antiqua" panose="02040602050305030304" pitchFamily="18" charset="0"/>
              </a:rPr>
              <a:t>return action </a:t>
            </a:r>
            <a:endParaRPr lang="en-IN" sz="3000" dirty="0">
              <a:latin typeface="Book Antiqua" panose="0204060205030503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FC82F8-FCC6-6583-171A-22C076A49257}"/>
              </a:ext>
            </a:extLst>
          </p:cNvPr>
          <p:cNvSpPr/>
          <p:nvPr/>
        </p:nvSpPr>
        <p:spPr>
          <a:xfrm>
            <a:off x="698397" y="2341145"/>
            <a:ext cx="6874256" cy="757162"/>
          </a:xfrm>
          <a:prstGeom prst="round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>
                <a:latin typeface="Book Antiqua" panose="02040602050305030304" pitchFamily="18" charset="0"/>
              </a:rPr>
              <a:t>percepts are ignored: Open loop systems</a:t>
            </a:r>
            <a:endParaRPr lang="en-IN" sz="3200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5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763</TotalTime>
  <Words>1321</Words>
  <Application>Microsoft Office PowerPoint</Application>
  <PresentationFormat>On-screen Show (4:3)</PresentationFormat>
  <Paragraphs>257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Algerian</vt:lpstr>
      <vt:lpstr>Book Antiqua</vt:lpstr>
      <vt:lpstr>Calibri</vt:lpstr>
      <vt:lpstr>Calibri Light</vt:lpstr>
      <vt:lpstr>Cambria Math</vt:lpstr>
      <vt:lpstr>Wingdings</vt:lpstr>
      <vt:lpstr>Retrospect</vt:lpstr>
      <vt:lpstr>Problem Solving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JNNCE JAMS</dc:creator>
  <cp:lastModifiedBy>Chetan HOD</cp:lastModifiedBy>
  <cp:revision>104</cp:revision>
  <dcterms:created xsi:type="dcterms:W3CDTF">2023-12-25T12:40:06Z</dcterms:created>
  <dcterms:modified xsi:type="dcterms:W3CDTF">2024-01-08T06:16:27Z</dcterms:modified>
</cp:coreProperties>
</file>