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7" r:id="rId2"/>
    <p:sldId id="258" r:id="rId3"/>
    <p:sldId id="271" r:id="rId4"/>
    <p:sldId id="272" r:id="rId5"/>
    <p:sldId id="273" r:id="rId6"/>
    <p:sldId id="274" r:id="rId7"/>
    <p:sldId id="279" r:id="rId8"/>
    <p:sldId id="275" r:id="rId9"/>
    <p:sldId id="277" r:id="rId10"/>
    <p:sldId id="278" r:id="rId11"/>
    <p:sldId id="276" r:id="rId12"/>
    <p:sldId id="280" r:id="rId13"/>
    <p:sldId id="281" r:id="rId14"/>
    <p:sldId id="282" r:id="rId15"/>
    <p:sldId id="283" r:id="rId16"/>
    <p:sldId id="284" r:id="rId17"/>
    <p:sldId id="285" r:id="rId18"/>
    <p:sldId id="286" r:id="rId19"/>
    <p:sldId id="288" r:id="rId20"/>
    <p:sldId id="287"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1" r:id="rId53"/>
    <p:sldId id="320" r:id="rId54"/>
    <p:sldId id="322" r:id="rId55"/>
    <p:sldId id="323" r:id="rId56"/>
    <p:sldId id="324" r:id="rId57"/>
    <p:sldId id="325" r:id="rId58"/>
    <p:sldId id="326" r:id="rId59"/>
    <p:sldId id="327" r:id="rId60"/>
    <p:sldId id="328" r:id="rId61"/>
    <p:sldId id="329" r:id="rId62"/>
    <p:sldId id="330" r:id="rId63"/>
    <p:sldId id="331" r:id="rId64"/>
    <p:sldId id="333" r:id="rId65"/>
    <p:sldId id="332" r:id="rId66"/>
    <p:sldId id="335" r:id="rId67"/>
    <p:sldId id="334" r:id="rId68"/>
    <p:sldId id="336" r:id="rId69"/>
    <p:sldId id="337" r:id="rId70"/>
    <p:sldId id="338"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85" d="100"/>
          <a:sy n="85" d="100"/>
        </p:scale>
        <p:origin x="1193" y="5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2/3/2024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2/3/2024</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anchor="b">
            <a:normAutofit/>
          </a:bodyPr>
          <a:lstStyle>
            <a:lvl1pPr algn="l">
              <a:defRPr sz="4050"/>
            </a:lvl1pPr>
          </a:lstStyle>
          <a:p>
            <a:r>
              <a:rPr lang="en-US"/>
              <a:t>Click to edit Master title style</a:t>
            </a:r>
            <a:endParaRPr/>
          </a:p>
        </p:txBody>
      </p:sp>
      <p:sp>
        <p:nvSpPr>
          <p:cNvPr id="3" name="Subtitle 2"/>
          <p:cNvSpPr>
            <a:spLocks noGrp="1"/>
          </p:cNvSpPr>
          <p:nvPr>
            <p:ph type="subTitle" idx="1"/>
          </p:nvPr>
        </p:nvSpPr>
        <p:spPr>
          <a:xfrm>
            <a:off x="3199207" y="3733800"/>
            <a:ext cx="5143502" cy="914400"/>
          </a:xfrm>
        </p:spPr>
        <p:txBody>
          <a:bodyPr/>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99661" y="421594"/>
            <a:ext cx="1714500" cy="1885508"/>
          </a:xfrm>
        </p:spPr>
        <p:txBody>
          <a:bodyPr>
            <a:normAutofit/>
          </a:bodyPr>
          <a:lstStyle>
            <a:lvl1pPr>
              <a:defRPr sz="1800"/>
            </a:lvl1pPr>
          </a:lstStyle>
          <a:p>
            <a:r>
              <a:rPr lang="en-US"/>
              <a:t>Click to edit Master title style</a:t>
            </a:r>
          </a:p>
        </p:txBody>
      </p:sp>
      <p:grpSp>
        <p:nvGrpSpPr>
          <p:cNvPr id="84"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630596" y="1020193"/>
            <a:ext cx="291465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3991867" y="319177"/>
            <a:ext cx="2542205"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3991867" y="3245640"/>
            <a:ext cx="2542205"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4160085" y="3456066"/>
            <a:ext cx="2245025"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6799661" y="2484993"/>
            <a:ext cx="1714500" cy="3248729"/>
          </a:xfrm>
        </p:spPr>
        <p:txBody>
          <a:bodyPr anchor="t" anchorCtr="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2/3/2024</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anchor="b">
            <a:normAutofit/>
          </a:bodyPr>
          <a:lstStyle>
            <a:lvl1pPr>
              <a:defRPr sz="2700"/>
            </a:lvl1pPr>
          </a:lstStyle>
          <a:p>
            <a:r>
              <a:rPr lang="en-US"/>
              <a:t>Click to edit Master title style</a:t>
            </a:r>
            <a:endParaRPr dirty="0"/>
          </a:p>
        </p:txBody>
      </p:sp>
      <p:sp>
        <p:nvSpPr>
          <p:cNvPr id="3" name="Content Placeholder 2"/>
          <p:cNvSpPr>
            <a:spLocks noGrp="1"/>
          </p:cNvSpPr>
          <p:nvPr>
            <p:ph idx="1"/>
          </p:nvPr>
        </p:nvSpPr>
        <p:spPr>
          <a:xfrm>
            <a:off x="627460" y="914400"/>
            <a:ext cx="4629151" cy="5029200"/>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633799" y="3555524"/>
            <a:ext cx="2880360" cy="2388077"/>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98910" y="6019801"/>
            <a:ext cx="5715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6056708" y="6019801"/>
            <a:ext cx="1047195" cy="228600"/>
          </a:xfrm>
        </p:spPr>
        <p:txBody>
          <a:bodyPr/>
          <a:lstStyle/>
          <a:p>
            <a:fld id="{4CF99945-0A15-4715-AB6C-F5E56CF20F70}" type="datetimeFigureOut">
              <a:rPr lang="en-US"/>
              <a:t>2/3/2024</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19668" y="1330347"/>
            <a:ext cx="2880360" cy="2103120"/>
          </a:xfrm>
        </p:spPr>
        <p:txBody>
          <a:bodyPr anchor="b">
            <a:normAutofit/>
          </a:bodyPr>
          <a:lstStyle>
            <a:lvl1pPr>
              <a:defRPr sz="2700"/>
            </a:lvl1pPr>
          </a:lstStyle>
          <a:p>
            <a:r>
              <a:rPr lang="en-US"/>
              <a:t>Click to edit Master title style</a:t>
            </a:r>
            <a:endParaRPr dirty="0"/>
          </a:p>
        </p:txBody>
      </p:sp>
      <p:grpSp>
        <p:nvGrpSpPr>
          <p:cNvPr id="8" name="Group 7"/>
          <p:cNvGrpSpPr/>
          <p:nvPr/>
        </p:nvGrpSpPr>
        <p:grpSpPr>
          <a:xfrm>
            <a:off x="446659" y="781399"/>
            <a:ext cx="482504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350"/>
            </a:p>
          </p:txBody>
        </p:sp>
      </p:grpSp>
      <p:sp>
        <p:nvSpPr>
          <p:cNvPr id="3" name="Picture Placeholder 2" descr="An empty placeholder to add an image. Click on the placeholder and select the image that you wish to add."/>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dirty="0"/>
          </a:p>
        </p:txBody>
      </p:sp>
      <p:sp>
        <p:nvSpPr>
          <p:cNvPr id="4" name="Text Placeholder 3"/>
          <p:cNvSpPr>
            <a:spLocks noGrp="1"/>
          </p:cNvSpPr>
          <p:nvPr>
            <p:ph type="body" sz="half" idx="2"/>
          </p:nvPr>
        </p:nvSpPr>
        <p:spPr>
          <a:xfrm>
            <a:off x="5619668" y="3555522"/>
            <a:ext cx="2880360" cy="2168517"/>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2/3/2024</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2/3/2024</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304800"/>
            <a:ext cx="6475253"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2/3/2024</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2/3/2024</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anchor="b">
            <a:normAutofit/>
          </a:bodyPr>
          <a:lstStyle>
            <a:lvl1pPr>
              <a:defRPr sz="3300"/>
            </a:lvl1pPr>
          </a:lstStyle>
          <a:p>
            <a:r>
              <a:rPr lang="en-US"/>
              <a:t>Click to edit Master title style</a:t>
            </a:r>
            <a:endParaRPr/>
          </a:p>
        </p:txBody>
      </p:sp>
      <p:sp>
        <p:nvSpPr>
          <p:cNvPr id="3" name="Text Placeholder 2"/>
          <p:cNvSpPr>
            <a:spLocks noGrp="1"/>
          </p:cNvSpPr>
          <p:nvPr>
            <p:ph type="body" idx="1"/>
          </p:nvPr>
        </p:nvSpPr>
        <p:spPr>
          <a:xfrm>
            <a:off x="3199207" y="3733800"/>
            <a:ext cx="5143502" cy="914400"/>
          </a:xfrm>
        </p:spPr>
        <p:txBody>
          <a:bodyPr/>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8909" y="1825625"/>
            <a:ext cx="3715941"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0" y="1825625"/>
            <a:ext cx="3713561"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2/3/2024</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02386" y="1681163"/>
            <a:ext cx="3717036"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505076"/>
            <a:ext cx="3717036"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29150" y="1681163"/>
            <a:ext cx="3717036"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6"/>
            <a:ext cx="3717036"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2/3/2024</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2/3/2024</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2/3/2024</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798909" y="304799"/>
            <a:ext cx="75438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789317" y="1733550"/>
            <a:ext cx="3270377"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948771" y="1900210"/>
            <a:ext cx="2951652"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789317" y="4935990"/>
            <a:ext cx="3276735" cy="100761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22" name="Group 21"/>
          <p:cNvGrpSpPr/>
          <p:nvPr/>
        </p:nvGrpSpPr>
        <p:grpSpPr>
          <a:xfrm>
            <a:off x="5072334" y="1733550"/>
            <a:ext cx="3270377"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5231788" y="1900210"/>
            <a:ext cx="2951652"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5057181" y="4935990"/>
            <a:ext cx="3276735" cy="100761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2/3/2024</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393436" y="2064321"/>
            <a:ext cx="3123347" cy="2317298"/>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936876" y="1824285"/>
            <a:ext cx="2036467"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926409" y="4947405"/>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84" name="Group 83"/>
          <p:cNvGrpSpPr>
            <a:grpSpLocks noChangeAspect="1"/>
          </p:cNvGrpSpPr>
          <p:nvPr userDrawn="1"/>
        </p:nvGrpSpPr>
        <p:grpSpPr>
          <a:xfrm rot="5400000">
            <a:off x="2997433" y="2064321"/>
            <a:ext cx="3123347" cy="2317298"/>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3540693" y="1824285"/>
            <a:ext cx="2036826"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3530406" y="4947405"/>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97" name="Group 96"/>
          <p:cNvGrpSpPr>
            <a:grpSpLocks noChangeAspect="1"/>
          </p:cNvGrpSpPr>
          <p:nvPr userDrawn="1"/>
        </p:nvGrpSpPr>
        <p:grpSpPr>
          <a:xfrm rot="5400000">
            <a:off x="5623839" y="2064321"/>
            <a:ext cx="3123347" cy="2317298"/>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350"/>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6167099" y="1824285"/>
            <a:ext cx="2036826"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6156812" y="4947405"/>
            <a:ext cx="2057400" cy="914400"/>
          </a:xfrm>
        </p:spPr>
        <p:txBody>
          <a:bodyPr>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2/3/2024</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798911" y="1752600"/>
            <a:ext cx="75438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a:defRPr sz="825">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a:defRPr sz="825">
                <a:solidFill>
                  <a:schemeClr val="tx1"/>
                </a:solidFill>
              </a:defRPr>
            </a:lvl1pPr>
          </a:lstStyle>
          <a:p>
            <a:endParaRPr lang="en-US"/>
          </a:p>
        </p:txBody>
      </p:sp>
      <p:sp>
        <p:nvSpPr>
          <p:cNvPr id="4" name="Date Placeholder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a:defRPr sz="825">
                <a:solidFill>
                  <a:schemeClr val="tx1"/>
                </a:solidFill>
              </a:defRPr>
            </a:lvl1pPr>
          </a:lstStyle>
          <a:p>
            <a:fld id="{4CF99945-0A15-4715-AB6C-F5E56CF20F70}" type="datetimeFigureOut">
              <a:rPr lang="en-US" smtClean="0"/>
              <a:pPr/>
              <a:t>2/3/2024</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p:titleStyle>
    <p:body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6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9207" y="1752600"/>
            <a:ext cx="5206005" cy="2262282"/>
          </a:xfrm>
        </p:spPr>
        <p:txBody>
          <a:bodyPr>
            <a:noAutofit/>
          </a:bodyPr>
          <a:lstStyle/>
          <a:p>
            <a:pPr algn="ctr"/>
            <a:r>
              <a:rPr lang="en-US" sz="4600" b="1" dirty="0"/>
              <a:t>Informed Search Strategies and Logic</a:t>
            </a:r>
          </a:p>
        </p:txBody>
      </p:sp>
      <p:sp>
        <p:nvSpPr>
          <p:cNvPr id="3" name="Subtitle 2"/>
          <p:cNvSpPr>
            <a:spLocks noGrp="1"/>
          </p:cNvSpPr>
          <p:nvPr>
            <p:ph type="subTitle" idx="1"/>
          </p:nvPr>
        </p:nvSpPr>
        <p:spPr>
          <a:xfrm>
            <a:off x="5003784" y="4014882"/>
            <a:ext cx="2777699" cy="853844"/>
          </a:xfrm>
        </p:spPr>
        <p:txBody>
          <a:bodyPr>
            <a:normAutofit/>
          </a:bodyPr>
          <a:lstStyle/>
          <a:p>
            <a:r>
              <a:rPr lang="en-US" sz="2800" b="1" dirty="0"/>
              <a:t>Module III</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B9A92F-8400-A8E5-0893-AFD0E605896F}"/>
              </a:ext>
            </a:extLst>
          </p:cNvPr>
          <p:cNvPicPr>
            <a:picLocks noChangeAspect="1"/>
          </p:cNvPicPr>
          <p:nvPr/>
        </p:nvPicPr>
        <p:blipFill>
          <a:blip r:embed="rId2"/>
          <a:stretch>
            <a:fillRect/>
          </a:stretch>
        </p:blipFill>
        <p:spPr>
          <a:xfrm>
            <a:off x="773788" y="251184"/>
            <a:ext cx="6809192" cy="4006048"/>
          </a:xfrm>
          <a:prstGeom prst="rect">
            <a:avLst/>
          </a:prstGeom>
        </p:spPr>
      </p:pic>
      <p:sp>
        <p:nvSpPr>
          <p:cNvPr id="5" name="TextBox 4">
            <a:extLst>
              <a:ext uri="{FF2B5EF4-FFF2-40B4-BE49-F238E27FC236}">
                <a16:creationId xmlns:a16="http://schemas.microsoft.com/office/drawing/2014/main" id="{7D0BA6CD-755E-9DFC-C8D4-12F20BE172E4}"/>
              </a:ext>
            </a:extLst>
          </p:cNvPr>
          <p:cNvSpPr txBox="1"/>
          <p:nvPr/>
        </p:nvSpPr>
        <p:spPr>
          <a:xfrm>
            <a:off x="696398" y="5062507"/>
            <a:ext cx="7920762" cy="584775"/>
          </a:xfrm>
          <a:prstGeom prst="rect">
            <a:avLst/>
          </a:prstGeom>
          <a:noFill/>
        </p:spPr>
        <p:txBody>
          <a:bodyPr wrap="square" rtlCol="0">
            <a:spAutoFit/>
          </a:bodyPr>
          <a:lstStyle/>
          <a:p>
            <a:pPr algn="ctr"/>
            <a:r>
              <a:rPr lang="en-IN" sz="3200" b="1" dirty="0"/>
              <a:t>Demonstrate Open and Closed lists</a:t>
            </a:r>
          </a:p>
        </p:txBody>
      </p:sp>
      <p:sp>
        <p:nvSpPr>
          <p:cNvPr id="6" name="TextBox 5">
            <a:extLst>
              <a:ext uri="{FF2B5EF4-FFF2-40B4-BE49-F238E27FC236}">
                <a16:creationId xmlns:a16="http://schemas.microsoft.com/office/drawing/2014/main" id="{1306FCB5-3E96-3BDF-8A37-BB997C7F8CB5}"/>
              </a:ext>
            </a:extLst>
          </p:cNvPr>
          <p:cNvSpPr txBox="1"/>
          <p:nvPr/>
        </p:nvSpPr>
        <p:spPr>
          <a:xfrm>
            <a:off x="526840" y="4477732"/>
            <a:ext cx="7920762" cy="584775"/>
          </a:xfrm>
          <a:prstGeom prst="rect">
            <a:avLst/>
          </a:prstGeom>
          <a:noFill/>
        </p:spPr>
        <p:txBody>
          <a:bodyPr wrap="square" rtlCol="0">
            <a:spAutoFit/>
          </a:bodyPr>
          <a:lstStyle/>
          <a:p>
            <a:pPr algn="ctr"/>
            <a:r>
              <a:rPr lang="en-IN" sz="3200" b="1" dirty="0" err="1"/>
              <a:t>Solution:S</a:t>
            </a:r>
            <a:r>
              <a:rPr lang="en-IN" sz="3200" b="1" dirty="0"/>
              <a:t>-&gt;A-&gt;C-&gt;G</a:t>
            </a:r>
          </a:p>
        </p:txBody>
      </p:sp>
    </p:spTree>
    <p:extLst>
      <p:ext uri="{BB962C8B-B14F-4D97-AF65-F5344CB8AC3E}">
        <p14:creationId xmlns:p14="http://schemas.microsoft.com/office/powerpoint/2010/main" val="90232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5C4043-C2EA-7F2C-D5A7-9C4157465F1B}"/>
              </a:ext>
            </a:extLst>
          </p:cNvPr>
          <p:cNvSpPr txBox="1"/>
          <p:nvPr/>
        </p:nvSpPr>
        <p:spPr>
          <a:xfrm>
            <a:off x="702453" y="1004670"/>
            <a:ext cx="7799651" cy="4031873"/>
          </a:xfrm>
          <a:prstGeom prst="rect">
            <a:avLst/>
          </a:prstGeom>
          <a:noFill/>
        </p:spPr>
        <p:txBody>
          <a:bodyPr wrap="square">
            <a:spAutoFit/>
          </a:bodyPr>
          <a:lstStyle/>
          <a:p>
            <a:pPr marL="457200" indent="-457200" algn="just">
              <a:buFont typeface="Wingdings" panose="05000000000000000000" pitchFamily="2" charset="2"/>
              <a:buChar char="v"/>
            </a:pPr>
            <a:r>
              <a:rPr lang="en-US" sz="3200" b="1" i="1" dirty="0">
                <a:solidFill>
                  <a:schemeClr val="accent5">
                    <a:lumMod val="50000"/>
                  </a:schemeClr>
                </a:solidFill>
                <a:effectLst/>
                <a:latin typeface="Book Antiqua" panose="02040602050305030304" pitchFamily="18" charset="0"/>
              </a:rPr>
              <a:t>A* search algorithm is a combination of both uniform cost search and greedy best-first search algorithms. </a:t>
            </a:r>
          </a:p>
          <a:p>
            <a:pPr marL="457200" indent="-457200" algn="just">
              <a:buFont typeface="Wingdings" panose="05000000000000000000" pitchFamily="2" charset="2"/>
              <a:buChar char="v"/>
            </a:pPr>
            <a:r>
              <a:rPr lang="en-US" sz="3200" b="1" i="1" dirty="0">
                <a:solidFill>
                  <a:schemeClr val="accent5">
                    <a:lumMod val="50000"/>
                  </a:schemeClr>
                </a:solidFill>
                <a:effectLst/>
                <a:latin typeface="Book Antiqua" panose="02040602050305030304" pitchFamily="18" charset="0"/>
              </a:rPr>
              <a:t>It uses a heuristic function to find the shortest path. </a:t>
            </a:r>
          </a:p>
          <a:p>
            <a:pPr marL="457200" indent="-457200" algn="just">
              <a:buFont typeface="Wingdings" panose="05000000000000000000" pitchFamily="2" charset="2"/>
              <a:buChar char="v"/>
            </a:pPr>
            <a:r>
              <a:rPr lang="en-US" sz="3200" b="1" i="1" dirty="0">
                <a:solidFill>
                  <a:schemeClr val="accent5">
                    <a:lumMod val="50000"/>
                  </a:schemeClr>
                </a:solidFill>
                <a:effectLst/>
                <a:latin typeface="Book Antiqua" panose="02040602050305030304" pitchFamily="18" charset="0"/>
              </a:rPr>
              <a:t>A* search algorithm uses the sum of both the cost and heuristic of the node to find the best path.</a:t>
            </a:r>
            <a:endParaRPr lang="en-IN" sz="3200" b="1" i="1" dirty="0">
              <a:solidFill>
                <a:schemeClr val="accent5">
                  <a:lumMod val="50000"/>
                </a:schemeClr>
              </a:solidFill>
              <a:latin typeface="Book Antiqua" panose="02040602050305030304" pitchFamily="18" charset="0"/>
            </a:endParaRPr>
          </a:p>
        </p:txBody>
      </p:sp>
    </p:spTree>
    <p:extLst>
      <p:ext uri="{BB962C8B-B14F-4D97-AF65-F5344CB8AC3E}">
        <p14:creationId xmlns:p14="http://schemas.microsoft.com/office/powerpoint/2010/main" val="38847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1FE7B8-1A7F-FF84-CFE7-14ED9602EE39}"/>
              </a:ext>
            </a:extLst>
          </p:cNvPr>
          <p:cNvSpPr txBox="1"/>
          <p:nvPr/>
        </p:nvSpPr>
        <p:spPr>
          <a:xfrm>
            <a:off x="-162509" y="151728"/>
            <a:ext cx="6921583" cy="584775"/>
          </a:xfrm>
          <a:prstGeom prst="rect">
            <a:avLst/>
          </a:prstGeom>
          <a:noFill/>
        </p:spPr>
        <p:txBody>
          <a:bodyPr wrap="square" rtlCol="0">
            <a:spAutoFit/>
          </a:bodyPr>
          <a:lstStyle/>
          <a:p>
            <a:pPr algn="ctr"/>
            <a:r>
              <a:rPr lang="en-IN" sz="3200" b="1" dirty="0"/>
              <a:t>Source: Arad, Goal: Bucharest</a:t>
            </a:r>
          </a:p>
        </p:txBody>
      </p:sp>
      <p:pic>
        <p:nvPicPr>
          <p:cNvPr id="6" name="Picture 5">
            <a:extLst>
              <a:ext uri="{FF2B5EF4-FFF2-40B4-BE49-F238E27FC236}">
                <a16:creationId xmlns:a16="http://schemas.microsoft.com/office/drawing/2014/main" id="{18A40704-04CE-62CA-733E-CE9B9865A3FF}"/>
              </a:ext>
            </a:extLst>
          </p:cNvPr>
          <p:cNvPicPr>
            <a:picLocks noChangeAspect="1"/>
          </p:cNvPicPr>
          <p:nvPr/>
        </p:nvPicPr>
        <p:blipFill>
          <a:blip r:embed="rId2"/>
          <a:stretch>
            <a:fillRect/>
          </a:stretch>
        </p:blipFill>
        <p:spPr>
          <a:xfrm>
            <a:off x="6513891" y="36123"/>
            <a:ext cx="2695038" cy="5626914"/>
          </a:xfrm>
          <a:prstGeom prst="rect">
            <a:avLst/>
          </a:prstGeom>
        </p:spPr>
      </p:pic>
      <p:sp>
        <p:nvSpPr>
          <p:cNvPr id="7" name="TextBox 6">
            <a:extLst>
              <a:ext uri="{FF2B5EF4-FFF2-40B4-BE49-F238E27FC236}">
                <a16:creationId xmlns:a16="http://schemas.microsoft.com/office/drawing/2014/main" id="{8CB1BAE9-52D4-D94E-633D-BB37AEF86C97}"/>
              </a:ext>
            </a:extLst>
          </p:cNvPr>
          <p:cNvSpPr txBox="1"/>
          <p:nvPr/>
        </p:nvSpPr>
        <p:spPr>
          <a:xfrm>
            <a:off x="49268" y="5401427"/>
            <a:ext cx="6709806" cy="523220"/>
          </a:xfrm>
          <a:prstGeom prst="rect">
            <a:avLst/>
          </a:prstGeom>
          <a:noFill/>
        </p:spPr>
        <p:txBody>
          <a:bodyPr wrap="square" rtlCol="0">
            <a:spAutoFit/>
          </a:bodyPr>
          <a:lstStyle/>
          <a:p>
            <a:pPr algn="ctr"/>
            <a:r>
              <a:rPr lang="en-IN" sz="2800" b="1" dirty="0"/>
              <a:t>A-&gt;S-&gt;R-&gt;P-&gt;B</a:t>
            </a:r>
          </a:p>
        </p:txBody>
      </p:sp>
      <p:pic>
        <p:nvPicPr>
          <p:cNvPr id="9" name="Picture 8">
            <a:extLst>
              <a:ext uri="{FF2B5EF4-FFF2-40B4-BE49-F238E27FC236}">
                <a16:creationId xmlns:a16="http://schemas.microsoft.com/office/drawing/2014/main" id="{392ADDAC-0B80-2D0C-3691-0F2BC371F17D}"/>
              </a:ext>
            </a:extLst>
          </p:cNvPr>
          <p:cNvPicPr>
            <a:picLocks noChangeAspect="1"/>
          </p:cNvPicPr>
          <p:nvPr/>
        </p:nvPicPr>
        <p:blipFill>
          <a:blip r:embed="rId3"/>
          <a:stretch>
            <a:fillRect/>
          </a:stretch>
        </p:blipFill>
        <p:spPr>
          <a:xfrm>
            <a:off x="0" y="587152"/>
            <a:ext cx="6709806" cy="4552665"/>
          </a:xfrm>
          <a:prstGeom prst="rect">
            <a:avLst/>
          </a:prstGeom>
        </p:spPr>
      </p:pic>
      <p:sp>
        <p:nvSpPr>
          <p:cNvPr id="2" name="TextBox 1">
            <a:extLst>
              <a:ext uri="{FF2B5EF4-FFF2-40B4-BE49-F238E27FC236}">
                <a16:creationId xmlns:a16="http://schemas.microsoft.com/office/drawing/2014/main" id="{CD8D78C6-7433-BD2E-8370-9CAF9C1E7397}"/>
              </a:ext>
            </a:extLst>
          </p:cNvPr>
          <p:cNvSpPr txBox="1"/>
          <p:nvPr/>
        </p:nvSpPr>
        <p:spPr>
          <a:xfrm>
            <a:off x="8320434" y="3754490"/>
            <a:ext cx="569387" cy="369332"/>
          </a:xfrm>
          <a:prstGeom prst="rect">
            <a:avLst/>
          </a:prstGeom>
          <a:noFill/>
        </p:spPr>
        <p:txBody>
          <a:bodyPr wrap="none" rtlCol="0">
            <a:spAutoFit/>
          </a:bodyPr>
          <a:lstStyle/>
          <a:p>
            <a:r>
              <a:rPr lang="en-IN" b="1" dirty="0">
                <a:solidFill>
                  <a:schemeClr val="tx2"/>
                </a:solidFill>
                <a:latin typeface="Arial" panose="020B0604020202020204" pitchFamily="34" charset="0"/>
                <a:cs typeface="Arial" panose="020B0604020202020204" pitchFamily="34" charset="0"/>
              </a:rPr>
              <a:t>100</a:t>
            </a:r>
          </a:p>
        </p:txBody>
      </p:sp>
    </p:spTree>
    <p:extLst>
      <p:ext uri="{BB962C8B-B14F-4D97-AF65-F5344CB8AC3E}">
        <p14:creationId xmlns:p14="http://schemas.microsoft.com/office/powerpoint/2010/main" val="100826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73B8-E70A-5F46-C174-1FF6581B31ED}"/>
              </a:ext>
            </a:extLst>
          </p:cNvPr>
          <p:cNvSpPr txBox="1">
            <a:spLocks/>
          </p:cNvSpPr>
          <p:nvPr/>
        </p:nvSpPr>
        <p:spPr>
          <a:xfrm>
            <a:off x="798909" y="304800"/>
            <a:ext cx="7543802"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Admissibility of A* Search</a:t>
            </a:r>
          </a:p>
        </p:txBody>
      </p:sp>
      <p:sp>
        <p:nvSpPr>
          <p:cNvPr id="3" name="TextBox 2">
            <a:extLst>
              <a:ext uri="{FF2B5EF4-FFF2-40B4-BE49-F238E27FC236}">
                <a16:creationId xmlns:a16="http://schemas.microsoft.com/office/drawing/2014/main" id="{63A4B517-D51E-8199-6FF2-ACDCFAFDF605}"/>
              </a:ext>
            </a:extLst>
          </p:cNvPr>
          <p:cNvSpPr txBox="1"/>
          <p:nvPr/>
        </p:nvSpPr>
        <p:spPr>
          <a:xfrm>
            <a:off x="514728" y="832359"/>
            <a:ext cx="8405214" cy="5193281"/>
          </a:xfrm>
          <a:prstGeom prst="rect">
            <a:avLst/>
          </a:prstGeom>
          <a:noFill/>
        </p:spPr>
        <p:txBody>
          <a:bodyPr wrap="square">
            <a:spAutoFit/>
          </a:bodyPr>
          <a:lstStyle/>
          <a:p>
            <a:pPr marL="457200" indent="-457200" algn="just">
              <a:lnSpc>
                <a:spcPct val="150000"/>
              </a:lnSpc>
              <a:buFont typeface="Wingdings" panose="05000000000000000000" pitchFamily="2" charset="2"/>
              <a:buChar char="v"/>
            </a:pPr>
            <a:r>
              <a:rPr lang="en-US" sz="3200" b="1" i="1" dirty="0">
                <a:latin typeface="Book Antiqua" panose="02040602050305030304" pitchFamily="18" charset="0"/>
              </a:rPr>
              <a:t>The heuristic function h(n) is called admissible if h(n)&lt;=h*(n). [h*(n) is True cost]</a:t>
            </a:r>
          </a:p>
          <a:p>
            <a:pPr marL="457200" indent="-457200" algn="just">
              <a:lnSpc>
                <a:spcPct val="150000"/>
              </a:lnSpc>
              <a:buFont typeface="Wingdings" panose="05000000000000000000" pitchFamily="2" charset="2"/>
              <a:buChar char="v"/>
            </a:pPr>
            <a:r>
              <a:rPr lang="en-US" sz="3200" b="1" i="1" dirty="0">
                <a:latin typeface="Book Antiqua" panose="02040602050305030304" pitchFamily="18" charset="0"/>
              </a:rPr>
              <a:t>A* is admissible if it uses an admissible heuristic, and h(goal) = 0. </a:t>
            </a:r>
          </a:p>
          <a:p>
            <a:pPr marL="457200" indent="-457200" algn="just">
              <a:lnSpc>
                <a:spcPct val="150000"/>
              </a:lnSpc>
              <a:buFont typeface="Wingdings" panose="05000000000000000000" pitchFamily="2" charset="2"/>
              <a:buChar char="v"/>
            </a:pPr>
            <a:r>
              <a:rPr lang="en-US" sz="3200" b="1" i="1" dirty="0">
                <a:latin typeface="Book Antiqua" panose="02040602050305030304" pitchFamily="18" charset="0"/>
              </a:rPr>
              <a:t>A* is guaranteed to find an optimal solution</a:t>
            </a:r>
            <a:r>
              <a:rPr lang="en-US" sz="3200" b="1" i="1" dirty="0">
                <a:solidFill>
                  <a:schemeClr val="accent5">
                    <a:lumMod val="50000"/>
                  </a:schemeClr>
                </a:solidFill>
                <a:effectLst/>
                <a:latin typeface="Book Antiqua" panose="02040602050305030304" pitchFamily="18" charset="0"/>
              </a:rPr>
              <a:t>.</a:t>
            </a:r>
            <a:endParaRPr lang="en-IN" sz="3200" b="1" i="1" dirty="0">
              <a:solidFill>
                <a:schemeClr val="accent5">
                  <a:lumMod val="50000"/>
                </a:schemeClr>
              </a:solidFill>
              <a:latin typeface="Book Antiqua" panose="02040602050305030304" pitchFamily="18" charset="0"/>
            </a:endParaRPr>
          </a:p>
        </p:txBody>
      </p:sp>
    </p:spTree>
    <p:extLst>
      <p:ext uri="{BB962C8B-B14F-4D97-AF65-F5344CB8AC3E}">
        <p14:creationId xmlns:p14="http://schemas.microsoft.com/office/powerpoint/2010/main" val="130354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73B8-E70A-5F46-C174-1FF6581B31ED}"/>
              </a:ext>
            </a:extLst>
          </p:cNvPr>
          <p:cNvSpPr txBox="1">
            <a:spLocks/>
          </p:cNvSpPr>
          <p:nvPr/>
        </p:nvSpPr>
        <p:spPr>
          <a:xfrm>
            <a:off x="798909" y="304800"/>
            <a:ext cx="7543802"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Consistency of A* Search</a:t>
            </a:r>
          </a:p>
        </p:txBody>
      </p:sp>
      <p:sp>
        <p:nvSpPr>
          <p:cNvPr id="3" name="TextBox 2">
            <a:extLst>
              <a:ext uri="{FF2B5EF4-FFF2-40B4-BE49-F238E27FC236}">
                <a16:creationId xmlns:a16="http://schemas.microsoft.com/office/drawing/2014/main" id="{63A4B517-D51E-8199-6FF2-ACDCFAFDF605}"/>
              </a:ext>
            </a:extLst>
          </p:cNvPr>
          <p:cNvSpPr txBox="1"/>
          <p:nvPr/>
        </p:nvSpPr>
        <p:spPr>
          <a:xfrm>
            <a:off x="514728" y="832359"/>
            <a:ext cx="5843683" cy="4524315"/>
          </a:xfrm>
          <a:prstGeom prst="rect">
            <a:avLst/>
          </a:prstGeom>
          <a:noFill/>
        </p:spPr>
        <p:txBody>
          <a:bodyPr wrap="square">
            <a:spAutoFit/>
          </a:bodyPr>
          <a:lstStyle/>
          <a:p>
            <a:pPr marL="457200" indent="-457200" algn="just">
              <a:buFont typeface="Wingdings" panose="05000000000000000000" pitchFamily="2" charset="2"/>
              <a:buChar char="v"/>
            </a:pPr>
            <a:r>
              <a:rPr lang="en-US" sz="3200" b="1" i="1" dirty="0">
                <a:latin typeface="Book Antiqua" panose="02040602050305030304" pitchFamily="18" charset="0"/>
              </a:rPr>
              <a:t>A heuristic is consistent if </a:t>
            </a:r>
          </a:p>
          <a:p>
            <a:pPr algn="just"/>
            <a:r>
              <a:rPr lang="en-US" sz="3200" b="1" i="1" dirty="0">
                <a:latin typeface="Book Antiqua" panose="02040602050305030304" pitchFamily="18" charset="0"/>
              </a:rPr>
              <a:t>      h(n)&lt;=c(</a:t>
            </a:r>
            <a:r>
              <a:rPr lang="en-US" sz="3200" b="1" i="1" dirty="0" err="1">
                <a:latin typeface="Book Antiqua" panose="02040602050305030304" pitchFamily="18" charset="0"/>
              </a:rPr>
              <a:t>n,a,n</a:t>
            </a:r>
            <a:r>
              <a:rPr lang="en-US" sz="3200" b="1" i="1" dirty="0">
                <a:latin typeface="Book Antiqua" panose="02040602050305030304" pitchFamily="18" charset="0"/>
              </a:rPr>
              <a:t>’)+h(n’)</a:t>
            </a:r>
          </a:p>
          <a:p>
            <a:pPr marL="457200" indent="-457200" algn="just">
              <a:buFont typeface="Wingdings" panose="05000000000000000000" pitchFamily="2" charset="2"/>
              <a:buChar char="v"/>
            </a:pPr>
            <a:r>
              <a:rPr lang="en-US" sz="3200" b="1" i="1" dirty="0">
                <a:latin typeface="Book Antiqua" panose="02040602050305030304" pitchFamily="18" charset="0"/>
              </a:rPr>
              <a:t>If h is consistent, f is non-decreasing (monotonic)</a:t>
            </a:r>
          </a:p>
          <a:p>
            <a:pPr algn="just"/>
            <a:r>
              <a:rPr lang="en-US" sz="3200" b="1" i="1" dirty="0">
                <a:latin typeface="Book Antiqua" panose="02040602050305030304" pitchFamily="18" charset="0"/>
              </a:rPr>
              <a:t>     f(n’)&gt;=f(n)</a:t>
            </a:r>
          </a:p>
          <a:p>
            <a:pPr marL="457200" indent="-457200" algn="just">
              <a:buFont typeface="Wingdings" panose="05000000000000000000" pitchFamily="2" charset="2"/>
              <a:buChar char="v"/>
            </a:pPr>
            <a:r>
              <a:rPr lang="en-US" sz="3200" b="1" i="1" dirty="0">
                <a:latin typeface="Book Antiqua" panose="02040602050305030304" pitchFamily="18" charset="0"/>
              </a:rPr>
              <a:t>This is called triangle inequality</a:t>
            </a:r>
          </a:p>
          <a:p>
            <a:pPr marL="457200" indent="-457200" algn="just">
              <a:buFont typeface="Wingdings" panose="05000000000000000000" pitchFamily="2" charset="2"/>
              <a:buChar char="v"/>
            </a:pPr>
            <a:r>
              <a:rPr lang="en-US" sz="3200" b="1" i="1" dirty="0">
                <a:latin typeface="Book Antiqua" panose="02040602050305030304" pitchFamily="18" charset="0"/>
              </a:rPr>
              <a:t>Every consistent heuristic  is also admissible</a:t>
            </a:r>
          </a:p>
        </p:txBody>
      </p:sp>
      <p:pic>
        <p:nvPicPr>
          <p:cNvPr id="5" name="Picture 4">
            <a:extLst>
              <a:ext uri="{FF2B5EF4-FFF2-40B4-BE49-F238E27FC236}">
                <a16:creationId xmlns:a16="http://schemas.microsoft.com/office/drawing/2014/main" id="{E4C9431B-7709-D2E3-4747-BFAF06AA9082}"/>
              </a:ext>
            </a:extLst>
          </p:cNvPr>
          <p:cNvPicPr>
            <a:picLocks noChangeAspect="1"/>
          </p:cNvPicPr>
          <p:nvPr/>
        </p:nvPicPr>
        <p:blipFill>
          <a:blip r:embed="rId2"/>
          <a:stretch>
            <a:fillRect/>
          </a:stretch>
        </p:blipFill>
        <p:spPr>
          <a:xfrm>
            <a:off x="6450258" y="1160306"/>
            <a:ext cx="2492894" cy="2405806"/>
          </a:xfrm>
          <a:prstGeom prst="rect">
            <a:avLst/>
          </a:prstGeom>
        </p:spPr>
      </p:pic>
    </p:spTree>
    <p:extLst>
      <p:ext uri="{BB962C8B-B14F-4D97-AF65-F5344CB8AC3E}">
        <p14:creationId xmlns:p14="http://schemas.microsoft.com/office/powerpoint/2010/main" val="105128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2B7181-E9D6-195E-BC21-151F01C2CD73}"/>
              </a:ext>
            </a:extLst>
          </p:cNvPr>
          <p:cNvPicPr>
            <a:picLocks noChangeAspect="1"/>
          </p:cNvPicPr>
          <p:nvPr/>
        </p:nvPicPr>
        <p:blipFill>
          <a:blip r:embed="rId2"/>
          <a:stretch>
            <a:fillRect/>
          </a:stretch>
        </p:blipFill>
        <p:spPr>
          <a:xfrm>
            <a:off x="402863" y="995755"/>
            <a:ext cx="8180828" cy="4055035"/>
          </a:xfrm>
          <a:prstGeom prst="rect">
            <a:avLst/>
          </a:prstGeom>
        </p:spPr>
      </p:pic>
      <p:sp>
        <p:nvSpPr>
          <p:cNvPr id="4" name="Title 1">
            <a:extLst>
              <a:ext uri="{FF2B5EF4-FFF2-40B4-BE49-F238E27FC236}">
                <a16:creationId xmlns:a16="http://schemas.microsoft.com/office/drawing/2014/main" id="{FF115450-C001-7477-B818-E92AE9463945}"/>
              </a:ext>
            </a:extLst>
          </p:cNvPr>
          <p:cNvSpPr txBox="1">
            <a:spLocks/>
          </p:cNvSpPr>
          <p:nvPr/>
        </p:nvSpPr>
        <p:spPr>
          <a:xfrm>
            <a:off x="242226" y="304800"/>
            <a:ext cx="8737510"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solidFill>
                  <a:schemeClr val="accent5">
                    <a:lumMod val="50000"/>
                  </a:schemeClr>
                </a:solidFill>
              </a:rPr>
              <a:t>Verify Admissibility and Consistency</a:t>
            </a:r>
          </a:p>
        </p:txBody>
      </p:sp>
      <p:sp>
        <p:nvSpPr>
          <p:cNvPr id="5" name="Title 1">
            <a:extLst>
              <a:ext uri="{FF2B5EF4-FFF2-40B4-BE49-F238E27FC236}">
                <a16:creationId xmlns:a16="http://schemas.microsoft.com/office/drawing/2014/main" id="{9AED79B7-00F9-BCAE-2FA7-A74186873A71}"/>
              </a:ext>
            </a:extLst>
          </p:cNvPr>
          <p:cNvSpPr txBox="1">
            <a:spLocks/>
          </p:cNvSpPr>
          <p:nvPr/>
        </p:nvSpPr>
        <p:spPr>
          <a:xfrm>
            <a:off x="816186" y="5190010"/>
            <a:ext cx="7511627"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solidFill>
                  <a:schemeClr val="accent5">
                    <a:lumMod val="50000"/>
                  </a:schemeClr>
                </a:solidFill>
              </a:rPr>
              <a:t>Admissible but inconsistent</a:t>
            </a:r>
          </a:p>
        </p:txBody>
      </p:sp>
    </p:spTree>
    <p:extLst>
      <p:ext uri="{BB962C8B-B14F-4D97-AF65-F5344CB8AC3E}">
        <p14:creationId xmlns:p14="http://schemas.microsoft.com/office/powerpoint/2010/main" val="81619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E0DE10-5E08-5D6F-44AB-7BEBF297BF37}"/>
              </a:ext>
            </a:extLst>
          </p:cNvPr>
          <p:cNvSpPr txBox="1"/>
          <p:nvPr/>
        </p:nvSpPr>
        <p:spPr>
          <a:xfrm>
            <a:off x="402699" y="75681"/>
            <a:ext cx="7899570" cy="2062103"/>
          </a:xfrm>
          <a:prstGeom prst="rect">
            <a:avLst/>
          </a:prstGeom>
          <a:noFill/>
        </p:spPr>
        <p:txBody>
          <a:bodyPr wrap="square">
            <a:spAutoFit/>
          </a:bodyPr>
          <a:lstStyle/>
          <a:p>
            <a:pPr algn="l"/>
            <a:r>
              <a:rPr lang="en-US" sz="3200" b="0" i="0" dirty="0">
                <a:solidFill>
                  <a:srgbClr val="242729"/>
                </a:solidFill>
                <a:effectLst/>
                <a:latin typeface="Book Antiqua" panose="02040602050305030304" pitchFamily="18" charset="0"/>
              </a:rPr>
              <a:t> </a:t>
            </a:r>
            <a:r>
              <a:rPr lang="en-US" sz="3200" b="1" i="0" dirty="0">
                <a:solidFill>
                  <a:schemeClr val="accent5">
                    <a:lumMod val="50000"/>
                  </a:schemeClr>
                </a:solidFill>
                <a:effectLst/>
                <a:latin typeface="Book Antiqua" panose="02040602050305030304" pitchFamily="18" charset="0"/>
              </a:rPr>
              <a:t>A* is only optimal if two conditions are met:</a:t>
            </a:r>
          </a:p>
          <a:p>
            <a:pPr algn="l">
              <a:buFont typeface="+mj-lt"/>
              <a:buAutoNum type="arabicPeriod"/>
            </a:pPr>
            <a:r>
              <a:rPr lang="en-US" sz="3200" b="1" i="1" dirty="0">
                <a:solidFill>
                  <a:srgbClr val="242729"/>
                </a:solidFill>
                <a:effectLst/>
                <a:latin typeface="Book Antiqua" panose="02040602050305030304" pitchFamily="18" charset="0"/>
              </a:rPr>
              <a:t>The heuristic is </a:t>
            </a:r>
            <a:r>
              <a:rPr lang="en-US" sz="3200" b="1" i="1" dirty="0">
                <a:solidFill>
                  <a:srgbClr val="323232"/>
                </a:solidFill>
                <a:effectLst/>
                <a:latin typeface="Book Antiqua" panose="02040602050305030304" pitchFamily="18" charset="0"/>
              </a:rPr>
              <a:t>admissible</a:t>
            </a:r>
            <a:r>
              <a:rPr lang="en-US" sz="3200" b="1" i="1" dirty="0">
                <a:solidFill>
                  <a:srgbClr val="242729"/>
                </a:solidFill>
                <a:effectLst/>
                <a:latin typeface="Book Antiqua" panose="02040602050305030304" pitchFamily="18" charset="0"/>
              </a:rPr>
              <a:t>, </a:t>
            </a:r>
            <a:endParaRPr lang="en-US" sz="3200" b="1" i="1" dirty="0">
              <a:solidFill>
                <a:srgbClr val="323232"/>
              </a:solidFill>
              <a:effectLst/>
              <a:latin typeface="Book Antiqua" panose="02040602050305030304" pitchFamily="18" charset="0"/>
            </a:endParaRPr>
          </a:p>
          <a:p>
            <a:pPr algn="l">
              <a:buFont typeface="+mj-lt"/>
              <a:buAutoNum type="arabicPeriod"/>
            </a:pPr>
            <a:r>
              <a:rPr lang="en-US" sz="3200" b="1" i="1" dirty="0">
                <a:solidFill>
                  <a:srgbClr val="242729"/>
                </a:solidFill>
                <a:effectLst/>
                <a:latin typeface="Book Antiqua" panose="02040602050305030304" pitchFamily="18" charset="0"/>
              </a:rPr>
              <a:t>The heuristic is </a:t>
            </a:r>
            <a:r>
              <a:rPr lang="en-US" sz="3200" b="1" i="1" dirty="0">
                <a:solidFill>
                  <a:srgbClr val="323232"/>
                </a:solidFill>
                <a:effectLst/>
                <a:latin typeface="Book Antiqua" panose="02040602050305030304" pitchFamily="18" charset="0"/>
              </a:rPr>
              <a:t>monotonic</a:t>
            </a:r>
            <a:r>
              <a:rPr lang="en-US" sz="3200" b="1" i="1" dirty="0">
                <a:solidFill>
                  <a:srgbClr val="242729"/>
                </a:solidFill>
                <a:latin typeface="Book Antiqua" panose="02040602050305030304" pitchFamily="18" charset="0"/>
              </a:rPr>
              <a:t> (consistent)</a:t>
            </a:r>
            <a:endParaRPr lang="en-US" sz="3200" b="1" i="1" dirty="0">
              <a:solidFill>
                <a:srgbClr val="323232"/>
              </a:solidFill>
              <a:effectLst/>
              <a:latin typeface="Book Antiqua" panose="02040602050305030304" pitchFamily="18" charset="0"/>
            </a:endParaRPr>
          </a:p>
        </p:txBody>
      </p:sp>
      <p:sp>
        <p:nvSpPr>
          <p:cNvPr id="5" name="TextBox 4">
            <a:extLst>
              <a:ext uri="{FF2B5EF4-FFF2-40B4-BE49-F238E27FC236}">
                <a16:creationId xmlns:a16="http://schemas.microsoft.com/office/drawing/2014/main" id="{A72586B9-7DB5-2F37-9894-FBB05AD8AA19}"/>
              </a:ext>
            </a:extLst>
          </p:cNvPr>
          <p:cNvSpPr txBox="1"/>
          <p:nvPr/>
        </p:nvSpPr>
        <p:spPr>
          <a:xfrm>
            <a:off x="354254" y="2415292"/>
            <a:ext cx="8268962" cy="1384995"/>
          </a:xfrm>
          <a:prstGeom prst="rect">
            <a:avLst/>
          </a:prstGeom>
          <a:noFill/>
        </p:spPr>
        <p:txBody>
          <a:bodyPr wrap="square">
            <a:spAutoFit/>
          </a:bodyPr>
          <a:lstStyle/>
          <a:p>
            <a:pPr algn="just"/>
            <a:r>
              <a:rPr lang="en-US" sz="2800" b="1" i="1" dirty="0">
                <a:solidFill>
                  <a:schemeClr val="accent6">
                    <a:lumMod val="50000"/>
                  </a:schemeClr>
                </a:solidFill>
                <a:effectLst/>
                <a:latin typeface="Book Antiqua" panose="02040602050305030304" pitchFamily="18" charset="0"/>
              </a:rPr>
              <a:t>A∗ is optimally efficient for any given consistent heuristic. That is, no other optimal algorithm is guaranteed to expand fewer nodes than A∗</a:t>
            </a:r>
            <a:endParaRPr lang="en-IN" sz="2800" b="1" i="1" dirty="0">
              <a:solidFill>
                <a:schemeClr val="accent6">
                  <a:lumMod val="50000"/>
                </a:schemeClr>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CEEA394-A7DB-6D3A-E1BF-BD8E81865E55}"/>
                  </a:ext>
                </a:extLst>
              </p:cNvPr>
              <p:cNvSpPr txBox="1"/>
              <p:nvPr/>
            </p:nvSpPr>
            <p:spPr>
              <a:xfrm>
                <a:off x="634953" y="3935228"/>
                <a:ext cx="533049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200" b="1" i="1" smtClean="0">
                          <a:latin typeface="Cambria Math" panose="02040503050406030204" pitchFamily="18" charset="0"/>
                        </a:rPr>
                        <m:t>𝑨𝒃𝒔𝒐𝒍𝒖𝒕𝒆</m:t>
                      </m:r>
                      <m:r>
                        <a:rPr lang="en-IN" sz="3200" b="1" i="1" smtClean="0">
                          <a:latin typeface="Cambria Math" panose="02040503050406030204" pitchFamily="18" charset="0"/>
                        </a:rPr>
                        <m:t> </m:t>
                      </m:r>
                      <m:r>
                        <a:rPr lang="en-IN" sz="3200" b="1" i="1" smtClean="0">
                          <a:latin typeface="Cambria Math" panose="02040503050406030204" pitchFamily="18" charset="0"/>
                        </a:rPr>
                        <m:t>𝑬𝒓𝒓𝒐𝒓</m:t>
                      </m:r>
                      <m:r>
                        <a:rPr lang="en-IN" sz="3200" b="1" i="1" smtClean="0">
                          <a:latin typeface="Cambria Math" panose="02040503050406030204" pitchFamily="18" charset="0"/>
                        </a:rPr>
                        <m:t>,</m:t>
                      </m:r>
                      <m:r>
                        <a:rPr lang="en-IN" sz="3200" b="1" i="1" smtClean="0">
                          <a:latin typeface="Cambria Math" panose="02040503050406030204" pitchFamily="18" charset="0"/>
                          <a:ea typeface="Cambria Math" panose="02040503050406030204" pitchFamily="18" charset="0"/>
                        </a:rPr>
                        <m:t>𝜵</m:t>
                      </m:r>
                      <m:r>
                        <a:rPr lang="en-IN" sz="3200" b="1" i="1" smtClean="0">
                          <a:latin typeface="Cambria Math" panose="02040503050406030204" pitchFamily="18" charset="0"/>
                          <a:ea typeface="Cambria Math" panose="02040503050406030204" pitchFamily="18" charset="0"/>
                        </a:rPr>
                        <m:t>≡</m:t>
                      </m:r>
                      <m:sSup>
                        <m:sSupPr>
                          <m:ctrlPr>
                            <a:rPr lang="en-IN" sz="3200" b="1" i="1" smtClean="0">
                              <a:latin typeface="Cambria Math" panose="02040503050406030204" pitchFamily="18" charset="0"/>
                              <a:ea typeface="Cambria Math" panose="02040503050406030204" pitchFamily="18" charset="0"/>
                            </a:rPr>
                          </m:ctrlPr>
                        </m:sSupPr>
                        <m:e>
                          <m:r>
                            <a:rPr lang="en-IN" sz="3200" b="1" i="1" smtClean="0">
                              <a:latin typeface="Cambria Math" panose="02040503050406030204" pitchFamily="18" charset="0"/>
                              <a:ea typeface="Cambria Math" panose="02040503050406030204" pitchFamily="18" charset="0"/>
                            </a:rPr>
                            <m:t>𝒉</m:t>
                          </m:r>
                        </m:e>
                        <m:sup>
                          <m:r>
                            <a:rPr lang="en-IN" sz="3200" b="1" i="1" smtClean="0">
                              <a:latin typeface="Cambria Math" panose="02040503050406030204" pitchFamily="18" charset="0"/>
                              <a:ea typeface="Cambria Math" panose="02040503050406030204" pitchFamily="18" charset="0"/>
                            </a:rPr>
                            <m:t>∗</m:t>
                          </m:r>
                        </m:sup>
                      </m:sSup>
                      <m:r>
                        <a:rPr lang="en-IN" sz="3200" b="1" i="1" smtClean="0">
                          <a:latin typeface="Cambria Math" panose="02040503050406030204" pitchFamily="18" charset="0"/>
                          <a:ea typeface="Cambria Math" panose="02040503050406030204" pitchFamily="18" charset="0"/>
                        </a:rPr>
                        <m:t>−</m:t>
                      </m:r>
                      <m:r>
                        <a:rPr lang="en-IN" sz="3200" b="1" i="1" smtClean="0">
                          <a:latin typeface="Cambria Math" panose="02040503050406030204" pitchFamily="18" charset="0"/>
                          <a:ea typeface="Cambria Math" panose="02040503050406030204" pitchFamily="18" charset="0"/>
                        </a:rPr>
                        <m:t>𝒉</m:t>
                      </m:r>
                    </m:oMath>
                  </m:oMathPara>
                </a14:m>
                <a:endParaRPr lang="en-IN" sz="3200" b="1" dirty="0"/>
              </a:p>
            </p:txBody>
          </p:sp>
        </mc:Choice>
        <mc:Fallback xmlns="">
          <p:sp>
            <p:nvSpPr>
              <p:cNvPr id="6" name="TextBox 5">
                <a:extLst>
                  <a:ext uri="{FF2B5EF4-FFF2-40B4-BE49-F238E27FC236}">
                    <a16:creationId xmlns:a16="http://schemas.microsoft.com/office/drawing/2014/main" id="{3CEEA394-A7DB-6D3A-E1BF-BD8E81865E55}"/>
                  </a:ext>
                </a:extLst>
              </p:cNvPr>
              <p:cNvSpPr txBox="1">
                <a:spLocks noRot="1" noChangeAspect="1" noMove="1" noResize="1" noEditPoints="1" noAdjustHandles="1" noChangeArrowheads="1" noChangeShapeType="1" noTextEdit="1"/>
              </p:cNvSpPr>
              <p:nvPr/>
            </p:nvSpPr>
            <p:spPr>
              <a:xfrm>
                <a:off x="634953" y="3935228"/>
                <a:ext cx="5330498" cy="492443"/>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4AF8AEE-3E70-8C77-9E34-883C4897A4FB}"/>
                  </a:ext>
                </a:extLst>
              </p:cNvPr>
              <p:cNvSpPr txBox="1"/>
              <p:nvPr/>
            </p:nvSpPr>
            <p:spPr>
              <a:xfrm>
                <a:off x="634953" y="4562612"/>
                <a:ext cx="5133136" cy="9396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200" b="1" i="1" smtClean="0">
                          <a:latin typeface="Cambria Math" panose="02040503050406030204" pitchFamily="18" charset="0"/>
                        </a:rPr>
                        <m:t>𝑹𝒆𝒍𝒂𝒕𝒊𝒗𝒆</m:t>
                      </m:r>
                      <m:r>
                        <a:rPr lang="en-IN" sz="3200" b="1" i="1" smtClean="0">
                          <a:latin typeface="Cambria Math" panose="02040503050406030204" pitchFamily="18" charset="0"/>
                        </a:rPr>
                        <m:t> </m:t>
                      </m:r>
                      <m:r>
                        <a:rPr lang="en-IN" sz="3200" b="1" i="1" smtClean="0">
                          <a:latin typeface="Cambria Math" panose="02040503050406030204" pitchFamily="18" charset="0"/>
                        </a:rPr>
                        <m:t>𝑬𝒓𝒓𝒐𝒓</m:t>
                      </m:r>
                      <m:r>
                        <a:rPr lang="en-IN" sz="3200" b="1" i="1" smtClean="0">
                          <a:latin typeface="Cambria Math" panose="02040503050406030204" pitchFamily="18" charset="0"/>
                        </a:rPr>
                        <m:t>,∈≡</m:t>
                      </m:r>
                      <m:f>
                        <m:fPr>
                          <m:ctrlPr>
                            <a:rPr lang="en-IN" sz="3200" b="1" i="1" smtClean="0">
                              <a:latin typeface="Cambria Math" panose="02040503050406030204" pitchFamily="18" charset="0"/>
                              <a:ea typeface="Cambria Math" panose="02040503050406030204" pitchFamily="18" charset="0"/>
                            </a:rPr>
                          </m:ctrlPr>
                        </m:fPr>
                        <m:num>
                          <m:sSup>
                            <m:sSupPr>
                              <m:ctrlPr>
                                <a:rPr lang="en-IN" sz="3200" b="1" i="1">
                                  <a:latin typeface="Cambria Math" panose="02040503050406030204" pitchFamily="18" charset="0"/>
                                  <a:ea typeface="Cambria Math" panose="02040503050406030204" pitchFamily="18" charset="0"/>
                                </a:rPr>
                              </m:ctrlPr>
                            </m:sSupPr>
                            <m:e>
                              <m:r>
                                <a:rPr lang="en-IN" sz="3200" b="1" i="1">
                                  <a:latin typeface="Cambria Math" panose="02040503050406030204" pitchFamily="18" charset="0"/>
                                  <a:ea typeface="Cambria Math" panose="02040503050406030204" pitchFamily="18" charset="0"/>
                                </a:rPr>
                                <m:t>𝒉</m:t>
                              </m:r>
                            </m:e>
                            <m:sup>
                              <m:r>
                                <a:rPr lang="en-IN" sz="3200" b="1" i="1">
                                  <a:latin typeface="Cambria Math" panose="02040503050406030204" pitchFamily="18" charset="0"/>
                                  <a:ea typeface="Cambria Math" panose="02040503050406030204" pitchFamily="18" charset="0"/>
                                </a:rPr>
                                <m:t>∗</m:t>
                              </m:r>
                            </m:sup>
                          </m:sSup>
                          <m:r>
                            <a:rPr lang="en-IN" sz="3200" b="1" i="1">
                              <a:latin typeface="Cambria Math" panose="02040503050406030204" pitchFamily="18" charset="0"/>
                              <a:ea typeface="Cambria Math" panose="02040503050406030204" pitchFamily="18" charset="0"/>
                            </a:rPr>
                            <m:t>−</m:t>
                          </m:r>
                          <m:r>
                            <a:rPr lang="en-IN" sz="3200" b="1" i="1">
                              <a:latin typeface="Cambria Math" panose="02040503050406030204" pitchFamily="18" charset="0"/>
                              <a:ea typeface="Cambria Math" panose="02040503050406030204" pitchFamily="18" charset="0"/>
                            </a:rPr>
                            <m:t>𝒉</m:t>
                          </m:r>
                        </m:num>
                        <m:den>
                          <m:sSup>
                            <m:sSupPr>
                              <m:ctrlPr>
                                <a:rPr lang="en-IN" sz="3200" b="1" i="1">
                                  <a:latin typeface="Cambria Math" panose="02040503050406030204" pitchFamily="18" charset="0"/>
                                  <a:ea typeface="Cambria Math" panose="02040503050406030204" pitchFamily="18" charset="0"/>
                                </a:rPr>
                              </m:ctrlPr>
                            </m:sSupPr>
                            <m:e>
                              <m:r>
                                <a:rPr lang="en-IN" sz="3200" b="1" i="1">
                                  <a:latin typeface="Cambria Math" panose="02040503050406030204" pitchFamily="18" charset="0"/>
                                  <a:ea typeface="Cambria Math" panose="02040503050406030204" pitchFamily="18" charset="0"/>
                                </a:rPr>
                                <m:t>𝒉</m:t>
                              </m:r>
                            </m:e>
                            <m:sup>
                              <m:r>
                                <a:rPr lang="en-IN" sz="3200" b="1" i="1">
                                  <a:latin typeface="Cambria Math" panose="02040503050406030204" pitchFamily="18" charset="0"/>
                                  <a:ea typeface="Cambria Math" panose="02040503050406030204" pitchFamily="18" charset="0"/>
                                </a:rPr>
                                <m:t>∗</m:t>
                              </m:r>
                            </m:sup>
                          </m:sSup>
                        </m:den>
                      </m:f>
                    </m:oMath>
                  </m:oMathPara>
                </a14:m>
                <a:endParaRPr lang="en-IN" sz="3200" b="1" dirty="0"/>
              </a:p>
            </p:txBody>
          </p:sp>
        </mc:Choice>
        <mc:Fallback xmlns="">
          <p:sp>
            <p:nvSpPr>
              <p:cNvPr id="7" name="TextBox 6">
                <a:extLst>
                  <a:ext uri="{FF2B5EF4-FFF2-40B4-BE49-F238E27FC236}">
                    <a16:creationId xmlns:a16="http://schemas.microsoft.com/office/drawing/2014/main" id="{14AF8AEE-3E70-8C77-9E34-883C4897A4FB}"/>
                  </a:ext>
                </a:extLst>
              </p:cNvPr>
              <p:cNvSpPr txBox="1">
                <a:spLocks noRot="1" noChangeAspect="1" noMove="1" noResize="1" noEditPoints="1" noAdjustHandles="1" noChangeArrowheads="1" noChangeShapeType="1" noTextEdit="1"/>
              </p:cNvSpPr>
              <p:nvPr/>
            </p:nvSpPr>
            <p:spPr>
              <a:xfrm>
                <a:off x="634953" y="4562612"/>
                <a:ext cx="5133136" cy="939616"/>
              </a:xfrm>
              <a:prstGeom prst="rect">
                <a:avLst/>
              </a:prstGeom>
              <a:blipFill>
                <a:blip r:embed="rId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95418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A39067-501F-2D66-6489-DF49712A800D}"/>
              </a:ext>
            </a:extLst>
          </p:cNvPr>
          <p:cNvSpPr txBox="1"/>
          <p:nvPr/>
        </p:nvSpPr>
        <p:spPr>
          <a:xfrm>
            <a:off x="644924" y="738560"/>
            <a:ext cx="8166449" cy="5170646"/>
          </a:xfrm>
          <a:prstGeom prst="rect">
            <a:avLst/>
          </a:prstGeom>
          <a:noFill/>
        </p:spPr>
        <p:txBody>
          <a:bodyPr wrap="square">
            <a:spAutoFit/>
          </a:bodyPr>
          <a:lstStyle/>
          <a:p>
            <a:pPr marL="285750" indent="-285750" algn="just">
              <a:buFont typeface="Wingdings" panose="05000000000000000000" pitchFamily="2" charset="2"/>
              <a:buChar char="q"/>
            </a:pPr>
            <a:r>
              <a:rPr lang="en-US" sz="3000" b="1" i="1" dirty="0">
                <a:solidFill>
                  <a:schemeClr val="accent6">
                    <a:lumMod val="50000"/>
                  </a:schemeClr>
                </a:solidFill>
                <a:effectLst/>
                <a:latin typeface="Book Antiqua" panose="02040602050305030304" pitchFamily="18" charset="0"/>
              </a:rPr>
              <a:t>Recursive best keeps only one node is kept for backtracking.</a:t>
            </a:r>
          </a:p>
          <a:p>
            <a:pPr marL="285750" indent="-285750" algn="just">
              <a:buFont typeface="Wingdings" panose="05000000000000000000" pitchFamily="2" charset="2"/>
              <a:buChar char="q"/>
            </a:pPr>
            <a:r>
              <a:rPr lang="en-US" sz="3000" b="1" i="1" dirty="0">
                <a:solidFill>
                  <a:schemeClr val="accent6">
                    <a:lumMod val="50000"/>
                  </a:schemeClr>
                </a:solidFill>
                <a:effectLst/>
                <a:latin typeface="Book Antiqua" panose="02040602050305030304" pitchFamily="18" charset="0"/>
              </a:rPr>
              <a:t>The algorithm works like a normal depth  first search with  picking  up the best node based on heuristic value. </a:t>
            </a:r>
          </a:p>
          <a:p>
            <a:pPr marL="285750" indent="-285750" algn="just">
              <a:buFont typeface="Wingdings" panose="05000000000000000000" pitchFamily="2" charset="2"/>
              <a:buChar char="q"/>
            </a:pPr>
            <a:r>
              <a:rPr lang="en-US" sz="3000" b="1" i="1" dirty="0">
                <a:solidFill>
                  <a:schemeClr val="accent6">
                    <a:lumMod val="50000"/>
                  </a:schemeClr>
                </a:solidFill>
                <a:effectLst/>
                <a:latin typeface="Book Antiqua" panose="02040602050305030304" pitchFamily="18" charset="0"/>
              </a:rPr>
              <a:t>When all nodes are explored, the best node is explored but second best is preserved in memory. </a:t>
            </a:r>
          </a:p>
          <a:p>
            <a:pPr marL="285750" indent="-285750" algn="just">
              <a:buFont typeface="Wingdings" panose="05000000000000000000" pitchFamily="2" charset="2"/>
              <a:buChar char="q"/>
            </a:pPr>
            <a:r>
              <a:rPr lang="en-US" sz="3000" b="1" i="1" dirty="0">
                <a:solidFill>
                  <a:schemeClr val="accent6">
                    <a:lumMod val="50000"/>
                  </a:schemeClr>
                </a:solidFill>
                <a:effectLst/>
                <a:latin typeface="Book Antiqua" panose="02040602050305030304" pitchFamily="18" charset="0"/>
              </a:rPr>
              <a:t>If the best node is explored and all children are found to be worse, the search process backtracks to the second best node</a:t>
            </a:r>
          </a:p>
        </p:txBody>
      </p:sp>
      <p:sp>
        <p:nvSpPr>
          <p:cNvPr id="4" name="Title 1">
            <a:extLst>
              <a:ext uri="{FF2B5EF4-FFF2-40B4-BE49-F238E27FC236}">
                <a16:creationId xmlns:a16="http://schemas.microsoft.com/office/drawing/2014/main" id="{E5F39222-DC14-2DBD-8633-2D6F16AF4D65}"/>
              </a:ext>
            </a:extLst>
          </p:cNvPr>
          <p:cNvSpPr txBox="1">
            <a:spLocks/>
          </p:cNvSpPr>
          <p:nvPr/>
        </p:nvSpPr>
        <p:spPr>
          <a:xfrm>
            <a:off x="332626" y="186825"/>
            <a:ext cx="7543802"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Recursive BFS</a:t>
            </a:r>
          </a:p>
        </p:txBody>
      </p:sp>
    </p:spTree>
    <p:extLst>
      <p:ext uri="{BB962C8B-B14F-4D97-AF65-F5344CB8AC3E}">
        <p14:creationId xmlns:p14="http://schemas.microsoft.com/office/powerpoint/2010/main" val="105568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1FE7B8-1A7F-FF84-CFE7-14ED9602EE39}"/>
              </a:ext>
            </a:extLst>
          </p:cNvPr>
          <p:cNvSpPr txBox="1"/>
          <p:nvPr/>
        </p:nvSpPr>
        <p:spPr>
          <a:xfrm>
            <a:off x="-162509" y="151728"/>
            <a:ext cx="6921583" cy="584775"/>
          </a:xfrm>
          <a:prstGeom prst="rect">
            <a:avLst/>
          </a:prstGeom>
          <a:noFill/>
        </p:spPr>
        <p:txBody>
          <a:bodyPr wrap="square" rtlCol="0">
            <a:spAutoFit/>
          </a:bodyPr>
          <a:lstStyle/>
          <a:p>
            <a:pPr algn="ctr"/>
            <a:r>
              <a:rPr lang="en-IN" sz="3200" b="1" dirty="0"/>
              <a:t>Source: Arad, Goal: Bucharest</a:t>
            </a:r>
          </a:p>
        </p:txBody>
      </p:sp>
      <p:pic>
        <p:nvPicPr>
          <p:cNvPr id="6" name="Picture 5">
            <a:extLst>
              <a:ext uri="{FF2B5EF4-FFF2-40B4-BE49-F238E27FC236}">
                <a16:creationId xmlns:a16="http://schemas.microsoft.com/office/drawing/2014/main" id="{18A40704-04CE-62CA-733E-CE9B9865A3FF}"/>
              </a:ext>
            </a:extLst>
          </p:cNvPr>
          <p:cNvPicPr>
            <a:picLocks noChangeAspect="1"/>
          </p:cNvPicPr>
          <p:nvPr/>
        </p:nvPicPr>
        <p:blipFill>
          <a:blip r:embed="rId2"/>
          <a:stretch>
            <a:fillRect/>
          </a:stretch>
        </p:blipFill>
        <p:spPr>
          <a:xfrm>
            <a:off x="6513891" y="36123"/>
            <a:ext cx="2695038" cy="5626914"/>
          </a:xfrm>
          <a:prstGeom prst="rect">
            <a:avLst/>
          </a:prstGeom>
        </p:spPr>
      </p:pic>
      <p:sp>
        <p:nvSpPr>
          <p:cNvPr id="7" name="TextBox 6">
            <a:extLst>
              <a:ext uri="{FF2B5EF4-FFF2-40B4-BE49-F238E27FC236}">
                <a16:creationId xmlns:a16="http://schemas.microsoft.com/office/drawing/2014/main" id="{8CB1BAE9-52D4-D94E-633D-BB37AEF86C97}"/>
              </a:ext>
            </a:extLst>
          </p:cNvPr>
          <p:cNvSpPr txBox="1"/>
          <p:nvPr/>
        </p:nvSpPr>
        <p:spPr>
          <a:xfrm>
            <a:off x="256363" y="5639838"/>
            <a:ext cx="7605047" cy="523220"/>
          </a:xfrm>
          <a:prstGeom prst="rect">
            <a:avLst/>
          </a:prstGeom>
          <a:noFill/>
        </p:spPr>
        <p:txBody>
          <a:bodyPr wrap="square" rtlCol="0">
            <a:spAutoFit/>
          </a:bodyPr>
          <a:lstStyle/>
          <a:p>
            <a:pPr algn="ctr"/>
            <a:r>
              <a:rPr lang="en-IN" sz="2800" b="1" dirty="0"/>
              <a:t>Arad-&gt;Sibiu-&gt;RV-&gt;Pitesti-&gt;Bucharest</a:t>
            </a:r>
          </a:p>
        </p:txBody>
      </p:sp>
      <p:pic>
        <p:nvPicPr>
          <p:cNvPr id="9" name="Picture 8">
            <a:extLst>
              <a:ext uri="{FF2B5EF4-FFF2-40B4-BE49-F238E27FC236}">
                <a16:creationId xmlns:a16="http://schemas.microsoft.com/office/drawing/2014/main" id="{392ADDAC-0B80-2D0C-3691-0F2BC371F17D}"/>
              </a:ext>
            </a:extLst>
          </p:cNvPr>
          <p:cNvPicPr>
            <a:picLocks noChangeAspect="1"/>
          </p:cNvPicPr>
          <p:nvPr/>
        </p:nvPicPr>
        <p:blipFill>
          <a:blip r:embed="rId3"/>
          <a:stretch>
            <a:fillRect/>
          </a:stretch>
        </p:blipFill>
        <p:spPr>
          <a:xfrm>
            <a:off x="0" y="587152"/>
            <a:ext cx="6709806" cy="4552665"/>
          </a:xfrm>
          <a:prstGeom prst="rect">
            <a:avLst/>
          </a:prstGeom>
        </p:spPr>
      </p:pic>
      <p:sp>
        <p:nvSpPr>
          <p:cNvPr id="2" name="TextBox 1">
            <a:extLst>
              <a:ext uri="{FF2B5EF4-FFF2-40B4-BE49-F238E27FC236}">
                <a16:creationId xmlns:a16="http://schemas.microsoft.com/office/drawing/2014/main" id="{6103F140-0D79-678F-8230-A22DEE34C2AF}"/>
              </a:ext>
            </a:extLst>
          </p:cNvPr>
          <p:cNvSpPr txBox="1"/>
          <p:nvPr/>
        </p:nvSpPr>
        <p:spPr>
          <a:xfrm>
            <a:off x="8320434" y="3754490"/>
            <a:ext cx="569387" cy="369332"/>
          </a:xfrm>
          <a:prstGeom prst="rect">
            <a:avLst/>
          </a:prstGeom>
          <a:noFill/>
        </p:spPr>
        <p:txBody>
          <a:bodyPr wrap="none" rtlCol="0">
            <a:spAutoFit/>
          </a:bodyPr>
          <a:lstStyle/>
          <a:p>
            <a:r>
              <a:rPr lang="en-IN" b="1" dirty="0">
                <a:solidFill>
                  <a:schemeClr val="tx2"/>
                </a:solidFill>
                <a:latin typeface="Arial" panose="020B0604020202020204" pitchFamily="34" charset="0"/>
                <a:cs typeface="Arial" panose="020B0604020202020204" pitchFamily="34" charset="0"/>
              </a:rPr>
              <a:t>100</a:t>
            </a:r>
          </a:p>
        </p:txBody>
      </p:sp>
    </p:spTree>
    <p:extLst>
      <p:ext uri="{BB962C8B-B14F-4D97-AF65-F5344CB8AC3E}">
        <p14:creationId xmlns:p14="http://schemas.microsoft.com/office/powerpoint/2010/main" val="16424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B5BB40-0257-4B78-1B00-E2437AC18F9D}"/>
              </a:ext>
            </a:extLst>
          </p:cNvPr>
          <p:cNvPicPr>
            <a:picLocks noChangeAspect="1"/>
          </p:cNvPicPr>
          <p:nvPr/>
        </p:nvPicPr>
        <p:blipFill>
          <a:blip r:embed="rId2"/>
          <a:stretch>
            <a:fillRect/>
          </a:stretch>
        </p:blipFill>
        <p:spPr>
          <a:xfrm>
            <a:off x="51507" y="0"/>
            <a:ext cx="9040986" cy="6200964"/>
          </a:xfrm>
          <a:prstGeom prst="rect">
            <a:avLst/>
          </a:prstGeom>
        </p:spPr>
      </p:pic>
      <p:sp>
        <p:nvSpPr>
          <p:cNvPr id="4" name="Rectangle 3">
            <a:extLst>
              <a:ext uri="{FF2B5EF4-FFF2-40B4-BE49-F238E27FC236}">
                <a16:creationId xmlns:a16="http://schemas.microsoft.com/office/drawing/2014/main" id="{3ABB4722-2A22-3AC6-F192-68289BE69857}"/>
              </a:ext>
            </a:extLst>
          </p:cNvPr>
          <p:cNvSpPr/>
          <p:nvPr/>
        </p:nvSpPr>
        <p:spPr>
          <a:xfrm>
            <a:off x="4214718" y="581340"/>
            <a:ext cx="2755311" cy="32094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93762EED-46B0-C493-6ABD-473D413C13E6}"/>
              </a:ext>
            </a:extLst>
          </p:cNvPr>
          <p:cNvSpPr/>
          <p:nvPr/>
        </p:nvSpPr>
        <p:spPr>
          <a:xfrm>
            <a:off x="552071" y="3610164"/>
            <a:ext cx="3583924" cy="34416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3C669D2-FAAF-E6EC-CD9E-B8DCB25FE891}"/>
              </a:ext>
            </a:extLst>
          </p:cNvPr>
          <p:cNvSpPr/>
          <p:nvPr/>
        </p:nvSpPr>
        <p:spPr>
          <a:xfrm>
            <a:off x="7188032" y="1139467"/>
            <a:ext cx="1737965" cy="32094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1FC948CA-AF5B-B8AA-F734-8FBCB77BFBD5}"/>
              </a:ext>
            </a:extLst>
          </p:cNvPr>
          <p:cNvSpPr/>
          <p:nvPr/>
        </p:nvSpPr>
        <p:spPr>
          <a:xfrm>
            <a:off x="721630" y="4990848"/>
            <a:ext cx="5751838" cy="32094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168D8EE5-9139-CC97-8A2F-90B5177F0B49}"/>
              </a:ext>
            </a:extLst>
          </p:cNvPr>
          <p:cNvSpPr/>
          <p:nvPr/>
        </p:nvSpPr>
        <p:spPr>
          <a:xfrm>
            <a:off x="2276917" y="5366297"/>
            <a:ext cx="4735502" cy="38049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5547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1197307-D050-92BE-334E-54B70BFA4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459" y="109003"/>
            <a:ext cx="6909473" cy="413624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1B4E6BB5-2B1E-0551-D477-6A872206F0A0}"/>
              </a:ext>
            </a:extLst>
          </p:cNvPr>
          <p:cNvSpPr>
            <a:spLocks noGrp="1"/>
          </p:cNvSpPr>
          <p:nvPr>
            <p:ph sz="half" idx="1"/>
          </p:nvPr>
        </p:nvSpPr>
        <p:spPr>
          <a:xfrm>
            <a:off x="896232" y="4202569"/>
            <a:ext cx="8302267" cy="2058952"/>
          </a:xfrm>
        </p:spPr>
        <p:txBody>
          <a:bodyPr>
            <a:noAutofit/>
          </a:bodyPr>
          <a:lstStyle/>
          <a:p>
            <a:r>
              <a:rPr lang="en-US" sz="3200" b="1" i="1" dirty="0">
                <a:latin typeface="Book Antiqua" panose="02040602050305030304" pitchFamily="18" charset="0"/>
              </a:rPr>
              <a:t>Impart additional knowledge on problem</a:t>
            </a:r>
          </a:p>
          <a:p>
            <a:r>
              <a:rPr lang="en-US" sz="3200" b="1" i="1" dirty="0">
                <a:latin typeface="Book Antiqua" panose="02040602050305030304" pitchFamily="18" charset="0"/>
              </a:rPr>
              <a:t>Evaluation function f(n)</a:t>
            </a:r>
          </a:p>
          <a:p>
            <a:r>
              <a:rPr lang="en-US" sz="3200" b="1" i="1" dirty="0">
                <a:latin typeface="Book Antiqua" panose="02040602050305030304" pitchFamily="18" charset="0"/>
              </a:rPr>
              <a:t>Heuristic function h(n)</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4196F0-96BE-0BDC-AA38-189DD20DEB34}"/>
              </a:ext>
            </a:extLst>
          </p:cNvPr>
          <p:cNvSpPr/>
          <p:nvPr/>
        </p:nvSpPr>
        <p:spPr>
          <a:xfrm>
            <a:off x="1223237" y="702453"/>
            <a:ext cx="2052858" cy="1744022"/>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000" dirty="0"/>
              <a:t>IDA*</a:t>
            </a:r>
          </a:p>
        </p:txBody>
      </p:sp>
      <p:sp>
        <p:nvSpPr>
          <p:cNvPr id="3" name="Oval 2">
            <a:extLst>
              <a:ext uri="{FF2B5EF4-FFF2-40B4-BE49-F238E27FC236}">
                <a16:creationId xmlns:a16="http://schemas.microsoft.com/office/drawing/2014/main" id="{A185308D-2478-24F2-DF8A-C9076C8C7C0C}"/>
              </a:ext>
            </a:extLst>
          </p:cNvPr>
          <p:cNvSpPr/>
          <p:nvPr/>
        </p:nvSpPr>
        <p:spPr>
          <a:xfrm>
            <a:off x="4602278" y="981011"/>
            <a:ext cx="2052858" cy="1744022"/>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000" dirty="0"/>
              <a:t>MA*</a:t>
            </a:r>
          </a:p>
        </p:txBody>
      </p:sp>
      <p:sp>
        <p:nvSpPr>
          <p:cNvPr id="4" name="Oval 3">
            <a:extLst>
              <a:ext uri="{FF2B5EF4-FFF2-40B4-BE49-F238E27FC236}">
                <a16:creationId xmlns:a16="http://schemas.microsoft.com/office/drawing/2014/main" id="{D85C3719-C35F-B855-94A1-D37EEDCAC072}"/>
              </a:ext>
            </a:extLst>
          </p:cNvPr>
          <p:cNvSpPr/>
          <p:nvPr/>
        </p:nvSpPr>
        <p:spPr>
          <a:xfrm>
            <a:off x="1471518" y="3015703"/>
            <a:ext cx="2343528" cy="1744022"/>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000" dirty="0"/>
              <a:t>SMA*</a:t>
            </a:r>
          </a:p>
        </p:txBody>
      </p:sp>
      <p:sp>
        <p:nvSpPr>
          <p:cNvPr id="5" name="Rectangle: Rounded Corners 4">
            <a:extLst>
              <a:ext uri="{FF2B5EF4-FFF2-40B4-BE49-F238E27FC236}">
                <a16:creationId xmlns:a16="http://schemas.microsoft.com/office/drawing/2014/main" id="{B7FC526C-49A0-53F8-588C-A8E6474E837C}"/>
              </a:ext>
            </a:extLst>
          </p:cNvPr>
          <p:cNvSpPr/>
          <p:nvPr/>
        </p:nvSpPr>
        <p:spPr>
          <a:xfrm>
            <a:off x="4662834" y="3082315"/>
            <a:ext cx="2464641" cy="1556297"/>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t>Heuristic function</a:t>
            </a:r>
          </a:p>
        </p:txBody>
      </p:sp>
    </p:spTree>
    <p:extLst>
      <p:ext uri="{BB962C8B-B14F-4D97-AF65-F5344CB8AC3E}">
        <p14:creationId xmlns:p14="http://schemas.microsoft.com/office/powerpoint/2010/main" val="323229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8ED4A1-9625-29C7-76BB-82454169B790}"/>
              </a:ext>
            </a:extLst>
          </p:cNvPr>
          <p:cNvPicPr>
            <a:picLocks noChangeAspect="1"/>
          </p:cNvPicPr>
          <p:nvPr/>
        </p:nvPicPr>
        <p:blipFill>
          <a:blip r:embed="rId2"/>
          <a:stretch>
            <a:fillRect/>
          </a:stretch>
        </p:blipFill>
        <p:spPr>
          <a:xfrm>
            <a:off x="2282814" y="456285"/>
            <a:ext cx="4231267" cy="4545665"/>
          </a:xfrm>
          <a:prstGeom prst="rect">
            <a:avLst/>
          </a:prstGeom>
        </p:spPr>
      </p:pic>
      <p:sp>
        <p:nvSpPr>
          <p:cNvPr id="3" name="TextBox 2">
            <a:extLst>
              <a:ext uri="{FF2B5EF4-FFF2-40B4-BE49-F238E27FC236}">
                <a16:creationId xmlns:a16="http://schemas.microsoft.com/office/drawing/2014/main" id="{82CB20B9-8247-C923-FBEC-DD2E3BC44B5F}"/>
              </a:ext>
            </a:extLst>
          </p:cNvPr>
          <p:cNvSpPr txBox="1"/>
          <p:nvPr/>
        </p:nvSpPr>
        <p:spPr>
          <a:xfrm>
            <a:off x="1301959" y="5001950"/>
            <a:ext cx="6678431" cy="646331"/>
          </a:xfrm>
          <a:prstGeom prst="rect">
            <a:avLst/>
          </a:prstGeom>
          <a:noFill/>
        </p:spPr>
        <p:txBody>
          <a:bodyPr wrap="none" rtlCol="0">
            <a:spAutoFit/>
          </a:bodyPr>
          <a:lstStyle/>
          <a:p>
            <a:r>
              <a:rPr lang="en-IN" sz="3600" b="1" dirty="0"/>
              <a:t>Other Assesment-40 Marks</a:t>
            </a:r>
          </a:p>
        </p:txBody>
      </p:sp>
    </p:spTree>
    <p:extLst>
      <p:ext uri="{BB962C8B-B14F-4D97-AF65-F5344CB8AC3E}">
        <p14:creationId xmlns:p14="http://schemas.microsoft.com/office/powerpoint/2010/main" val="272723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F02ADA-2585-FE2A-7B5C-21ED8701E1A5}"/>
              </a:ext>
            </a:extLst>
          </p:cNvPr>
          <p:cNvPicPr>
            <a:picLocks noChangeAspect="1"/>
          </p:cNvPicPr>
          <p:nvPr/>
        </p:nvPicPr>
        <p:blipFill>
          <a:blip r:embed="rId2"/>
          <a:stretch>
            <a:fillRect/>
          </a:stretch>
        </p:blipFill>
        <p:spPr>
          <a:xfrm>
            <a:off x="1187715" y="174593"/>
            <a:ext cx="6754810" cy="6147484"/>
          </a:xfrm>
          <a:prstGeom prst="rect">
            <a:avLst/>
          </a:prstGeom>
        </p:spPr>
      </p:pic>
    </p:spTree>
    <p:extLst>
      <p:ext uri="{BB962C8B-B14F-4D97-AF65-F5344CB8AC3E}">
        <p14:creationId xmlns:p14="http://schemas.microsoft.com/office/powerpoint/2010/main" val="99062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61D894-9BB3-F243-ED43-52E74241AA6F}"/>
              </a:ext>
            </a:extLst>
          </p:cNvPr>
          <p:cNvSpPr txBox="1"/>
          <p:nvPr/>
        </p:nvSpPr>
        <p:spPr>
          <a:xfrm>
            <a:off x="488775" y="1204843"/>
            <a:ext cx="8166449" cy="2862322"/>
          </a:xfrm>
          <a:prstGeom prst="rect">
            <a:avLst/>
          </a:prstGeom>
          <a:noFill/>
        </p:spPr>
        <p:txBody>
          <a:bodyPr wrap="square">
            <a:spAutoFit/>
          </a:bodyPr>
          <a:lstStyle/>
          <a:p>
            <a:pPr marL="285750" indent="-285750" algn="just">
              <a:buFont typeface="Wingdings" panose="05000000000000000000" pitchFamily="2" charset="2"/>
              <a:buChar char="q"/>
            </a:pPr>
            <a:r>
              <a:rPr lang="en-US" sz="3000" b="1" i="1" dirty="0">
                <a:solidFill>
                  <a:schemeClr val="accent6">
                    <a:lumMod val="50000"/>
                  </a:schemeClr>
                </a:solidFill>
                <a:effectLst/>
                <a:latin typeface="Book Antiqua" panose="02040602050305030304" pitchFamily="18" charset="0"/>
              </a:rPr>
              <a:t>Central component is knowledge base (KB).</a:t>
            </a:r>
          </a:p>
          <a:p>
            <a:pPr marL="285750" indent="-285750" algn="just">
              <a:buFont typeface="Wingdings" panose="05000000000000000000" pitchFamily="2" charset="2"/>
              <a:buChar char="q"/>
            </a:pPr>
            <a:r>
              <a:rPr lang="en-US" sz="3000" b="1" i="1" dirty="0">
                <a:solidFill>
                  <a:schemeClr val="accent6">
                    <a:lumMod val="50000"/>
                  </a:schemeClr>
                </a:solidFill>
                <a:effectLst/>
                <a:latin typeface="Book Antiqua" panose="02040602050305030304" pitchFamily="18" charset="0"/>
              </a:rPr>
              <a:t>KB is a collection of sentences</a:t>
            </a:r>
          </a:p>
          <a:p>
            <a:pPr marL="285750" indent="-285750" algn="just">
              <a:buFont typeface="Wingdings" panose="05000000000000000000" pitchFamily="2" charset="2"/>
              <a:buChar char="q"/>
            </a:pPr>
            <a:r>
              <a:rPr lang="en-US" sz="3000" b="1" i="1" dirty="0">
                <a:solidFill>
                  <a:schemeClr val="accent6">
                    <a:lumMod val="50000"/>
                  </a:schemeClr>
                </a:solidFill>
                <a:effectLst/>
                <a:latin typeface="Book Antiqua" panose="02040602050305030304" pitchFamily="18" charset="0"/>
              </a:rPr>
              <a:t>Sentences expressed in Knowledge Representatio</a:t>
            </a:r>
            <a:r>
              <a:rPr lang="en-US" sz="3000" b="1" i="1" dirty="0">
                <a:solidFill>
                  <a:schemeClr val="accent6">
                    <a:lumMod val="50000"/>
                  </a:schemeClr>
                </a:solidFill>
                <a:latin typeface="Book Antiqua" panose="02040602050305030304" pitchFamily="18" charset="0"/>
              </a:rPr>
              <a:t>n Language</a:t>
            </a:r>
            <a:endParaRPr lang="en-US" sz="3000" b="1" i="1" dirty="0">
              <a:solidFill>
                <a:schemeClr val="accent6">
                  <a:lumMod val="50000"/>
                </a:schemeClr>
              </a:solidFill>
              <a:effectLst/>
              <a:latin typeface="Book Antiqua" panose="02040602050305030304" pitchFamily="18" charset="0"/>
            </a:endParaRPr>
          </a:p>
          <a:p>
            <a:pPr marL="285750" indent="-285750" algn="just">
              <a:buFont typeface="Wingdings" panose="05000000000000000000" pitchFamily="2" charset="2"/>
              <a:buChar char="q"/>
            </a:pPr>
            <a:r>
              <a:rPr lang="en-US" sz="3000" b="1" i="1" dirty="0">
                <a:solidFill>
                  <a:schemeClr val="accent6">
                    <a:lumMod val="50000"/>
                  </a:schemeClr>
                </a:solidFill>
                <a:effectLst/>
                <a:latin typeface="Book Antiqua" panose="02040602050305030304" pitchFamily="18" charset="0"/>
              </a:rPr>
              <a:t>Add new sentences to KB (TELL)</a:t>
            </a:r>
          </a:p>
          <a:p>
            <a:pPr marL="285750" indent="-285750" algn="just">
              <a:buFont typeface="Wingdings" panose="05000000000000000000" pitchFamily="2" charset="2"/>
              <a:buChar char="q"/>
            </a:pPr>
            <a:r>
              <a:rPr lang="en-US" sz="3000" b="1" i="1" dirty="0">
                <a:solidFill>
                  <a:schemeClr val="accent6">
                    <a:lumMod val="50000"/>
                  </a:schemeClr>
                </a:solidFill>
                <a:latin typeface="Book Antiqua" panose="02040602050305030304" pitchFamily="18" charset="0"/>
              </a:rPr>
              <a:t>Query for information from KB (ASK)</a:t>
            </a:r>
            <a:endParaRPr lang="en-US" sz="3000" b="1" i="1" dirty="0">
              <a:solidFill>
                <a:schemeClr val="accent6">
                  <a:lumMod val="50000"/>
                </a:schemeClr>
              </a:solidFill>
              <a:effectLst/>
              <a:latin typeface="Book Antiqua" panose="02040602050305030304" pitchFamily="18" charset="0"/>
            </a:endParaRPr>
          </a:p>
        </p:txBody>
      </p:sp>
      <p:sp>
        <p:nvSpPr>
          <p:cNvPr id="3" name="Title 1">
            <a:extLst>
              <a:ext uri="{FF2B5EF4-FFF2-40B4-BE49-F238E27FC236}">
                <a16:creationId xmlns:a16="http://schemas.microsoft.com/office/drawing/2014/main" id="{992E0FBD-A831-94B9-9F0A-9C15DAB8A3AB}"/>
              </a:ext>
            </a:extLst>
          </p:cNvPr>
          <p:cNvSpPr txBox="1">
            <a:spLocks/>
          </p:cNvSpPr>
          <p:nvPr/>
        </p:nvSpPr>
        <p:spPr>
          <a:xfrm>
            <a:off x="332626" y="186825"/>
            <a:ext cx="7543802"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Knowledge based Agents (KBA)</a:t>
            </a:r>
          </a:p>
        </p:txBody>
      </p:sp>
    </p:spTree>
    <p:extLst>
      <p:ext uri="{BB962C8B-B14F-4D97-AF65-F5344CB8AC3E}">
        <p14:creationId xmlns:p14="http://schemas.microsoft.com/office/powerpoint/2010/main" val="157061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77AE33-3481-0F56-5E6B-8A1273E379DF}"/>
              </a:ext>
            </a:extLst>
          </p:cNvPr>
          <p:cNvSpPr txBox="1"/>
          <p:nvPr/>
        </p:nvSpPr>
        <p:spPr>
          <a:xfrm>
            <a:off x="49383" y="460630"/>
            <a:ext cx="1681871" cy="553998"/>
          </a:xfrm>
          <a:prstGeom prst="rect">
            <a:avLst/>
          </a:prstGeom>
          <a:noFill/>
        </p:spPr>
        <p:txBody>
          <a:bodyPr wrap="none" rtlCol="0">
            <a:spAutoFit/>
          </a:bodyPr>
          <a:lstStyle/>
          <a:p>
            <a:r>
              <a:rPr lang="en-IN" sz="3000" b="1" dirty="0">
                <a:solidFill>
                  <a:schemeClr val="tx2"/>
                </a:solidFill>
                <a:latin typeface="Book Antiqua" panose="02040602050305030304" pitchFamily="18" charset="0"/>
              </a:rPr>
              <a:t>function</a:t>
            </a:r>
          </a:p>
        </p:txBody>
      </p:sp>
      <p:sp>
        <p:nvSpPr>
          <p:cNvPr id="3" name="TextBox 2">
            <a:extLst>
              <a:ext uri="{FF2B5EF4-FFF2-40B4-BE49-F238E27FC236}">
                <a16:creationId xmlns:a16="http://schemas.microsoft.com/office/drawing/2014/main" id="{5E8731C1-1C7C-A235-2F02-F8F13C302640}"/>
              </a:ext>
            </a:extLst>
          </p:cNvPr>
          <p:cNvSpPr txBox="1"/>
          <p:nvPr/>
        </p:nvSpPr>
        <p:spPr>
          <a:xfrm>
            <a:off x="1803922" y="443251"/>
            <a:ext cx="3863558" cy="553998"/>
          </a:xfrm>
          <a:prstGeom prst="rect">
            <a:avLst/>
          </a:prstGeom>
          <a:noFill/>
        </p:spPr>
        <p:txBody>
          <a:bodyPr wrap="none" rtlCol="0">
            <a:spAutoFit/>
          </a:bodyPr>
          <a:lstStyle/>
          <a:p>
            <a:r>
              <a:rPr lang="en-IN" sz="3000" b="1" dirty="0">
                <a:solidFill>
                  <a:schemeClr val="tx2"/>
                </a:solidFill>
                <a:latin typeface="Book Antiqua" panose="02040602050305030304" pitchFamily="18" charset="0"/>
              </a:rPr>
              <a:t>KB-AGENT(percept)</a:t>
            </a:r>
          </a:p>
        </p:txBody>
      </p:sp>
      <p:sp>
        <p:nvSpPr>
          <p:cNvPr id="4" name="TextBox 3">
            <a:extLst>
              <a:ext uri="{FF2B5EF4-FFF2-40B4-BE49-F238E27FC236}">
                <a16:creationId xmlns:a16="http://schemas.microsoft.com/office/drawing/2014/main" id="{C3E8E8AE-50F8-ABBC-5636-3698C48E908C}"/>
              </a:ext>
            </a:extLst>
          </p:cNvPr>
          <p:cNvSpPr txBox="1"/>
          <p:nvPr/>
        </p:nvSpPr>
        <p:spPr>
          <a:xfrm>
            <a:off x="4158128" y="870450"/>
            <a:ext cx="3135795" cy="553998"/>
          </a:xfrm>
          <a:prstGeom prst="rect">
            <a:avLst/>
          </a:prstGeom>
          <a:noFill/>
        </p:spPr>
        <p:txBody>
          <a:bodyPr wrap="none" rtlCol="0">
            <a:spAutoFit/>
          </a:bodyPr>
          <a:lstStyle/>
          <a:p>
            <a:r>
              <a:rPr lang="en-IN" sz="3000" b="1" dirty="0">
                <a:solidFill>
                  <a:schemeClr val="tx2"/>
                </a:solidFill>
                <a:latin typeface="Book Antiqua" panose="02040602050305030304" pitchFamily="18" charset="0"/>
              </a:rPr>
              <a:t>returns an action</a:t>
            </a:r>
          </a:p>
        </p:txBody>
      </p:sp>
      <p:sp>
        <p:nvSpPr>
          <p:cNvPr id="5" name="TextBox 4">
            <a:extLst>
              <a:ext uri="{FF2B5EF4-FFF2-40B4-BE49-F238E27FC236}">
                <a16:creationId xmlns:a16="http://schemas.microsoft.com/office/drawing/2014/main" id="{3927F483-95B4-B269-BBA2-539D96756B92}"/>
              </a:ext>
            </a:extLst>
          </p:cNvPr>
          <p:cNvSpPr txBox="1"/>
          <p:nvPr/>
        </p:nvSpPr>
        <p:spPr>
          <a:xfrm>
            <a:off x="1090942" y="1321105"/>
            <a:ext cx="3411511" cy="553998"/>
          </a:xfrm>
          <a:prstGeom prst="rect">
            <a:avLst/>
          </a:prstGeom>
          <a:noFill/>
        </p:spPr>
        <p:txBody>
          <a:bodyPr wrap="none" rtlCol="0">
            <a:spAutoFit/>
          </a:bodyPr>
          <a:lstStyle/>
          <a:p>
            <a:r>
              <a:rPr lang="en-IN" sz="3000" dirty="0">
                <a:solidFill>
                  <a:schemeClr val="tx2"/>
                </a:solidFill>
                <a:latin typeface="Book Antiqua" panose="02040602050305030304" pitchFamily="18" charset="0"/>
              </a:rPr>
              <a:t>persistent: KB, t=0</a:t>
            </a:r>
          </a:p>
        </p:txBody>
      </p:sp>
      <p:sp>
        <p:nvSpPr>
          <p:cNvPr id="6" name="TextBox 5">
            <a:extLst>
              <a:ext uri="{FF2B5EF4-FFF2-40B4-BE49-F238E27FC236}">
                <a16:creationId xmlns:a16="http://schemas.microsoft.com/office/drawing/2014/main" id="{5771C553-DD5F-18B9-AC7D-CE836250093D}"/>
              </a:ext>
            </a:extLst>
          </p:cNvPr>
          <p:cNvSpPr txBox="1"/>
          <p:nvPr/>
        </p:nvSpPr>
        <p:spPr>
          <a:xfrm>
            <a:off x="352166" y="1875103"/>
            <a:ext cx="7932874" cy="1015663"/>
          </a:xfrm>
          <a:prstGeom prst="rect">
            <a:avLst/>
          </a:prstGeom>
          <a:noFill/>
        </p:spPr>
        <p:txBody>
          <a:bodyPr wrap="square" rtlCol="0">
            <a:spAutoFit/>
          </a:bodyPr>
          <a:lstStyle/>
          <a:p>
            <a:r>
              <a:rPr lang="en-IN" sz="3000" dirty="0">
                <a:solidFill>
                  <a:schemeClr val="tx2"/>
                </a:solidFill>
                <a:latin typeface="Book Antiqua" panose="02040602050305030304" pitchFamily="18" charset="0"/>
              </a:rPr>
              <a:t>TELL(KB,</a:t>
            </a:r>
          </a:p>
          <a:p>
            <a:r>
              <a:rPr lang="en-IN" sz="3000" dirty="0">
                <a:solidFill>
                  <a:schemeClr val="tx2"/>
                </a:solidFill>
                <a:latin typeface="Book Antiqua" panose="02040602050305030304" pitchFamily="18" charset="0"/>
              </a:rPr>
              <a:t>     MAKE-PERCEPT-SENTENCE(</a:t>
            </a:r>
            <a:r>
              <a:rPr lang="en-IN" sz="3000" dirty="0" err="1">
                <a:solidFill>
                  <a:schemeClr val="tx2"/>
                </a:solidFill>
                <a:latin typeface="Book Antiqua" panose="02040602050305030304" pitchFamily="18" charset="0"/>
              </a:rPr>
              <a:t>percept,t</a:t>
            </a:r>
            <a:r>
              <a:rPr lang="en-IN" sz="3000" dirty="0">
                <a:solidFill>
                  <a:schemeClr val="tx2"/>
                </a:solidFill>
                <a:latin typeface="Book Antiqua" panose="02040602050305030304" pitchFamily="18" charset="0"/>
              </a:rPr>
              <a:t>)</a:t>
            </a:r>
          </a:p>
        </p:txBody>
      </p:sp>
      <p:sp>
        <p:nvSpPr>
          <p:cNvPr id="7" name="TextBox 6">
            <a:extLst>
              <a:ext uri="{FF2B5EF4-FFF2-40B4-BE49-F238E27FC236}">
                <a16:creationId xmlns:a16="http://schemas.microsoft.com/office/drawing/2014/main" id="{50E31513-3626-D32D-6CEF-5378834AD7C0}"/>
              </a:ext>
            </a:extLst>
          </p:cNvPr>
          <p:cNvSpPr txBox="1"/>
          <p:nvPr/>
        </p:nvSpPr>
        <p:spPr>
          <a:xfrm>
            <a:off x="352166" y="2874953"/>
            <a:ext cx="7611925" cy="1015663"/>
          </a:xfrm>
          <a:prstGeom prst="rect">
            <a:avLst/>
          </a:prstGeom>
          <a:noFill/>
        </p:spPr>
        <p:txBody>
          <a:bodyPr wrap="square" rtlCol="0">
            <a:spAutoFit/>
          </a:bodyPr>
          <a:lstStyle/>
          <a:p>
            <a:r>
              <a:rPr lang="en-IN" sz="3000" dirty="0">
                <a:solidFill>
                  <a:schemeClr val="tx2"/>
                </a:solidFill>
                <a:latin typeface="Book Antiqua" panose="02040602050305030304" pitchFamily="18" charset="0"/>
              </a:rPr>
              <a:t>action=ASK(KB,</a:t>
            </a:r>
          </a:p>
          <a:p>
            <a:r>
              <a:rPr lang="en-IN" sz="3000" dirty="0">
                <a:solidFill>
                  <a:schemeClr val="tx2"/>
                </a:solidFill>
                <a:latin typeface="Book Antiqua" panose="02040602050305030304" pitchFamily="18" charset="0"/>
              </a:rPr>
              <a:t>                   MAKE-ACTION-QUERY(t)</a:t>
            </a:r>
          </a:p>
        </p:txBody>
      </p:sp>
      <p:sp>
        <p:nvSpPr>
          <p:cNvPr id="8" name="TextBox 7">
            <a:extLst>
              <a:ext uri="{FF2B5EF4-FFF2-40B4-BE49-F238E27FC236}">
                <a16:creationId xmlns:a16="http://schemas.microsoft.com/office/drawing/2014/main" id="{E14B99A4-FA87-CF31-6B42-E4B3256740DA}"/>
              </a:ext>
            </a:extLst>
          </p:cNvPr>
          <p:cNvSpPr txBox="1"/>
          <p:nvPr/>
        </p:nvSpPr>
        <p:spPr>
          <a:xfrm>
            <a:off x="243165" y="3776263"/>
            <a:ext cx="8150875" cy="1015663"/>
          </a:xfrm>
          <a:prstGeom prst="rect">
            <a:avLst/>
          </a:prstGeom>
          <a:noFill/>
        </p:spPr>
        <p:txBody>
          <a:bodyPr wrap="square" rtlCol="0">
            <a:spAutoFit/>
          </a:bodyPr>
          <a:lstStyle/>
          <a:p>
            <a:r>
              <a:rPr lang="en-IN" sz="3000" dirty="0">
                <a:solidFill>
                  <a:schemeClr val="tx2"/>
                </a:solidFill>
                <a:latin typeface="Book Antiqua" panose="02040602050305030304" pitchFamily="18" charset="0"/>
              </a:rPr>
              <a:t>TELL(KB,</a:t>
            </a:r>
          </a:p>
          <a:p>
            <a:r>
              <a:rPr lang="en-IN" sz="3000" dirty="0">
                <a:solidFill>
                  <a:schemeClr val="tx2"/>
                </a:solidFill>
                <a:latin typeface="Book Antiqua" panose="02040602050305030304" pitchFamily="18" charset="0"/>
              </a:rPr>
              <a:t>             MAKE-ACTION-SENTENCE(</a:t>
            </a:r>
            <a:r>
              <a:rPr lang="en-IN" sz="3000" dirty="0" err="1">
                <a:solidFill>
                  <a:schemeClr val="tx2"/>
                </a:solidFill>
                <a:latin typeface="Book Antiqua" panose="02040602050305030304" pitchFamily="18" charset="0"/>
              </a:rPr>
              <a:t>action,t</a:t>
            </a:r>
            <a:r>
              <a:rPr lang="en-IN" sz="3000" dirty="0">
                <a:solidFill>
                  <a:schemeClr val="tx2"/>
                </a:solidFill>
                <a:latin typeface="Book Antiqua" panose="02040602050305030304" pitchFamily="18" charset="0"/>
              </a:rPr>
              <a:t>)</a:t>
            </a:r>
          </a:p>
        </p:txBody>
      </p:sp>
      <p:sp>
        <p:nvSpPr>
          <p:cNvPr id="9" name="TextBox 8">
            <a:extLst>
              <a:ext uri="{FF2B5EF4-FFF2-40B4-BE49-F238E27FC236}">
                <a16:creationId xmlns:a16="http://schemas.microsoft.com/office/drawing/2014/main" id="{9DF904FC-F5F8-C3A9-3D6E-C82CB1D2FDE1}"/>
              </a:ext>
            </a:extLst>
          </p:cNvPr>
          <p:cNvSpPr txBox="1"/>
          <p:nvPr/>
        </p:nvSpPr>
        <p:spPr>
          <a:xfrm>
            <a:off x="393758" y="4764676"/>
            <a:ext cx="1098378" cy="553998"/>
          </a:xfrm>
          <a:prstGeom prst="rect">
            <a:avLst/>
          </a:prstGeom>
          <a:noFill/>
        </p:spPr>
        <p:txBody>
          <a:bodyPr wrap="none" rtlCol="0">
            <a:spAutoFit/>
          </a:bodyPr>
          <a:lstStyle/>
          <a:p>
            <a:r>
              <a:rPr lang="en-IN" sz="3000" dirty="0">
                <a:solidFill>
                  <a:schemeClr val="tx2"/>
                </a:solidFill>
                <a:latin typeface="Book Antiqua" panose="02040602050305030304" pitchFamily="18" charset="0"/>
              </a:rPr>
              <a:t>t=t+1</a:t>
            </a:r>
          </a:p>
        </p:txBody>
      </p:sp>
      <p:sp>
        <p:nvSpPr>
          <p:cNvPr id="10" name="Cloud 9">
            <a:extLst>
              <a:ext uri="{FF2B5EF4-FFF2-40B4-BE49-F238E27FC236}">
                <a16:creationId xmlns:a16="http://schemas.microsoft.com/office/drawing/2014/main" id="{31D23722-B5FE-492E-A5F6-D9E3BB222B7D}"/>
              </a:ext>
            </a:extLst>
          </p:cNvPr>
          <p:cNvSpPr/>
          <p:nvPr/>
        </p:nvSpPr>
        <p:spPr>
          <a:xfrm>
            <a:off x="7315200" y="117701"/>
            <a:ext cx="1634082" cy="1408318"/>
          </a:xfrm>
          <a:prstGeom prst="cloud">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dirty="0"/>
              <a:t>TAP</a:t>
            </a:r>
          </a:p>
        </p:txBody>
      </p:sp>
    </p:spTree>
    <p:extLst>
      <p:ext uri="{BB962C8B-B14F-4D97-AF65-F5344CB8AC3E}">
        <p14:creationId xmlns:p14="http://schemas.microsoft.com/office/powerpoint/2010/main" val="36209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16396-756A-76F5-BC55-A249F4349E88}"/>
              </a:ext>
            </a:extLst>
          </p:cNvPr>
          <p:cNvSpPr/>
          <p:nvPr/>
        </p:nvSpPr>
        <p:spPr>
          <a:xfrm>
            <a:off x="2921841" y="301268"/>
            <a:ext cx="2603920" cy="1671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IN" sz="3600" b="1" dirty="0"/>
              <a:t>Levels of KBA</a:t>
            </a:r>
          </a:p>
        </p:txBody>
      </p:sp>
      <p:sp>
        <p:nvSpPr>
          <p:cNvPr id="3" name="Oval 2">
            <a:extLst>
              <a:ext uri="{FF2B5EF4-FFF2-40B4-BE49-F238E27FC236}">
                <a16:creationId xmlns:a16="http://schemas.microsoft.com/office/drawing/2014/main" id="{7581F722-0C56-5FFC-D3AE-ED8E85E92EB5}"/>
              </a:ext>
            </a:extLst>
          </p:cNvPr>
          <p:cNvSpPr/>
          <p:nvPr/>
        </p:nvSpPr>
        <p:spPr>
          <a:xfrm>
            <a:off x="224059" y="2719987"/>
            <a:ext cx="2603920" cy="163098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IN" sz="3600" b="1" dirty="0"/>
              <a:t>Knowledge</a:t>
            </a:r>
          </a:p>
        </p:txBody>
      </p:sp>
      <p:sp>
        <p:nvSpPr>
          <p:cNvPr id="4" name="Oval 3">
            <a:extLst>
              <a:ext uri="{FF2B5EF4-FFF2-40B4-BE49-F238E27FC236}">
                <a16:creationId xmlns:a16="http://schemas.microsoft.com/office/drawing/2014/main" id="{C54B3CBB-F73C-382F-0829-061F73605B44}"/>
              </a:ext>
            </a:extLst>
          </p:cNvPr>
          <p:cNvSpPr/>
          <p:nvPr/>
        </p:nvSpPr>
        <p:spPr>
          <a:xfrm>
            <a:off x="3206457" y="2661449"/>
            <a:ext cx="2603920" cy="163098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IN" sz="3600" b="1" dirty="0"/>
              <a:t>Logical</a:t>
            </a:r>
          </a:p>
        </p:txBody>
      </p:sp>
      <p:sp>
        <p:nvSpPr>
          <p:cNvPr id="5" name="Oval 4">
            <a:extLst>
              <a:ext uri="{FF2B5EF4-FFF2-40B4-BE49-F238E27FC236}">
                <a16:creationId xmlns:a16="http://schemas.microsoft.com/office/drawing/2014/main" id="{1531993B-0887-C8A2-3E47-E644F681F14D}"/>
              </a:ext>
            </a:extLst>
          </p:cNvPr>
          <p:cNvSpPr/>
          <p:nvPr/>
        </p:nvSpPr>
        <p:spPr>
          <a:xfrm>
            <a:off x="6291799" y="2565568"/>
            <a:ext cx="2695764" cy="172686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IN" sz="3600" b="1" dirty="0"/>
              <a:t>Implementation</a:t>
            </a:r>
          </a:p>
        </p:txBody>
      </p:sp>
      <p:cxnSp>
        <p:nvCxnSpPr>
          <p:cNvPr id="7" name="Straight Arrow Connector 6">
            <a:extLst>
              <a:ext uri="{FF2B5EF4-FFF2-40B4-BE49-F238E27FC236}">
                <a16:creationId xmlns:a16="http://schemas.microsoft.com/office/drawing/2014/main" id="{744AAAF9-BA4F-CDD2-41AB-3E62F01A22A9}"/>
              </a:ext>
            </a:extLst>
          </p:cNvPr>
          <p:cNvCxnSpPr/>
          <p:nvPr/>
        </p:nvCxnSpPr>
        <p:spPr>
          <a:xfrm flipH="1">
            <a:off x="2289028" y="1992302"/>
            <a:ext cx="1907523" cy="8538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C009F497-2C0F-E5FE-0E09-3D5816022C84}"/>
              </a:ext>
            </a:extLst>
          </p:cNvPr>
          <p:cNvCxnSpPr>
            <a:cxnSpLocks/>
          </p:cNvCxnSpPr>
          <p:nvPr/>
        </p:nvCxnSpPr>
        <p:spPr>
          <a:xfrm>
            <a:off x="4196551" y="1984228"/>
            <a:ext cx="127168" cy="6852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329471F3-73FD-1A50-E26A-33977BFAE3B2}"/>
              </a:ext>
            </a:extLst>
          </p:cNvPr>
          <p:cNvCxnSpPr>
            <a:cxnSpLocks/>
          </p:cNvCxnSpPr>
          <p:nvPr/>
        </p:nvCxnSpPr>
        <p:spPr>
          <a:xfrm>
            <a:off x="4196551" y="2000376"/>
            <a:ext cx="2658421" cy="6772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9813C307-7C47-27ED-BD18-577A1E5E0C8E}"/>
              </a:ext>
            </a:extLst>
          </p:cNvPr>
          <p:cNvSpPr txBox="1"/>
          <p:nvPr/>
        </p:nvSpPr>
        <p:spPr>
          <a:xfrm>
            <a:off x="110407" y="4481166"/>
            <a:ext cx="2831224" cy="954107"/>
          </a:xfrm>
          <a:prstGeom prst="rect">
            <a:avLst/>
          </a:prstGeom>
          <a:noFill/>
        </p:spPr>
        <p:txBody>
          <a:bodyPr wrap="none" rtlCol="0">
            <a:spAutoFit/>
          </a:bodyPr>
          <a:lstStyle/>
          <a:p>
            <a:r>
              <a:rPr lang="en-IN" sz="2800" b="1" dirty="0">
                <a:solidFill>
                  <a:schemeClr val="tx2"/>
                </a:solidFill>
                <a:latin typeface="Book Antiqua" panose="02040602050305030304" pitchFamily="18" charset="0"/>
              </a:rPr>
              <a:t>What you know</a:t>
            </a:r>
          </a:p>
          <a:p>
            <a:r>
              <a:rPr lang="en-IN" sz="2800" b="1" dirty="0">
                <a:solidFill>
                  <a:schemeClr val="tx2"/>
                </a:solidFill>
                <a:latin typeface="Book Antiqua" panose="02040602050305030304" pitchFamily="18" charset="0"/>
              </a:rPr>
              <a:t>What is the goal</a:t>
            </a:r>
          </a:p>
        </p:txBody>
      </p:sp>
      <p:sp>
        <p:nvSpPr>
          <p:cNvPr id="15" name="TextBox 14">
            <a:extLst>
              <a:ext uri="{FF2B5EF4-FFF2-40B4-BE49-F238E27FC236}">
                <a16:creationId xmlns:a16="http://schemas.microsoft.com/office/drawing/2014/main" id="{D31062B9-1888-7BA4-F2AA-3BC3EFE3A612}"/>
              </a:ext>
            </a:extLst>
          </p:cNvPr>
          <p:cNvSpPr txBox="1"/>
          <p:nvPr/>
        </p:nvSpPr>
        <p:spPr>
          <a:xfrm>
            <a:off x="3426494" y="4481166"/>
            <a:ext cx="2291012" cy="523220"/>
          </a:xfrm>
          <a:prstGeom prst="rect">
            <a:avLst/>
          </a:prstGeom>
          <a:noFill/>
        </p:spPr>
        <p:txBody>
          <a:bodyPr wrap="none" rtlCol="0">
            <a:spAutoFit/>
          </a:bodyPr>
          <a:lstStyle/>
          <a:p>
            <a:r>
              <a:rPr lang="en-IN" sz="2800" b="1" dirty="0">
                <a:solidFill>
                  <a:schemeClr val="tx2"/>
                </a:solidFill>
                <a:latin typeface="Book Antiqua" panose="02040602050305030304" pitchFamily="18" charset="0"/>
              </a:rPr>
              <a:t>Logical rules</a:t>
            </a:r>
          </a:p>
        </p:txBody>
      </p:sp>
      <p:sp>
        <p:nvSpPr>
          <p:cNvPr id="16" name="TextBox 15">
            <a:extLst>
              <a:ext uri="{FF2B5EF4-FFF2-40B4-BE49-F238E27FC236}">
                <a16:creationId xmlns:a16="http://schemas.microsoft.com/office/drawing/2014/main" id="{AFBDD760-6288-48FC-D1EB-C253BBC475B8}"/>
              </a:ext>
            </a:extLst>
          </p:cNvPr>
          <p:cNvSpPr txBox="1"/>
          <p:nvPr/>
        </p:nvSpPr>
        <p:spPr>
          <a:xfrm>
            <a:off x="5957286" y="4400581"/>
            <a:ext cx="3186714" cy="1384995"/>
          </a:xfrm>
          <a:prstGeom prst="rect">
            <a:avLst/>
          </a:prstGeom>
          <a:noFill/>
        </p:spPr>
        <p:txBody>
          <a:bodyPr wrap="square" rtlCol="0">
            <a:spAutoFit/>
          </a:bodyPr>
          <a:lstStyle/>
          <a:p>
            <a:pPr algn="ctr"/>
            <a:r>
              <a:rPr lang="en-IN" sz="2800" b="1" dirty="0">
                <a:solidFill>
                  <a:schemeClr val="tx2"/>
                </a:solidFill>
                <a:latin typeface="Book Antiqua" panose="02040602050305030304" pitchFamily="18" charset="0"/>
              </a:rPr>
              <a:t>Physical implementation using other levels</a:t>
            </a:r>
          </a:p>
        </p:txBody>
      </p:sp>
    </p:spTree>
    <p:extLst>
      <p:ext uri="{BB962C8B-B14F-4D97-AF65-F5344CB8AC3E}">
        <p14:creationId xmlns:p14="http://schemas.microsoft.com/office/powerpoint/2010/main" val="177153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6F0A-B476-105B-4C80-205D96E67B23}"/>
              </a:ext>
            </a:extLst>
          </p:cNvPr>
          <p:cNvSpPr txBox="1">
            <a:spLocks/>
          </p:cNvSpPr>
          <p:nvPr/>
        </p:nvSpPr>
        <p:spPr>
          <a:xfrm>
            <a:off x="332626" y="374550"/>
            <a:ext cx="7543802"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Approaches for designing KBA </a:t>
            </a:r>
          </a:p>
        </p:txBody>
      </p:sp>
      <p:sp>
        <p:nvSpPr>
          <p:cNvPr id="3" name="TextBox 2">
            <a:extLst>
              <a:ext uri="{FF2B5EF4-FFF2-40B4-BE49-F238E27FC236}">
                <a16:creationId xmlns:a16="http://schemas.microsoft.com/office/drawing/2014/main" id="{3AA09908-FE96-7DD0-F608-E19D4D8D7B21}"/>
              </a:ext>
            </a:extLst>
          </p:cNvPr>
          <p:cNvSpPr txBox="1"/>
          <p:nvPr/>
        </p:nvSpPr>
        <p:spPr>
          <a:xfrm>
            <a:off x="488776" y="1204843"/>
            <a:ext cx="7656046" cy="3489481"/>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en-US" sz="3000" b="1" i="1" dirty="0">
                <a:solidFill>
                  <a:schemeClr val="accent6">
                    <a:lumMod val="50000"/>
                  </a:schemeClr>
                </a:solidFill>
                <a:effectLst/>
                <a:latin typeface="Book Antiqua" panose="02040602050305030304" pitchFamily="18" charset="0"/>
              </a:rPr>
              <a:t>Declarative approach  -TELL sentences one by one until agent knows how to operate</a:t>
            </a:r>
          </a:p>
          <a:p>
            <a:pPr marL="285750" indent="-285750" algn="just">
              <a:lnSpc>
                <a:spcPct val="150000"/>
              </a:lnSpc>
              <a:buFont typeface="Wingdings" panose="05000000000000000000" pitchFamily="2" charset="2"/>
              <a:buChar char="q"/>
            </a:pPr>
            <a:r>
              <a:rPr lang="en-US" sz="3000" b="1" i="1" dirty="0">
                <a:solidFill>
                  <a:schemeClr val="accent6">
                    <a:lumMod val="50000"/>
                  </a:schemeClr>
                </a:solidFill>
                <a:latin typeface="Book Antiqua" panose="02040602050305030304" pitchFamily="18" charset="0"/>
              </a:rPr>
              <a:t>Procedural approach – Encode desired behavior as program code</a:t>
            </a:r>
            <a:endParaRPr lang="en-US" sz="3000" b="1" i="1" dirty="0">
              <a:solidFill>
                <a:schemeClr val="accent6">
                  <a:lumMod val="50000"/>
                </a:schemeClr>
              </a:solidFill>
              <a:effectLst/>
              <a:latin typeface="Book Antiqua" panose="02040602050305030304" pitchFamily="18" charset="0"/>
            </a:endParaRPr>
          </a:p>
        </p:txBody>
      </p:sp>
    </p:spTree>
    <p:extLst>
      <p:ext uri="{BB962C8B-B14F-4D97-AF65-F5344CB8AC3E}">
        <p14:creationId xmlns:p14="http://schemas.microsoft.com/office/powerpoint/2010/main" val="21434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7AA10A-7164-622D-4BA9-6E166F8DE07D}"/>
              </a:ext>
            </a:extLst>
          </p:cNvPr>
          <p:cNvPicPr>
            <a:picLocks noChangeAspect="1"/>
          </p:cNvPicPr>
          <p:nvPr/>
        </p:nvPicPr>
        <p:blipFill>
          <a:blip r:embed="rId2"/>
          <a:stretch>
            <a:fillRect/>
          </a:stretch>
        </p:blipFill>
        <p:spPr>
          <a:xfrm>
            <a:off x="1071846" y="871953"/>
            <a:ext cx="5873216" cy="5114093"/>
          </a:xfrm>
          <a:prstGeom prst="rect">
            <a:avLst/>
          </a:prstGeom>
        </p:spPr>
      </p:pic>
      <p:sp>
        <p:nvSpPr>
          <p:cNvPr id="3" name="Title 1">
            <a:extLst>
              <a:ext uri="{FF2B5EF4-FFF2-40B4-BE49-F238E27FC236}">
                <a16:creationId xmlns:a16="http://schemas.microsoft.com/office/drawing/2014/main" id="{9E51BFCC-1F59-2772-8D0F-1E18EFA05EA0}"/>
              </a:ext>
            </a:extLst>
          </p:cNvPr>
          <p:cNvSpPr txBox="1">
            <a:spLocks/>
          </p:cNvSpPr>
          <p:nvPr/>
        </p:nvSpPr>
        <p:spPr>
          <a:xfrm>
            <a:off x="338682" y="180770"/>
            <a:ext cx="7543802"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Wumpus World problem in AI</a:t>
            </a:r>
          </a:p>
        </p:txBody>
      </p:sp>
    </p:spTree>
    <p:extLst>
      <p:ext uri="{BB962C8B-B14F-4D97-AF65-F5344CB8AC3E}">
        <p14:creationId xmlns:p14="http://schemas.microsoft.com/office/powerpoint/2010/main" val="197486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6C80-FC13-CF8A-FFD5-BEFF0E556B2B}"/>
              </a:ext>
            </a:extLst>
          </p:cNvPr>
          <p:cNvSpPr txBox="1">
            <a:spLocks/>
          </p:cNvSpPr>
          <p:nvPr/>
        </p:nvSpPr>
        <p:spPr>
          <a:xfrm>
            <a:off x="332626" y="374550"/>
            <a:ext cx="7543802"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PEAS specification</a:t>
            </a:r>
          </a:p>
        </p:txBody>
      </p:sp>
      <p:sp>
        <p:nvSpPr>
          <p:cNvPr id="3" name="TextBox 2">
            <a:extLst>
              <a:ext uri="{FF2B5EF4-FFF2-40B4-BE49-F238E27FC236}">
                <a16:creationId xmlns:a16="http://schemas.microsoft.com/office/drawing/2014/main" id="{18E06859-A85B-C08C-A620-D03B28A62DCD}"/>
              </a:ext>
            </a:extLst>
          </p:cNvPr>
          <p:cNvSpPr txBox="1"/>
          <p:nvPr/>
        </p:nvSpPr>
        <p:spPr>
          <a:xfrm>
            <a:off x="714564" y="1320127"/>
            <a:ext cx="7810151" cy="1938992"/>
          </a:xfrm>
          <a:prstGeom prst="rect">
            <a:avLst/>
          </a:prstGeom>
          <a:noFill/>
        </p:spPr>
        <p:txBody>
          <a:bodyPr wrap="none" rtlCol="0">
            <a:spAutoFit/>
          </a:bodyPr>
          <a:lstStyle/>
          <a:p>
            <a:r>
              <a:rPr lang="en-IN" sz="3000" b="1" dirty="0">
                <a:latin typeface="Book Antiqua" panose="02040602050305030304" pitchFamily="18" charset="0"/>
              </a:rPr>
              <a:t>Performance Metrics: +1000 for golden cave</a:t>
            </a:r>
          </a:p>
          <a:p>
            <a:r>
              <a:rPr lang="en-IN" sz="3000" b="1" dirty="0">
                <a:latin typeface="Book Antiqua" panose="02040602050305030304" pitchFamily="18" charset="0"/>
              </a:rPr>
              <a:t>                                          -1000 for pit</a:t>
            </a:r>
          </a:p>
          <a:p>
            <a:r>
              <a:rPr lang="en-IN" sz="3000" b="1" dirty="0">
                <a:latin typeface="Book Antiqua" panose="02040602050305030304" pitchFamily="18" charset="0"/>
              </a:rPr>
              <a:t>                                          -1 for each action</a:t>
            </a:r>
          </a:p>
          <a:p>
            <a:r>
              <a:rPr lang="en-IN" sz="3000" b="1" dirty="0">
                <a:latin typeface="Book Antiqua" panose="02040602050305030304" pitchFamily="18" charset="0"/>
              </a:rPr>
              <a:t>                                          -10 for using arrow</a:t>
            </a:r>
          </a:p>
        </p:txBody>
      </p:sp>
      <p:sp>
        <p:nvSpPr>
          <p:cNvPr id="4" name="TextBox 3">
            <a:extLst>
              <a:ext uri="{FF2B5EF4-FFF2-40B4-BE49-F238E27FC236}">
                <a16:creationId xmlns:a16="http://schemas.microsoft.com/office/drawing/2014/main" id="{43304BB4-6DED-2016-EB85-4680BFB5A6EF}"/>
              </a:ext>
            </a:extLst>
          </p:cNvPr>
          <p:cNvSpPr txBox="1"/>
          <p:nvPr/>
        </p:nvSpPr>
        <p:spPr>
          <a:xfrm>
            <a:off x="2290037" y="3429000"/>
            <a:ext cx="5984331" cy="1015663"/>
          </a:xfrm>
          <a:prstGeom prst="rect">
            <a:avLst/>
          </a:prstGeom>
          <a:noFill/>
        </p:spPr>
        <p:txBody>
          <a:bodyPr wrap="none" rtlCol="0">
            <a:spAutoFit/>
          </a:bodyPr>
          <a:lstStyle/>
          <a:p>
            <a:r>
              <a:rPr lang="en-IN" sz="3000" b="1" dirty="0">
                <a:latin typeface="Book Antiqua" panose="02040602050305030304" pitchFamily="18" charset="0"/>
              </a:rPr>
              <a:t>Environment: 4 X 4 grid of rooms</a:t>
            </a:r>
          </a:p>
          <a:p>
            <a:r>
              <a:rPr lang="en-IN" sz="3000" b="1" dirty="0">
                <a:latin typeface="Book Antiqua" panose="02040602050305030304" pitchFamily="18" charset="0"/>
              </a:rPr>
              <a:t>                          Starts at (1,1)</a:t>
            </a:r>
          </a:p>
        </p:txBody>
      </p:sp>
    </p:spTree>
    <p:extLst>
      <p:ext uri="{BB962C8B-B14F-4D97-AF65-F5344CB8AC3E}">
        <p14:creationId xmlns:p14="http://schemas.microsoft.com/office/powerpoint/2010/main" val="50596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6C80-FC13-CF8A-FFD5-BEFF0E556B2B}"/>
              </a:ext>
            </a:extLst>
          </p:cNvPr>
          <p:cNvSpPr txBox="1">
            <a:spLocks/>
          </p:cNvSpPr>
          <p:nvPr/>
        </p:nvSpPr>
        <p:spPr>
          <a:xfrm>
            <a:off x="332626" y="374550"/>
            <a:ext cx="7543802"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PEAS specification</a:t>
            </a:r>
          </a:p>
        </p:txBody>
      </p:sp>
      <p:sp>
        <p:nvSpPr>
          <p:cNvPr id="3" name="TextBox 2">
            <a:extLst>
              <a:ext uri="{FF2B5EF4-FFF2-40B4-BE49-F238E27FC236}">
                <a16:creationId xmlns:a16="http://schemas.microsoft.com/office/drawing/2014/main" id="{18E06859-A85B-C08C-A620-D03B28A62DCD}"/>
              </a:ext>
            </a:extLst>
          </p:cNvPr>
          <p:cNvSpPr txBox="1"/>
          <p:nvPr/>
        </p:nvSpPr>
        <p:spPr>
          <a:xfrm>
            <a:off x="1477574" y="1320127"/>
            <a:ext cx="6630913" cy="1938992"/>
          </a:xfrm>
          <a:prstGeom prst="rect">
            <a:avLst/>
          </a:prstGeom>
          <a:noFill/>
        </p:spPr>
        <p:txBody>
          <a:bodyPr wrap="square" rtlCol="0">
            <a:spAutoFit/>
          </a:bodyPr>
          <a:lstStyle/>
          <a:p>
            <a:r>
              <a:rPr lang="en-IN" sz="3000" b="1" dirty="0">
                <a:latin typeface="Book Antiqua" panose="02040602050305030304" pitchFamily="18" charset="0"/>
              </a:rPr>
              <a:t>Actuators: Forward, </a:t>
            </a:r>
            <a:r>
              <a:rPr lang="en-IN" sz="3000" b="1" dirty="0" err="1">
                <a:latin typeface="Book Antiqua" panose="02040602050305030304" pitchFamily="18" charset="0"/>
              </a:rPr>
              <a:t>TurnLeftby</a:t>
            </a:r>
            <a:r>
              <a:rPr lang="en-IN" sz="3000" b="1" dirty="0">
                <a:latin typeface="Book Antiqua" panose="02040602050305030304" pitchFamily="18" charset="0"/>
              </a:rPr>
              <a:t> 90, </a:t>
            </a:r>
          </a:p>
          <a:p>
            <a:r>
              <a:rPr lang="en-IN" sz="3000" b="1" dirty="0">
                <a:latin typeface="Book Antiqua" panose="02040602050305030304" pitchFamily="18" charset="0"/>
              </a:rPr>
              <a:t>                   TurnRightby90, Shoot,</a:t>
            </a:r>
          </a:p>
          <a:p>
            <a:r>
              <a:rPr lang="en-IN" sz="3000" b="1" dirty="0">
                <a:latin typeface="Book Antiqua" panose="02040602050305030304" pitchFamily="18" charset="0"/>
              </a:rPr>
              <a:t>                    Grab, Climb</a:t>
            </a:r>
          </a:p>
          <a:p>
            <a:r>
              <a:rPr lang="en-IN" sz="3000" b="1" dirty="0">
                <a:latin typeface="Book Antiqua" panose="02040602050305030304" pitchFamily="18" charset="0"/>
              </a:rPr>
              <a:t>                                          </a:t>
            </a:r>
          </a:p>
        </p:txBody>
      </p:sp>
      <p:sp>
        <p:nvSpPr>
          <p:cNvPr id="4" name="TextBox 3">
            <a:extLst>
              <a:ext uri="{FF2B5EF4-FFF2-40B4-BE49-F238E27FC236}">
                <a16:creationId xmlns:a16="http://schemas.microsoft.com/office/drawing/2014/main" id="{43304BB4-6DED-2016-EB85-4680BFB5A6EF}"/>
              </a:ext>
            </a:extLst>
          </p:cNvPr>
          <p:cNvSpPr txBox="1"/>
          <p:nvPr/>
        </p:nvSpPr>
        <p:spPr>
          <a:xfrm>
            <a:off x="1913580" y="3259119"/>
            <a:ext cx="5872120" cy="1015663"/>
          </a:xfrm>
          <a:prstGeom prst="rect">
            <a:avLst/>
          </a:prstGeom>
          <a:noFill/>
        </p:spPr>
        <p:txBody>
          <a:bodyPr wrap="none" rtlCol="0">
            <a:spAutoFit/>
          </a:bodyPr>
          <a:lstStyle/>
          <a:p>
            <a:r>
              <a:rPr lang="en-IN" sz="3000" b="1" dirty="0">
                <a:latin typeface="Book Antiqua" panose="02040602050305030304" pitchFamily="18" charset="0"/>
              </a:rPr>
              <a:t>Sensors: Stench, Breeze, Glitter, </a:t>
            </a:r>
          </a:p>
          <a:p>
            <a:r>
              <a:rPr lang="en-IN" sz="3000" b="1" dirty="0">
                <a:latin typeface="Book Antiqua" panose="02040602050305030304" pitchFamily="18" charset="0"/>
              </a:rPr>
              <a:t>                Bump, Scream</a:t>
            </a:r>
          </a:p>
        </p:txBody>
      </p:sp>
      <p:sp>
        <p:nvSpPr>
          <p:cNvPr id="5" name="TextBox 4">
            <a:extLst>
              <a:ext uri="{FF2B5EF4-FFF2-40B4-BE49-F238E27FC236}">
                <a16:creationId xmlns:a16="http://schemas.microsoft.com/office/drawing/2014/main" id="{68EABBA8-4C2F-8DB4-3971-B4130647D78F}"/>
              </a:ext>
            </a:extLst>
          </p:cNvPr>
          <p:cNvSpPr txBox="1"/>
          <p:nvPr/>
        </p:nvSpPr>
        <p:spPr>
          <a:xfrm>
            <a:off x="491517" y="4447031"/>
            <a:ext cx="8263801" cy="553998"/>
          </a:xfrm>
          <a:prstGeom prst="rect">
            <a:avLst/>
          </a:prstGeom>
          <a:noFill/>
        </p:spPr>
        <p:txBody>
          <a:bodyPr wrap="none" rtlCol="0">
            <a:spAutoFit/>
          </a:bodyPr>
          <a:lstStyle/>
          <a:p>
            <a:r>
              <a:rPr lang="en-IN" sz="3000" b="1" dirty="0">
                <a:latin typeface="Book Antiqua" panose="02040602050305030304" pitchFamily="18" charset="0"/>
              </a:rPr>
              <a:t>percept=[</a:t>
            </a:r>
            <a:r>
              <a:rPr lang="en-IN" sz="3000" b="1" dirty="0" err="1">
                <a:latin typeface="Book Antiqua" panose="02040602050305030304" pitchFamily="18" charset="0"/>
              </a:rPr>
              <a:t>Stench,Breeze,Glitter,Bump,Scream</a:t>
            </a:r>
            <a:r>
              <a:rPr lang="en-IN" sz="3000" b="1" dirty="0">
                <a:latin typeface="Book Antiqua" panose="02040602050305030304" pitchFamily="18" charset="0"/>
              </a:rPr>
              <a:t>]</a:t>
            </a:r>
          </a:p>
        </p:txBody>
      </p:sp>
    </p:spTree>
    <p:extLst>
      <p:ext uri="{BB962C8B-B14F-4D97-AF65-F5344CB8AC3E}">
        <p14:creationId xmlns:p14="http://schemas.microsoft.com/office/powerpoint/2010/main" val="368887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E651BC-9B02-B9EC-E88E-60351947A893}"/>
              </a:ext>
            </a:extLst>
          </p:cNvPr>
          <p:cNvPicPr>
            <a:picLocks noChangeAspect="1"/>
          </p:cNvPicPr>
          <p:nvPr/>
        </p:nvPicPr>
        <p:blipFill>
          <a:blip r:embed="rId2"/>
          <a:stretch>
            <a:fillRect/>
          </a:stretch>
        </p:blipFill>
        <p:spPr>
          <a:xfrm>
            <a:off x="48445" y="-154400"/>
            <a:ext cx="9151768" cy="7082040"/>
          </a:xfrm>
          <a:prstGeom prst="rect">
            <a:avLst/>
          </a:prstGeom>
        </p:spPr>
      </p:pic>
    </p:spTree>
    <p:extLst>
      <p:ext uri="{BB962C8B-B14F-4D97-AF65-F5344CB8AC3E}">
        <p14:creationId xmlns:p14="http://schemas.microsoft.com/office/powerpoint/2010/main" val="40115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86C1-6B1E-1834-EBCB-FA6876040DB2}"/>
              </a:ext>
            </a:extLst>
          </p:cNvPr>
          <p:cNvSpPr txBox="1">
            <a:spLocks/>
          </p:cNvSpPr>
          <p:nvPr/>
        </p:nvSpPr>
        <p:spPr>
          <a:xfrm>
            <a:off x="120679" y="89935"/>
            <a:ext cx="8653928" cy="1084857"/>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algn="ctr"/>
            <a:r>
              <a:rPr lang="en-US" sz="3600" b="1" dirty="0"/>
              <a:t>Knowledge Acquired in Wumpus World</a:t>
            </a:r>
          </a:p>
        </p:txBody>
      </p:sp>
      <p:sp>
        <p:nvSpPr>
          <p:cNvPr id="23" name="Rectangle 22">
            <a:extLst>
              <a:ext uri="{FF2B5EF4-FFF2-40B4-BE49-F238E27FC236}">
                <a16:creationId xmlns:a16="http://schemas.microsoft.com/office/drawing/2014/main" id="{C9E94F13-E789-243D-7772-6276A0B2770D}"/>
              </a:ext>
            </a:extLst>
          </p:cNvPr>
          <p:cNvSpPr/>
          <p:nvPr/>
        </p:nvSpPr>
        <p:spPr>
          <a:xfrm>
            <a:off x="1366563" y="4867430"/>
            <a:ext cx="1649142"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D4492763-E1F4-B940-185F-FA3A3021DA48}"/>
              </a:ext>
            </a:extLst>
          </p:cNvPr>
          <p:cNvSpPr/>
          <p:nvPr/>
        </p:nvSpPr>
        <p:spPr>
          <a:xfrm>
            <a:off x="3015705" y="4867430"/>
            <a:ext cx="1637490"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7DDAE2EF-6FD8-0DB4-9B91-B9A323843728}"/>
              </a:ext>
            </a:extLst>
          </p:cNvPr>
          <p:cNvSpPr/>
          <p:nvPr/>
        </p:nvSpPr>
        <p:spPr>
          <a:xfrm>
            <a:off x="4660862" y="4867430"/>
            <a:ext cx="1637491"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290F3021-5888-B096-B353-E6263ED4D112}"/>
              </a:ext>
            </a:extLst>
          </p:cNvPr>
          <p:cNvSpPr/>
          <p:nvPr/>
        </p:nvSpPr>
        <p:spPr>
          <a:xfrm>
            <a:off x="6306020" y="4867430"/>
            <a:ext cx="1768243"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3C807C7D-F93C-81BA-2F48-C8EBC28E89B3}"/>
              </a:ext>
            </a:extLst>
          </p:cNvPr>
          <p:cNvSpPr txBox="1"/>
          <p:nvPr/>
        </p:nvSpPr>
        <p:spPr>
          <a:xfrm>
            <a:off x="6259893" y="4815676"/>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4,1</a:t>
            </a:r>
          </a:p>
        </p:txBody>
      </p:sp>
      <p:sp>
        <p:nvSpPr>
          <p:cNvPr id="29" name="TextBox 28">
            <a:extLst>
              <a:ext uri="{FF2B5EF4-FFF2-40B4-BE49-F238E27FC236}">
                <a16:creationId xmlns:a16="http://schemas.microsoft.com/office/drawing/2014/main" id="{0B48B19F-8046-2F01-6077-95507CF2AECB}"/>
              </a:ext>
            </a:extLst>
          </p:cNvPr>
          <p:cNvSpPr txBox="1"/>
          <p:nvPr/>
        </p:nvSpPr>
        <p:spPr>
          <a:xfrm>
            <a:off x="3031163" y="4785258"/>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2,1</a:t>
            </a:r>
          </a:p>
        </p:txBody>
      </p:sp>
      <p:sp>
        <p:nvSpPr>
          <p:cNvPr id="30" name="TextBox 29">
            <a:extLst>
              <a:ext uri="{FF2B5EF4-FFF2-40B4-BE49-F238E27FC236}">
                <a16:creationId xmlns:a16="http://schemas.microsoft.com/office/drawing/2014/main" id="{B7B110D6-31EB-B8D5-5211-BC45E2DB3DDD}"/>
              </a:ext>
            </a:extLst>
          </p:cNvPr>
          <p:cNvSpPr txBox="1"/>
          <p:nvPr/>
        </p:nvSpPr>
        <p:spPr>
          <a:xfrm>
            <a:off x="4645528" y="4815676"/>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3,1</a:t>
            </a:r>
          </a:p>
        </p:txBody>
      </p:sp>
      <p:sp>
        <p:nvSpPr>
          <p:cNvPr id="31" name="TextBox 30">
            <a:extLst>
              <a:ext uri="{FF2B5EF4-FFF2-40B4-BE49-F238E27FC236}">
                <a16:creationId xmlns:a16="http://schemas.microsoft.com/office/drawing/2014/main" id="{06FFF7B2-2403-E9D2-0CB0-8081D4C19F83}"/>
              </a:ext>
            </a:extLst>
          </p:cNvPr>
          <p:cNvSpPr txBox="1"/>
          <p:nvPr/>
        </p:nvSpPr>
        <p:spPr>
          <a:xfrm>
            <a:off x="1358896" y="4861010"/>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1,1</a:t>
            </a:r>
          </a:p>
        </p:txBody>
      </p:sp>
      <p:sp>
        <p:nvSpPr>
          <p:cNvPr id="33" name="TextBox 32">
            <a:extLst>
              <a:ext uri="{FF2B5EF4-FFF2-40B4-BE49-F238E27FC236}">
                <a16:creationId xmlns:a16="http://schemas.microsoft.com/office/drawing/2014/main" id="{29A45401-1E36-1A9B-579D-74ABE5835530}"/>
              </a:ext>
            </a:extLst>
          </p:cNvPr>
          <p:cNvSpPr txBox="1"/>
          <p:nvPr/>
        </p:nvSpPr>
        <p:spPr>
          <a:xfrm>
            <a:off x="6259893" y="3551362"/>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4,2</a:t>
            </a:r>
          </a:p>
        </p:txBody>
      </p:sp>
      <p:sp>
        <p:nvSpPr>
          <p:cNvPr id="34" name="TextBox 33">
            <a:extLst>
              <a:ext uri="{FF2B5EF4-FFF2-40B4-BE49-F238E27FC236}">
                <a16:creationId xmlns:a16="http://schemas.microsoft.com/office/drawing/2014/main" id="{594F805D-FA3C-4A29-F6E1-E8CFF6C3EE0B}"/>
              </a:ext>
            </a:extLst>
          </p:cNvPr>
          <p:cNvSpPr txBox="1"/>
          <p:nvPr/>
        </p:nvSpPr>
        <p:spPr>
          <a:xfrm>
            <a:off x="3001156" y="3575926"/>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2,2</a:t>
            </a:r>
          </a:p>
        </p:txBody>
      </p:sp>
      <p:sp>
        <p:nvSpPr>
          <p:cNvPr id="35" name="TextBox 34">
            <a:extLst>
              <a:ext uri="{FF2B5EF4-FFF2-40B4-BE49-F238E27FC236}">
                <a16:creationId xmlns:a16="http://schemas.microsoft.com/office/drawing/2014/main" id="{42A00C52-FA63-AF1B-941E-F749CC45D880}"/>
              </a:ext>
            </a:extLst>
          </p:cNvPr>
          <p:cNvSpPr txBox="1"/>
          <p:nvPr/>
        </p:nvSpPr>
        <p:spPr>
          <a:xfrm>
            <a:off x="4645528" y="3539406"/>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3,2</a:t>
            </a:r>
          </a:p>
        </p:txBody>
      </p:sp>
      <p:sp>
        <p:nvSpPr>
          <p:cNvPr id="36" name="TextBox 35">
            <a:extLst>
              <a:ext uri="{FF2B5EF4-FFF2-40B4-BE49-F238E27FC236}">
                <a16:creationId xmlns:a16="http://schemas.microsoft.com/office/drawing/2014/main" id="{C0BD7579-23B0-BA6D-DCC8-784032CCDAB3}"/>
              </a:ext>
            </a:extLst>
          </p:cNvPr>
          <p:cNvSpPr txBox="1"/>
          <p:nvPr/>
        </p:nvSpPr>
        <p:spPr>
          <a:xfrm>
            <a:off x="1320487" y="3610759"/>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1,2</a:t>
            </a:r>
          </a:p>
        </p:txBody>
      </p:sp>
      <p:sp>
        <p:nvSpPr>
          <p:cNvPr id="38" name="TextBox 37">
            <a:extLst>
              <a:ext uri="{FF2B5EF4-FFF2-40B4-BE49-F238E27FC236}">
                <a16:creationId xmlns:a16="http://schemas.microsoft.com/office/drawing/2014/main" id="{5B373179-107C-B421-6BA4-3EC86D6AE72A}"/>
              </a:ext>
            </a:extLst>
          </p:cNvPr>
          <p:cNvSpPr txBox="1"/>
          <p:nvPr/>
        </p:nvSpPr>
        <p:spPr>
          <a:xfrm>
            <a:off x="6306020" y="2319340"/>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4,3</a:t>
            </a:r>
          </a:p>
        </p:txBody>
      </p:sp>
      <p:sp>
        <p:nvSpPr>
          <p:cNvPr id="39" name="TextBox 38">
            <a:extLst>
              <a:ext uri="{FF2B5EF4-FFF2-40B4-BE49-F238E27FC236}">
                <a16:creationId xmlns:a16="http://schemas.microsoft.com/office/drawing/2014/main" id="{3DA29BEF-61D4-AB1A-DFAE-A07D54AD0369}"/>
              </a:ext>
            </a:extLst>
          </p:cNvPr>
          <p:cNvSpPr txBox="1"/>
          <p:nvPr/>
        </p:nvSpPr>
        <p:spPr>
          <a:xfrm>
            <a:off x="2965237" y="2372367"/>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2,3</a:t>
            </a:r>
          </a:p>
        </p:txBody>
      </p:sp>
      <p:sp>
        <p:nvSpPr>
          <p:cNvPr id="40" name="TextBox 39">
            <a:extLst>
              <a:ext uri="{FF2B5EF4-FFF2-40B4-BE49-F238E27FC236}">
                <a16:creationId xmlns:a16="http://schemas.microsoft.com/office/drawing/2014/main" id="{B3DE6C3C-69FD-DCF9-2791-0B474A7440D4}"/>
              </a:ext>
            </a:extLst>
          </p:cNvPr>
          <p:cNvSpPr txBox="1"/>
          <p:nvPr/>
        </p:nvSpPr>
        <p:spPr>
          <a:xfrm>
            <a:off x="4550492" y="2335140"/>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3,3</a:t>
            </a:r>
          </a:p>
        </p:txBody>
      </p:sp>
      <p:sp>
        <p:nvSpPr>
          <p:cNvPr id="41" name="TextBox 40">
            <a:extLst>
              <a:ext uri="{FF2B5EF4-FFF2-40B4-BE49-F238E27FC236}">
                <a16:creationId xmlns:a16="http://schemas.microsoft.com/office/drawing/2014/main" id="{C6A9DD1A-586D-9C46-9EBC-3A51D20E3DCB}"/>
              </a:ext>
            </a:extLst>
          </p:cNvPr>
          <p:cNvSpPr txBox="1"/>
          <p:nvPr/>
        </p:nvSpPr>
        <p:spPr>
          <a:xfrm>
            <a:off x="1275063" y="2379823"/>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1,3</a:t>
            </a:r>
          </a:p>
        </p:txBody>
      </p:sp>
      <p:sp>
        <p:nvSpPr>
          <p:cNvPr id="43" name="TextBox 42">
            <a:extLst>
              <a:ext uri="{FF2B5EF4-FFF2-40B4-BE49-F238E27FC236}">
                <a16:creationId xmlns:a16="http://schemas.microsoft.com/office/drawing/2014/main" id="{E25C6106-B917-FE8D-06BC-927D1B2BFF50}"/>
              </a:ext>
            </a:extLst>
          </p:cNvPr>
          <p:cNvSpPr txBox="1"/>
          <p:nvPr/>
        </p:nvSpPr>
        <p:spPr>
          <a:xfrm>
            <a:off x="6306020" y="1169259"/>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4,4</a:t>
            </a:r>
          </a:p>
        </p:txBody>
      </p:sp>
      <p:sp>
        <p:nvSpPr>
          <p:cNvPr id="44" name="TextBox 43">
            <a:extLst>
              <a:ext uri="{FF2B5EF4-FFF2-40B4-BE49-F238E27FC236}">
                <a16:creationId xmlns:a16="http://schemas.microsoft.com/office/drawing/2014/main" id="{4FD746FE-BA7D-C7B0-703C-F748119440D7}"/>
              </a:ext>
            </a:extLst>
          </p:cNvPr>
          <p:cNvSpPr txBox="1"/>
          <p:nvPr/>
        </p:nvSpPr>
        <p:spPr>
          <a:xfrm>
            <a:off x="2957233" y="1142637"/>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2,4</a:t>
            </a:r>
          </a:p>
        </p:txBody>
      </p:sp>
      <p:sp>
        <p:nvSpPr>
          <p:cNvPr id="45" name="TextBox 44">
            <a:extLst>
              <a:ext uri="{FF2B5EF4-FFF2-40B4-BE49-F238E27FC236}">
                <a16:creationId xmlns:a16="http://schemas.microsoft.com/office/drawing/2014/main" id="{F5C92139-068D-316A-905F-98F1D58177F2}"/>
              </a:ext>
            </a:extLst>
          </p:cNvPr>
          <p:cNvSpPr txBox="1"/>
          <p:nvPr/>
        </p:nvSpPr>
        <p:spPr>
          <a:xfrm>
            <a:off x="4622906" y="1162414"/>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3,4</a:t>
            </a:r>
          </a:p>
        </p:txBody>
      </p:sp>
      <p:sp>
        <p:nvSpPr>
          <p:cNvPr id="46" name="TextBox 45">
            <a:extLst>
              <a:ext uri="{FF2B5EF4-FFF2-40B4-BE49-F238E27FC236}">
                <a16:creationId xmlns:a16="http://schemas.microsoft.com/office/drawing/2014/main" id="{DABD4374-63A3-4D4C-3052-2F8713057248}"/>
              </a:ext>
            </a:extLst>
          </p:cNvPr>
          <p:cNvSpPr txBox="1"/>
          <p:nvPr/>
        </p:nvSpPr>
        <p:spPr>
          <a:xfrm>
            <a:off x="1366563" y="1174792"/>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1,4</a:t>
            </a:r>
          </a:p>
        </p:txBody>
      </p:sp>
      <p:sp>
        <p:nvSpPr>
          <p:cNvPr id="53" name="TextBox 52">
            <a:extLst>
              <a:ext uri="{FF2B5EF4-FFF2-40B4-BE49-F238E27FC236}">
                <a16:creationId xmlns:a16="http://schemas.microsoft.com/office/drawing/2014/main" id="{63D489CB-596B-DBA7-250A-79A381B75892}"/>
              </a:ext>
            </a:extLst>
          </p:cNvPr>
          <p:cNvSpPr txBox="1"/>
          <p:nvPr/>
        </p:nvSpPr>
        <p:spPr>
          <a:xfrm>
            <a:off x="1427888" y="5500751"/>
            <a:ext cx="503664" cy="584775"/>
          </a:xfrm>
          <a:prstGeom prst="rect">
            <a:avLst/>
          </a:prstGeom>
          <a:noFill/>
        </p:spPr>
        <p:txBody>
          <a:bodyPr wrap="square" rtlCol="0">
            <a:spAutoFit/>
          </a:bodyPr>
          <a:lstStyle/>
          <a:p>
            <a:r>
              <a:rPr lang="en-IN" sz="3200" dirty="0">
                <a:solidFill>
                  <a:srgbClr val="7030A0"/>
                </a:solidFill>
              </a:rPr>
              <a:t>A</a:t>
            </a:r>
          </a:p>
        </p:txBody>
      </p:sp>
      <p:sp>
        <p:nvSpPr>
          <p:cNvPr id="54" name="Rectangle 53">
            <a:extLst>
              <a:ext uri="{FF2B5EF4-FFF2-40B4-BE49-F238E27FC236}">
                <a16:creationId xmlns:a16="http://schemas.microsoft.com/office/drawing/2014/main" id="{302821C9-D146-75DE-04D9-4703B8562AC7}"/>
              </a:ext>
            </a:extLst>
          </p:cNvPr>
          <p:cNvSpPr/>
          <p:nvPr/>
        </p:nvSpPr>
        <p:spPr>
          <a:xfrm>
            <a:off x="1366563" y="3642914"/>
            <a:ext cx="1649142"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Rectangle 54">
            <a:extLst>
              <a:ext uri="{FF2B5EF4-FFF2-40B4-BE49-F238E27FC236}">
                <a16:creationId xmlns:a16="http://schemas.microsoft.com/office/drawing/2014/main" id="{B112C3E7-1C67-03E5-AD87-2B969DCD0E35}"/>
              </a:ext>
            </a:extLst>
          </p:cNvPr>
          <p:cNvSpPr/>
          <p:nvPr/>
        </p:nvSpPr>
        <p:spPr>
          <a:xfrm>
            <a:off x="3015705" y="3642914"/>
            <a:ext cx="1637490"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Rectangle 55">
            <a:extLst>
              <a:ext uri="{FF2B5EF4-FFF2-40B4-BE49-F238E27FC236}">
                <a16:creationId xmlns:a16="http://schemas.microsoft.com/office/drawing/2014/main" id="{FC6A4BAA-0DCF-9AE8-FF53-F941EBA1242E}"/>
              </a:ext>
            </a:extLst>
          </p:cNvPr>
          <p:cNvSpPr/>
          <p:nvPr/>
        </p:nvSpPr>
        <p:spPr>
          <a:xfrm>
            <a:off x="4660862" y="3642914"/>
            <a:ext cx="1637491"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Rectangle 56">
            <a:extLst>
              <a:ext uri="{FF2B5EF4-FFF2-40B4-BE49-F238E27FC236}">
                <a16:creationId xmlns:a16="http://schemas.microsoft.com/office/drawing/2014/main" id="{C8B19CC5-4E14-83F0-1C39-522952DC73A2}"/>
              </a:ext>
            </a:extLst>
          </p:cNvPr>
          <p:cNvSpPr/>
          <p:nvPr/>
        </p:nvSpPr>
        <p:spPr>
          <a:xfrm>
            <a:off x="6306020" y="3642914"/>
            <a:ext cx="1768243"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Rectangle 57">
            <a:extLst>
              <a:ext uri="{FF2B5EF4-FFF2-40B4-BE49-F238E27FC236}">
                <a16:creationId xmlns:a16="http://schemas.microsoft.com/office/drawing/2014/main" id="{6824D5DC-751F-2D5A-FBCC-F243C448162F}"/>
              </a:ext>
            </a:extLst>
          </p:cNvPr>
          <p:cNvSpPr/>
          <p:nvPr/>
        </p:nvSpPr>
        <p:spPr>
          <a:xfrm>
            <a:off x="1366563" y="2411978"/>
            <a:ext cx="1649142"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Rectangle 58">
            <a:extLst>
              <a:ext uri="{FF2B5EF4-FFF2-40B4-BE49-F238E27FC236}">
                <a16:creationId xmlns:a16="http://schemas.microsoft.com/office/drawing/2014/main" id="{14D0D6AD-E746-1821-EE6A-B9525BD4A1B2}"/>
              </a:ext>
            </a:extLst>
          </p:cNvPr>
          <p:cNvSpPr/>
          <p:nvPr/>
        </p:nvSpPr>
        <p:spPr>
          <a:xfrm>
            <a:off x="3015705" y="2411978"/>
            <a:ext cx="1637490"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Rectangle 59">
            <a:extLst>
              <a:ext uri="{FF2B5EF4-FFF2-40B4-BE49-F238E27FC236}">
                <a16:creationId xmlns:a16="http://schemas.microsoft.com/office/drawing/2014/main" id="{771EEE93-3E91-3023-948A-2AABC2BFF4A6}"/>
              </a:ext>
            </a:extLst>
          </p:cNvPr>
          <p:cNvSpPr/>
          <p:nvPr/>
        </p:nvSpPr>
        <p:spPr>
          <a:xfrm>
            <a:off x="4660862" y="2411978"/>
            <a:ext cx="1637491"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Rectangle 60">
            <a:extLst>
              <a:ext uri="{FF2B5EF4-FFF2-40B4-BE49-F238E27FC236}">
                <a16:creationId xmlns:a16="http://schemas.microsoft.com/office/drawing/2014/main" id="{866A704A-AF90-9F2F-B32A-309E5459277D}"/>
              </a:ext>
            </a:extLst>
          </p:cNvPr>
          <p:cNvSpPr/>
          <p:nvPr/>
        </p:nvSpPr>
        <p:spPr>
          <a:xfrm>
            <a:off x="6306020" y="2411978"/>
            <a:ext cx="1768243"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Rectangle 61">
            <a:extLst>
              <a:ext uri="{FF2B5EF4-FFF2-40B4-BE49-F238E27FC236}">
                <a16:creationId xmlns:a16="http://schemas.microsoft.com/office/drawing/2014/main" id="{4FC6FC8E-1C02-B48C-2A2A-1B947A495249}"/>
              </a:ext>
            </a:extLst>
          </p:cNvPr>
          <p:cNvSpPr/>
          <p:nvPr/>
        </p:nvSpPr>
        <p:spPr>
          <a:xfrm>
            <a:off x="1358896" y="1174792"/>
            <a:ext cx="1649142"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Rectangle 62">
            <a:extLst>
              <a:ext uri="{FF2B5EF4-FFF2-40B4-BE49-F238E27FC236}">
                <a16:creationId xmlns:a16="http://schemas.microsoft.com/office/drawing/2014/main" id="{2FCE2396-27E8-13DE-DFEF-9EEC2706362E}"/>
              </a:ext>
            </a:extLst>
          </p:cNvPr>
          <p:cNvSpPr/>
          <p:nvPr/>
        </p:nvSpPr>
        <p:spPr>
          <a:xfrm>
            <a:off x="3008038" y="1174792"/>
            <a:ext cx="1637490"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Rectangle 63">
            <a:extLst>
              <a:ext uri="{FF2B5EF4-FFF2-40B4-BE49-F238E27FC236}">
                <a16:creationId xmlns:a16="http://schemas.microsoft.com/office/drawing/2014/main" id="{A3D7E089-EB84-E32D-3B64-B8E89C0BCD90}"/>
              </a:ext>
            </a:extLst>
          </p:cNvPr>
          <p:cNvSpPr/>
          <p:nvPr/>
        </p:nvSpPr>
        <p:spPr>
          <a:xfrm>
            <a:off x="4653195" y="1174792"/>
            <a:ext cx="1637491"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Rectangle 64">
            <a:extLst>
              <a:ext uri="{FF2B5EF4-FFF2-40B4-BE49-F238E27FC236}">
                <a16:creationId xmlns:a16="http://schemas.microsoft.com/office/drawing/2014/main" id="{BDE67FE3-6500-0121-13AC-0695A327A1DB}"/>
              </a:ext>
            </a:extLst>
          </p:cNvPr>
          <p:cNvSpPr/>
          <p:nvPr/>
        </p:nvSpPr>
        <p:spPr>
          <a:xfrm>
            <a:off x="6298353" y="1174792"/>
            <a:ext cx="1768243"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TextBox 65">
            <a:extLst>
              <a:ext uri="{FF2B5EF4-FFF2-40B4-BE49-F238E27FC236}">
                <a16:creationId xmlns:a16="http://schemas.microsoft.com/office/drawing/2014/main" id="{8EDB4312-6C43-3D22-7BD8-93B3A7408F4B}"/>
              </a:ext>
            </a:extLst>
          </p:cNvPr>
          <p:cNvSpPr txBox="1"/>
          <p:nvPr/>
        </p:nvSpPr>
        <p:spPr>
          <a:xfrm>
            <a:off x="2121652" y="4903950"/>
            <a:ext cx="909511" cy="584775"/>
          </a:xfrm>
          <a:prstGeom prst="rect">
            <a:avLst/>
          </a:prstGeom>
          <a:noFill/>
        </p:spPr>
        <p:txBody>
          <a:bodyPr wrap="square" rtlCol="0">
            <a:spAutoFit/>
          </a:bodyPr>
          <a:lstStyle/>
          <a:p>
            <a:r>
              <a:rPr lang="en-IN" sz="3200" dirty="0">
                <a:solidFill>
                  <a:schemeClr val="accent3">
                    <a:lumMod val="50000"/>
                  </a:schemeClr>
                </a:solidFill>
              </a:rPr>
              <a:t>OK</a:t>
            </a:r>
          </a:p>
        </p:txBody>
      </p:sp>
      <p:sp>
        <p:nvSpPr>
          <p:cNvPr id="67" name="TextBox 66">
            <a:extLst>
              <a:ext uri="{FF2B5EF4-FFF2-40B4-BE49-F238E27FC236}">
                <a16:creationId xmlns:a16="http://schemas.microsoft.com/office/drawing/2014/main" id="{CDC71522-BF19-0FF5-3BF8-BFB77DFB2A94}"/>
              </a:ext>
            </a:extLst>
          </p:cNvPr>
          <p:cNvSpPr txBox="1"/>
          <p:nvPr/>
        </p:nvSpPr>
        <p:spPr>
          <a:xfrm>
            <a:off x="2182171" y="5525245"/>
            <a:ext cx="503664" cy="584775"/>
          </a:xfrm>
          <a:prstGeom prst="rect">
            <a:avLst/>
          </a:prstGeom>
          <a:noFill/>
        </p:spPr>
        <p:txBody>
          <a:bodyPr wrap="square" rtlCol="0">
            <a:spAutoFit/>
          </a:bodyPr>
          <a:lstStyle/>
          <a:p>
            <a:r>
              <a:rPr lang="en-IN" sz="3200" dirty="0">
                <a:solidFill>
                  <a:srgbClr val="7030A0"/>
                </a:solidFill>
              </a:rPr>
              <a:t>V</a:t>
            </a:r>
          </a:p>
        </p:txBody>
      </p:sp>
      <p:sp>
        <p:nvSpPr>
          <p:cNvPr id="68" name="TextBox 67">
            <a:extLst>
              <a:ext uri="{FF2B5EF4-FFF2-40B4-BE49-F238E27FC236}">
                <a16:creationId xmlns:a16="http://schemas.microsoft.com/office/drawing/2014/main" id="{7AFD29B9-20F7-6624-C979-CEAB9C184C16}"/>
              </a:ext>
            </a:extLst>
          </p:cNvPr>
          <p:cNvSpPr txBox="1"/>
          <p:nvPr/>
        </p:nvSpPr>
        <p:spPr>
          <a:xfrm>
            <a:off x="1368649" y="4210344"/>
            <a:ext cx="909511" cy="584775"/>
          </a:xfrm>
          <a:prstGeom prst="rect">
            <a:avLst/>
          </a:prstGeom>
          <a:noFill/>
        </p:spPr>
        <p:txBody>
          <a:bodyPr wrap="square" rtlCol="0">
            <a:spAutoFit/>
          </a:bodyPr>
          <a:lstStyle/>
          <a:p>
            <a:r>
              <a:rPr lang="en-IN" sz="3200" dirty="0">
                <a:solidFill>
                  <a:schemeClr val="accent3">
                    <a:lumMod val="50000"/>
                  </a:schemeClr>
                </a:solidFill>
              </a:rPr>
              <a:t>OK</a:t>
            </a:r>
          </a:p>
        </p:txBody>
      </p:sp>
      <p:sp>
        <p:nvSpPr>
          <p:cNvPr id="69" name="TextBox 68">
            <a:extLst>
              <a:ext uri="{FF2B5EF4-FFF2-40B4-BE49-F238E27FC236}">
                <a16:creationId xmlns:a16="http://schemas.microsoft.com/office/drawing/2014/main" id="{1C82DC8B-0BE7-C7BF-21DC-BE6F91127C65}"/>
              </a:ext>
            </a:extLst>
          </p:cNvPr>
          <p:cNvSpPr txBox="1"/>
          <p:nvPr/>
        </p:nvSpPr>
        <p:spPr>
          <a:xfrm>
            <a:off x="3638545" y="4903950"/>
            <a:ext cx="909511" cy="584775"/>
          </a:xfrm>
          <a:prstGeom prst="rect">
            <a:avLst/>
          </a:prstGeom>
          <a:noFill/>
        </p:spPr>
        <p:txBody>
          <a:bodyPr wrap="square" rtlCol="0">
            <a:spAutoFit/>
          </a:bodyPr>
          <a:lstStyle/>
          <a:p>
            <a:r>
              <a:rPr lang="en-IN" sz="3200" dirty="0">
                <a:solidFill>
                  <a:schemeClr val="accent3">
                    <a:lumMod val="50000"/>
                  </a:schemeClr>
                </a:solidFill>
              </a:rPr>
              <a:t>OK</a:t>
            </a:r>
          </a:p>
        </p:txBody>
      </p:sp>
      <p:sp>
        <p:nvSpPr>
          <p:cNvPr id="70" name="TextBox 69">
            <a:extLst>
              <a:ext uri="{FF2B5EF4-FFF2-40B4-BE49-F238E27FC236}">
                <a16:creationId xmlns:a16="http://schemas.microsoft.com/office/drawing/2014/main" id="{F5AC7146-E83F-39D4-7FBC-EF883368D98D}"/>
              </a:ext>
            </a:extLst>
          </p:cNvPr>
          <p:cNvSpPr txBox="1"/>
          <p:nvPr/>
        </p:nvSpPr>
        <p:spPr>
          <a:xfrm>
            <a:off x="3093743" y="5525245"/>
            <a:ext cx="503664" cy="584775"/>
          </a:xfrm>
          <a:prstGeom prst="rect">
            <a:avLst/>
          </a:prstGeom>
          <a:noFill/>
        </p:spPr>
        <p:txBody>
          <a:bodyPr wrap="square" rtlCol="0">
            <a:spAutoFit/>
          </a:bodyPr>
          <a:lstStyle/>
          <a:p>
            <a:r>
              <a:rPr lang="en-IN" sz="3200" dirty="0">
                <a:solidFill>
                  <a:srgbClr val="7030A0"/>
                </a:solidFill>
              </a:rPr>
              <a:t>B</a:t>
            </a:r>
          </a:p>
        </p:txBody>
      </p:sp>
    </p:spTree>
    <p:extLst>
      <p:ext uri="{BB962C8B-B14F-4D97-AF65-F5344CB8AC3E}">
        <p14:creationId xmlns:p14="http://schemas.microsoft.com/office/powerpoint/2010/main" val="369147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randombar(horizontal)">
                                      <p:cBhvr>
                                        <p:cTn id="16" dur="500"/>
                                        <p:tgtEl>
                                          <p:spTgt spid="2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randombar(horizontal)">
                                      <p:cBhvr>
                                        <p:cTn id="19" dur="500"/>
                                        <p:tgtEl>
                                          <p:spTgt spid="5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randombar(horizontal)">
                                      <p:cBhvr>
                                        <p:cTn id="22" dur="500"/>
                                        <p:tgtEl>
                                          <p:spTgt spid="5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randombar(horizontal)">
                                      <p:cBhvr>
                                        <p:cTn id="25" dur="500"/>
                                        <p:tgtEl>
                                          <p:spTgt spid="5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randombar(horizontal)">
                                      <p:cBhvr>
                                        <p:cTn id="28" dur="500"/>
                                        <p:tgtEl>
                                          <p:spTgt spid="5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randombar(horizontal)">
                                      <p:cBhvr>
                                        <p:cTn id="31" dur="500"/>
                                        <p:tgtEl>
                                          <p:spTgt spid="6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randombar(horizontal)">
                                      <p:cBhvr>
                                        <p:cTn id="34" dur="500"/>
                                        <p:tgtEl>
                                          <p:spTgt spid="6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randombar(horizontal)">
                                      <p:cBhvr>
                                        <p:cTn id="37" dur="500"/>
                                        <p:tgtEl>
                                          <p:spTgt spid="5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randombar(horizontal)">
                                      <p:cBhvr>
                                        <p:cTn id="40" dur="500"/>
                                        <p:tgtEl>
                                          <p:spTgt spid="5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randombar(horizontal)">
                                      <p:cBhvr>
                                        <p:cTn id="43" dur="500"/>
                                        <p:tgtEl>
                                          <p:spTgt spid="6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randombar(horizontal)">
                                      <p:cBhvr>
                                        <p:cTn id="46" dur="500"/>
                                        <p:tgtEl>
                                          <p:spTgt spid="6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randombar(horizontal)">
                                      <p:cBhvr>
                                        <p:cTn id="49" dur="500"/>
                                        <p:tgtEl>
                                          <p:spTgt spid="63"/>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randombar(horizontal)">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randombar(horizontal)">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randombar(horizont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randombar(horizontal)">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randombar(horizontal)">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randombar(horizontal)">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randombar(horizontal)">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randombar(horizontal)">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randombar(horizontal)">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randombar(horizontal)">
                                      <p:cBhvr>
                                        <p:cTn id="97" dur="500"/>
                                        <p:tgtEl>
                                          <p:spTgt spid="41"/>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randombar(horizontal)">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randombar(horizontal)">
                                      <p:cBhvr>
                                        <p:cTn id="107" dur="500"/>
                                        <p:tgtEl>
                                          <p:spTgt spid="40"/>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randombar(horizontal)">
                                      <p:cBhvr>
                                        <p:cTn id="112" dur="500"/>
                                        <p:tgtEl>
                                          <p:spTgt spid="38"/>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randombar(horizontal)">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grpId="0" nodeType="click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randombar(horizontal)">
                                      <p:cBhvr>
                                        <p:cTn id="122" dur="500"/>
                                        <p:tgtEl>
                                          <p:spTgt spid="45"/>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randombar(horizontal)">
                                      <p:cBhvr>
                                        <p:cTn id="127" dur="500"/>
                                        <p:tgtEl>
                                          <p:spTgt spid="44"/>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randombar(horizontal)">
                                      <p:cBhvr>
                                        <p:cTn id="132" dur="500"/>
                                        <p:tgtEl>
                                          <p:spTgt spid="46"/>
                                        </p:tgtEl>
                                      </p:cBhvr>
                                    </p:animEffect>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randombar(horizontal)">
                                      <p:cBhvr>
                                        <p:cTn id="137" dur="500"/>
                                        <p:tgtEl>
                                          <p:spTgt spid="53"/>
                                        </p:tgtEl>
                                      </p:cBhvr>
                                    </p:animEffect>
                                  </p:childTnLst>
                                </p:cTn>
                              </p:par>
                            </p:childTnLst>
                          </p:cTn>
                        </p:par>
                      </p:childTnLst>
                    </p:cTn>
                  </p:par>
                  <p:par>
                    <p:cTn id="138" fill="hold">
                      <p:stCondLst>
                        <p:cond delay="indefinite"/>
                      </p:stCondLst>
                      <p:childTnLst>
                        <p:par>
                          <p:cTn id="139" fill="hold">
                            <p:stCondLst>
                              <p:cond delay="0"/>
                            </p:stCondLst>
                            <p:childTnLst>
                              <p:par>
                                <p:cTn id="140" presetID="14" presetClass="entr" presetSubtype="10" fill="hold" grpId="0" nodeType="click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randombar(horizontal)">
                                      <p:cBhvr>
                                        <p:cTn id="142" dur="500"/>
                                        <p:tgtEl>
                                          <p:spTgt spid="66"/>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70"/>
                                        </p:tgtEl>
                                        <p:attrNameLst>
                                          <p:attrName>style.visibility</p:attrName>
                                        </p:attrNameLst>
                                      </p:cBhvr>
                                      <p:to>
                                        <p:strVal val="visible"/>
                                      </p:to>
                                    </p:set>
                                    <p:animEffect transition="in" filter="randombar(horizontal)">
                                      <p:cBhvr>
                                        <p:cTn id="147" dur="500"/>
                                        <p:tgtEl>
                                          <p:spTgt spid="70"/>
                                        </p:tgtEl>
                                      </p:cBhvr>
                                    </p:animEffect>
                                  </p:childTnLst>
                                </p:cTn>
                              </p:par>
                            </p:childTnLst>
                          </p:cTn>
                        </p:par>
                      </p:childTnLst>
                    </p:cTn>
                  </p:par>
                  <p:par>
                    <p:cTn id="148" fill="hold">
                      <p:stCondLst>
                        <p:cond delay="indefinite"/>
                      </p:stCondLst>
                      <p:childTnLst>
                        <p:par>
                          <p:cTn id="149" fill="hold">
                            <p:stCondLst>
                              <p:cond delay="0"/>
                            </p:stCondLst>
                            <p:childTnLst>
                              <p:par>
                                <p:cTn id="150" presetID="14" presetClass="entr" presetSubtype="10" fill="hold" grpId="0" nodeType="clickEffect">
                                  <p:stCondLst>
                                    <p:cond delay="0"/>
                                  </p:stCondLst>
                                  <p:childTnLst>
                                    <p:set>
                                      <p:cBhvr>
                                        <p:cTn id="151" dur="1" fill="hold">
                                          <p:stCondLst>
                                            <p:cond delay="0"/>
                                          </p:stCondLst>
                                        </p:cTn>
                                        <p:tgtEl>
                                          <p:spTgt spid="69"/>
                                        </p:tgtEl>
                                        <p:attrNameLst>
                                          <p:attrName>style.visibility</p:attrName>
                                        </p:attrNameLst>
                                      </p:cBhvr>
                                      <p:to>
                                        <p:strVal val="visible"/>
                                      </p:to>
                                    </p:set>
                                    <p:animEffect transition="in" filter="randombar(horizontal)">
                                      <p:cBhvr>
                                        <p:cTn id="152" dur="500"/>
                                        <p:tgtEl>
                                          <p:spTgt spid="69"/>
                                        </p:tgtEl>
                                      </p:cBhvr>
                                    </p:animEffect>
                                  </p:childTnLst>
                                </p:cTn>
                              </p:par>
                            </p:childTnLst>
                          </p:cTn>
                        </p:par>
                      </p:childTnLst>
                    </p:cTn>
                  </p:par>
                  <p:par>
                    <p:cTn id="153" fill="hold">
                      <p:stCondLst>
                        <p:cond delay="indefinite"/>
                      </p:stCondLst>
                      <p:childTnLst>
                        <p:par>
                          <p:cTn id="154" fill="hold">
                            <p:stCondLst>
                              <p:cond delay="0"/>
                            </p:stCondLst>
                            <p:childTnLst>
                              <p:par>
                                <p:cTn id="155" presetID="14" presetClass="entr" presetSubtype="10" fill="hold" grpId="0" nodeType="clickEffect">
                                  <p:stCondLst>
                                    <p:cond delay="0"/>
                                  </p:stCondLst>
                                  <p:childTnLst>
                                    <p:set>
                                      <p:cBhvr>
                                        <p:cTn id="156" dur="1" fill="hold">
                                          <p:stCondLst>
                                            <p:cond delay="0"/>
                                          </p:stCondLst>
                                        </p:cTn>
                                        <p:tgtEl>
                                          <p:spTgt spid="68"/>
                                        </p:tgtEl>
                                        <p:attrNameLst>
                                          <p:attrName>style.visibility</p:attrName>
                                        </p:attrNameLst>
                                      </p:cBhvr>
                                      <p:to>
                                        <p:strVal val="visible"/>
                                      </p:to>
                                    </p:set>
                                    <p:animEffect transition="in" filter="randombar(horizontal)">
                                      <p:cBhvr>
                                        <p:cTn id="157" dur="500"/>
                                        <p:tgtEl>
                                          <p:spTgt spid="68"/>
                                        </p:tgtEl>
                                      </p:cBhvr>
                                    </p:animEffect>
                                  </p:childTnLst>
                                </p:cTn>
                              </p:par>
                            </p:childTnLst>
                          </p:cTn>
                        </p:par>
                      </p:childTnLst>
                    </p:cTn>
                  </p:par>
                  <p:par>
                    <p:cTn id="158" fill="hold">
                      <p:stCondLst>
                        <p:cond delay="indefinite"/>
                      </p:stCondLst>
                      <p:childTnLst>
                        <p:par>
                          <p:cTn id="159" fill="hold">
                            <p:stCondLst>
                              <p:cond delay="0"/>
                            </p:stCondLst>
                            <p:childTnLst>
                              <p:par>
                                <p:cTn id="160" presetID="14" presetClass="entr" presetSubtype="10" fill="hold" grpId="0" nodeType="clickEffect">
                                  <p:stCondLst>
                                    <p:cond delay="0"/>
                                  </p:stCondLst>
                                  <p:childTnLst>
                                    <p:set>
                                      <p:cBhvr>
                                        <p:cTn id="161" dur="1" fill="hold">
                                          <p:stCondLst>
                                            <p:cond delay="0"/>
                                          </p:stCondLst>
                                        </p:cTn>
                                        <p:tgtEl>
                                          <p:spTgt spid="67"/>
                                        </p:tgtEl>
                                        <p:attrNameLst>
                                          <p:attrName>style.visibility</p:attrName>
                                        </p:attrNameLst>
                                      </p:cBhvr>
                                      <p:to>
                                        <p:strVal val="visible"/>
                                      </p:to>
                                    </p:set>
                                    <p:animEffect transition="in" filter="randombar(horizontal)">
                                      <p:cBhvr>
                                        <p:cTn id="16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p:bldP spid="29" grpId="0"/>
      <p:bldP spid="30" grpId="0"/>
      <p:bldP spid="31" grpId="0"/>
      <p:bldP spid="33" grpId="0"/>
      <p:bldP spid="34" grpId="0"/>
      <p:bldP spid="35" grpId="0"/>
      <p:bldP spid="36" grpId="0"/>
      <p:bldP spid="38" grpId="0"/>
      <p:bldP spid="39" grpId="0"/>
      <p:bldP spid="40" grpId="0"/>
      <p:bldP spid="41" grpId="0"/>
      <p:bldP spid="43" grpId="0"/>
      <p:bldP spid="44" grpId="0"/>
      <p:bldP spid="45" grpId="0"/>
      <p:bldP spid="46" grpId="0"/>
      <p:bldP spid="53" grpId="0"/>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86C1-6B1E-1834-EBCB-FA6876040DB2}"/>
              </a:ext>
            </a:extLst>
          </p:cNvPr>
          <p:cNvSpPr txBox="1">
            <a:spLocks/>
          </p:cNvSpPr>
          <p:nvPr/>
        </p:nvSpPr>
        <p:spPr>
          <a:xfrm>
            <a:off x="120679" y="89935"/>
            <a:ext cx="8653928" cy="1084857"/>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algn="ctr"/>
            <a:r>
              <a:rPr lang="en-US" sz="3600" b="1" dirty="0"/>
              <a:t>Knowledge Acquired in Wumpus World</a:t>
            </a:r>
          </a:p>
        </p:txBody>
      </p:sp>
      <p:sp>
        <p:nvSpPr>
          <p:cNvPr id="23" name="Rectangle 22">
            <a:extLst>
              <a:ext uri="{FF2B5EF4-FFF2-40B4-BE49-F238E27FC236}">
                <a16:creationId xmlns:a16="http://schemas.microsoft.com/office/drawing/2014/main" id="{C9E94F13-E789-243D-7772-6276A0B2770D}"/>
              </a:ext>
            </a:extLst>
          </p:cNvPr>
          <p:cNvSpPr/>
          <p:nvPr/>
        </p:nvSpPr>
        <p:spPr>
          <a:xfrm>
            <a:off x="1366563" y="4867430"/>
            <a:ext cx="1649142"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D4492763-E1F4-B940-185F-FA3A3021DA48}"/>
              </a:ext>
            </a:extLst>
          </p:cNvPr>
          <p:cNvSpPr/>
          <p:nvPr/>
        </p:nvSpPr>
        <p:spPr>
          <a:xfrm>
            <a:off x="3015705" y="4867430"/>
            <a:ext cx="1637490"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7DDAE2EF-6FD8-0DB4-9B91-B9A323843728}"/>
              </a:ext>
            </a:extLst>
          </p:cNvPr>
          <p:cNvSpPr/>
          <p:nvPr/>
        </p:nvSpPr>
        <p:spPr>
          <a:xfrm>
            <a:off x="4660862" y="4867430"/>
            <a:ext cx="1637491"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290F3021-5888-B096-B353-E6263ED4D112}"/>
              </a:ext>
            </a:extLst>
          </p:cNvPr>
          <p:cNvSpPr/>
          <p:nvPr/>
        </p:nvSpPr>
        <p:spPr>
          <a:xfrm>
            <a:off x="6306020" y="4867430"/>
            <a:ext cx="1768243"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3C807C7D-F93C-81BA-2F48-C8EBC28E89B3}"/>
              </a:ext>
            </a:extLst>
          </p:cNvPr>
          <p:cNvSpPr txBox="1"/>
          <p:nvPr/>
        </p:nvSpPr>
        <p:spPr>
          <a:xfrm>
            <a:off x="6259893" y="4815676"/>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4,1</a:t>
            </a:r>
          </a:p>
        </p:txBody>
      </p:sp>
      <p:sp>
        <p:nvSpPr>
          <p:cNvPr id="29" name="TextBox 28">
            <a:extLst>
              <a:ext uri="{FF2B5EF4-FFF2-40B4-BE49-F238E27FC236}">
                <a16:creationId xmlns:a16="http://schemas.microsoft.com/office/drawing/2014/main" id="{0B48B19F-8046-2F01-6077-95507CF2AECB}"/>
              </a:ext>
            </a:extLst>
          </p:cNvPr>
          <p:cNvSpPr txBox="1"/>
          <p:nvPr/>
        </p:nvSpPr>
        <p:spPr>
          <a:xfrm>
            <a:off x="3031163" y="4785258"/>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2,1</a:t>
            </a:r>
          </a:p>
        </p:txBody>
      </p:sp>
      <p:sp>
        <p:nvSpPr>
          <p:cNvPr id="30" name="TextBox 29">
            <a:extLst>
              <a:ext uri="{FF2B5EF4-FFF2-40B4-BE49-F238E27FC236}">
                <a16:creationId xmlns:a16="http://schemas.microsoft.com/office/drawing/2014/main" id="{B7B110D6-31EB-B8D5-5211-BC45E2DB3DDD}"/>
              </a:ext>
            </a:extLst>
          </p:cNvPr>
          <p:cNvSpPr txBox="1"/>
          <p:nvPr/>
        </p:nvSpPr>
        <p:spPr>
          <a:xfrm>
            <a:off x="4645528" y="4815676"/>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3,1</a:t>
            </a:r>
          </a:p>
        </p:txBody>
      </p:sp>
      <p:sp>
        <p:nvSpPr>
          <p:cNvPr id="31" name="TextBox 30">
            <a:extLst>
              <a:ext uri="{FF2B5EF4-FFF2-40B4-BE49-F238E27FC236}">
                <a16:creationId xmlns:a16="http://schemas.microsoft.com/office/drawing/2014/main" id="{06FFF7B2-2403-E9D2-0CB0-8081D4C19F83}"/>
              </a:ext>
            </a:extLst>
          </p:cNvPr>
          <p:cNvSpPr txBox="1"/>
          <p:nvPr/>
        </p:nvSpPr>
        <p:spPr>
          <a:xfrm>
            <a:off x="1358896" y="4861010"/>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1,1</a:t>
            </a:r>
          </a:p>
        </p:txBody>
      </p:sp>
      <p:sp>
        <p:nvSpPr>
          <p:cNvPr id="33" name="TextBox 32">
            <a:extLst>
              <a:ext uri="{FF2B5EF4-FFF2-40B4-BE49-F238E27FC236}">
                <a16:creationId xmlns:a16="http://schemas.microsoft.com/office/drawing/2014/main" id="{29A45401-1E36-1A9B-579D-74ABE5835530}"/>
              </a:ext>
            </a:extLst>
          </p:cNvPr>
          <p:cNvSpPr txBox="1"/>
          <p:nvPr/>
        </p:nvSpPr>
        <p:spPr>
          <a:xfrm>
            <a:off x="6259893" y="3551362"/>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4,2</a:t>
            </a:r>
          </a:p>
        </p:txBody>
      </p:sp>
      <p:sp>
        <p:nvSpPr>
          <p:cNvPr id="34" name="TextBox 33">
            <a:extLst>
              <a:ext uri="{FF2B5EF4-FFF2-40B4-BE49-F238E27FC236}">
                <a16:creationId xmlns:a16="http://schemas.microsoft.com/office/drawing/2014/main" id="{594F805D-FA3C-4A29-F6E1-E8CFF6C3EE0B}"/>
              </a:ext>
            </a:extLst>
          </p:cNvPr>
          <p:cNvSpPr txBox="1"/>
          <p:nvPr/>
        </p:nvSpPr>
        <p:spPr>
          <a:xfrm>
            <a:off x="3001156" y="3575926"/>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2,2</a:t>
            </a:r>
          </a:p>
        </p:txBody>
      </p:sp>
      <p:sp>
        <p:nvSpPr>
          <p:cNvPr id="35" name="TextBox 34">
            <a:extLst>
              <a:ext uri="{FF2B5EF4-FFF2-40B4-BE49-F238E27FC236}">
                <a16:creationId xmlns:a16="http://schemas.microsoft.com/office/drawing/2014/main" id="{42A00C52-FA63-AF1B-941E-F749CC45D880}"/>
              </a:ext>
            </a:extLst>
          </p:cNvPr>
          <p:cNvSpPr txBox="1"/>
          <p:nvPr/>
        </p:nvSpPr>
        <p:spPr>
          <a:xfrm>
            <a:off x="4645528" y="3539406"/>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3,2</a:t>
            </a:r>
          </a:p>
        </p:txBody>
      </p:sp>
      <p:sp>
        <p:nvSpPr>
          <p:cNvPr id="36" name="TextBox 35">
            <a:extLst>
              <a:ext uri="{FF2B5EF4-FFF2-40B4-BE49-F238E27FC236}">
                <a16:creationId xmlns:a16="http://schemas.microsoft.com/office/drawing/2014/main" id="{C0BD7579-23B0-BA6D-DCC8-784032CCDAB3}"/>
              </a:ext>
            </a:extLst>
          </p:cNvPr>
          <p:cNvSpPr txBox="1"/>
          <p:nvPr/>
        </p:nvSpPr>
        <p:spPr>
          <a:xfrm>
            <a:off x="1320487" y="3610759"/>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1,2</a:t>
            </a:r>
          </a:p>
        </p:txBody>
      </p:sp>
      <p:sp>
        <p:nvSpPr>
          <p:cNvPr id="38" name="TextBox 37">
            <a:extLst>
              <a:ext uri="{FF2B5EF4-FFF2-40B4-BE49-F238E27FC236}">
                <a16:creationId xmlns:a16="http://schemas.microsoft.com/office/drawing/2014/main" id="{5B373179-107C-B421-6BA4-3EC86D6AE72A}"/>
              </a:ext>
            </a:extLst>
          </p:cNvPr>
          <p:cNvSpPr txBox="1"/>
          <p:nvPr/>
        </p:nvSpPr>
        <p:spPr>
          <a:xfrm>
            <a:off x="6306020" y="2319340"/>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4,3</a:t>
            </a:r>
          </a:p>
        </p:txBody>
      </p:sp>
      <p:sp>
        <p:nvSpPr>
          <p:cNvPr id="39" name="TextBox 38">
            <a:extLst>
              <a:ext uri="{FF2B5EF4-FFF2-40B4-BE49-F238E27FC236}">
                <a16:creationId xmlns:a16="http://schemas.microsoft.com/office/drawing/2014/main" id="{3DA29BEF-61D4-AB1A-DFAE-A07D54AD0369}"/>
              </a:ext>
            </a:extLst>
          </p:cNvPr>
          <p:cNvSpPr txBox="1"/>
          <p:nvPr/>
        </p:nvSpPr>
        <p:spPr>
          <a:xfrm>
            <a:off x="2965237" y="2372367"/>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2,3</a:t>
            </a:r>
          </a:p>
        </p:txBody>
      </p:sp>
      <p:sp>
        <p:nvSpPr>
          <p:cNvPr id="40" name="TextBox 39">
            <a:extLst>
              <a:ext uri="{FF2B5EF4-FFF2-40B4-BE49-F238E27FC236}">
                <a16:creationId xmlns:a16="http://schemas.microsoft.com/office/drawing/2014/main" id="{B3DE6C3C-69FD-DCF9-2791-0B474A7440D4}"/>
              </a:ext>
            </a:extLst>
          </p:cNvPr>
          <p:cNvSpPr txBox="1"/>
          <p:nvPr/>
        </p:nvSpPr>
        <p:spPr>
          <a:xfrm>
            <a:off x="4550492" y="2335140"/>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3,3</a:t>
            </a:r>
          </a:p>
        </p:txBody>
      </p:sp>
      <p:sp>
        <p:nvSpPr>
          <p:cNvPr id="41" name="TextBox 40">
            <a:extLst>
              <a:ext uri="{FF2B5EF4-FFF2-40B4-BE49-F238E27FC236}">
                <a16:creationId xmlns:a16="http://schemas.microsoft.com/office/drawing/2014/main" id="{C6A9DD1A-586D-9C46-9EBC-3A51D20E3DCB}"/>
              </a:ext>
            </a:extLst>
          </p:cNvPr>
          <p:cNvSpPr txBox="1"/>
          <p:nvPr/>
        </p:nvSpPr>
        <p:spPr>
          <a:xfrm>
            <a:off x="1275063" y="2379823"/>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1,3</a:t>
            </a:r>
          </a:p>
        </p:txBody>
      </p:sp>
      <p:sp>
        <p:nvSpPr>
          <p:cNvPr id="43" name="TextBox 42">
            <a:extLst>
              <a:ext uri="{FF2B5EF4-FFF2-40B4-BE49-F238E27FC236}">
                <a16:creationId xmlns:a16="http://schemas.microsoft.com/office/drawing/2014/main" id="{E25C6106-B917-FE8D-06BC-927D1B2BFF50}"/>
              </a:ext>
            </a:extLst>
          </p:cNvPr>
          <p:cNvSpPr txBox="1"/>
          <p:nvPr/>
        </p:nvSpPr>
        <p:spPr>
          <a:xfrm>
            <a:off x="6306020" y="1169259"/>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4,4</a:t>
            </a:r>
          </a:p>
        </p:txBody>
      </p:sp>
      <p:sp>
        <p:nvSpPr>
          <p:cNvPr id="44" name="TextBox 43">
            <a:extLst>
              <a:ext uri="{FF2B5EF4-FFF2-40B4-BE49-F238E27FC236}">
                <a16:creationId xmlns:a16="http://schemas.microsoft.com/office/drawing/2014/main" id="{4FD746FE-BA7D-C7B0-703C-F748119440D7}"/>
              </a:ext>
            </a:extLst>
          </p:cNvPr>
          <p:cNvSpPr txBox="1"/>
          <p:nvPr/>
        </p:nvSpPr>
        <p:spPr>
          <a:xfrm>
            <a:off x="2957233" y="1142637"/>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2,4</a:t>
            </a:r>
          </a:p>
        </p:txBody>
      </p:sp>
      <p:sp>
        <p:nvSpPr>
          <p:cNvPr id="45" name="TextBox 44">
            <a:extLst>
              <a:ext uri="{FF2B5EF4-FFF2-40B4-BE49-F238E27FC236}">
                <a16:creationId xmlns:a16="http://schemas.microsoft.com/office/drawing/2014/main" id="{F5C92139-068D-316A-905F-98F1D58177F2}"/>
              </a:ext>
            </a:extLst>
          </p:cNvPr>
          <p:cNvSpPr txBox="1"/>
          <p:nvPr/>
        </p:nvSpPr>
        <p:spPr>
          <a:xfrm>
            <a:off x="4622906" y="1162414"/>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3,4</a:t>
            </a:r>
          </a:p>
        </p:txBody>
      </p:sp>
      <p:sp>
        <p:nvSpPr>
          <p:cNvPr id="46" name="TextBox 45">
            <a:extLst>
              <a:ext uri="{FF2B5EF4-FFF2-40B4-BE49-F238E27FC236}">
                <a16:creationId xmlns:a16="http://schemas.microsoft.com/office/drawing/2014/main" id="{DABD4374-63A3-4D4C-3052-2F8713057248}"/>
              </a:ext>
            </a:extLst>
          </p:cNvPr>
          <p:cNvSpPr txBox="1"/>
          <p:nvPr/>
        </p:nvSpPr>
        <p:spPr>
          <a:xfrm>
            <a:off x="1366563" y="1174792"/>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1,4</a:t>
            </a:r>
          </a:p>
        </p:txBody>
      </p:sp>
      <p:sp>
        <p:nvSpPr>
          <p:cNvPr id="53" name="TextBox 52">
            <a:extLst>
              <a:ext uri="{FF2B5EF4-FFF2-40B4-BE49-F238E27FC236}">
                <a16:creationId xmlns:a16="http://schemas.microsoft.com/office/drawing/2014/main" id="{63D489CB-596B-DBA7-250A-79A381B75892}"/>
              </a:ext>
            </a:extLst>
          </p:cNvPr>
          <p:cNvSpPr txBox="1"/>
          <p:nvPr/>
        </p:nvSpPr>
        <p:spPr>
          <a:xfrm>
            <a:off x="1427888" y="5500751"/>
            <a:ext cx="503664" cy="584775"/>
          </a:xfrm>
          <a:prstGeom prst="rect">
            <a:avLst/>
          </a:prstGeom>
          <a:noFill/>
        </p:spPr>
        <p:txBody>
          <a:bodyPr wrap="square" rtlCol="0">
            <a:spAutoFit/>
          </a:bodyPr>
          <a:lstStyle/>
          <a:p>
            <a:r>
              <a:rPr lang="en-IN" sz="3200" dirty="0">
                <a:solidFill>
                  <a:srgbClr val="7030A0"/>
                </a:solidFill>
              </a:rPr>
              <a:t>A</a:t>
            </a:r>
          </a:p>
        </p:txBody>
      </p:sp>
      <p:sp>
        <p:nvSpPr>
          <p:cNvPr id="54" name="Rectangle 53">
            <a:extLst>
              <a:ext uri="{FF2B5EF4-FFF2-40B4-BE49-F238E27FC236}">
                <a16:creationId xmlns:a16="http://schemas.microsoft.com/office/drawing/2014/main" id="{302821C9-D146-75DE-04D9-4703B8562AC7}"/>
              </a:ext>
            </a:extLst>
          </p:cNvPr>
          <p:cNvSpPr/>
          <p:nvPr/>
        </p:nvSpPr>
        <p:spPr>
          <a:xfrm>
            <a:off x="1366563" y="3642914"/>
            <a:ext cx="1649142"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Rectangle 54">
            <a:extLst>
              <a:ext uri="{FF2B5EF4-FFF2-40B4-BE49-F238E27FC236}">
                <a16:creationId xmlns:a16="http://schemas.microsoft.com/office/drawing/2014/main" id="{B112C3E7-1C67-03E5-AD87-2B969DCD0E35}"/>
              </a:ext>
            </a:extLst>
          </p:cNvPr>
          <p:cNvSpPr/>
          <p:nvPr/>
        </p:nvSpPr>
        <p:spPr>
          <a:xfrm>
            <a:off x="3015705" y="3642914"/>
            <a:ext cx="1637490"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Rectangle 55">
            <a:extLst>
              <a:ext uri="{FF2B5EF4-FFF2-40B4-BE49-F238E27FC236}">
                <a16:creationId xmlns:a16="http://schemas.microsoft.com/office/drawing/2014/main" id="{FC6A4BAA-0DCF-9AE8-FF53-F941EBA1242E}"/>
              </a:ext>
            </a:extLst>
          </p:cNvPr>
          <p:cNvSpPr/>
          <p:nvPr/>
        </p:nvSpPr>
        <p:spPr>
          <a:xfrm>
            <a:off x="4660862" y="3642914"/>
            <a:ext cx="1637491"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Rectangle 56">
            <a:extLst>
              <a:ext uri="{FF2B5EF4-FFF2-40B4-BE49-F238E27FC236}">
                <a16:creationId xmlns:a16="http://schemas.microsoft.com/office/drawing/2014/main" id="{C8B19CC5-4E14-83F0-1C39-522952DC73A2}"/>
              </a:ext>
            </a:extLst>
          </p:cNvPr>
          <p:cNvSpPr/>
          <p:nvPr/>
        </p:nvSpPr>
        <p:spPr>
          <a:xfrm>
            <a:off x="6306020" y="3642914"/>
            <a:ext cx="1768243"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Rectangle 57">
            <a:extLst>
              <a:ext uri="{FF2B5EF4-FFF2-40B4-BE49-F238E27FC236}">
                <a16:creationId xmlns:a16="http://schemas.microsoft.com/office/drawing/2014/main" id="{6824D5DC-751F-2D5A-FBCC-F243C448162F}"/>
              </a:ext>
            </a:extLst>
          </p:cNvPr>
          <p:cNvSpPr/>
          <p:nvPr/>
        </p:nvSpPr>
        <p:spPr>
          <a:xfrm>
            <a:off x="1366563" y="2411978"/>
            <a:ext cx="1649142"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Rectangle 58">
            <a:extLst>
              <a:ext uri="{FF2B5EF4-FFF2-40B4-BE49-F238E27FC236}">
                <a16:creationId xmlns:a16="http://schemas.microsoft.com/office/drawing/2014/main" id="{14D0D6AD-E746-1821-EE6A-B9525BD4A1B2}"/>
              </a:ext>
            </a:extLst>
          </p:cNvPr>
          <p:cNvSpPr/>
          <p:nvPr/>
        </p:nvSpPr>
        <p:spPr>
          <a:xfrm>
            <a:off x="3015705" y="2411978"/>
            <a:ext cx="1637490"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Rectangle 59">
            <a:extLst>
              <a:ext uri="{FF2B5EF4-FFF2-40B4-BE49-F238E27FC236}">
                <a16:creationId xmlns:a16="http://schemas.microsoft.com/office/drawing/2014/main" id="{771EEE93-3E91-3023-948A-2AABC2BFF4A6}"/>
              </a:ext>
            </a:extLst>
          </p:cNvPr>
          <p:cNvSpPr/>
          <p:nvPr/>
        </p:nvSpPr>
        <p:spPr>
          <a:xfrm>
            <a:off x="4660862" y="2411978"/>
            <a:ext cx="1637491"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Rectangle 60">
            <a:extLst>
              <a:ext uri="{FF2B5EF4-FFF2-40B4-BE49-F238E27FC236}">
                <a16:creationId xmlns:a16="http://schemas.microsoft.com/office/drawing/2014/main" id="{866A704A-AF90-9F2F-B32A-309E5459277D}"/>
              </a:ext>
            </a:extLst>
          </p:cNvPr>
          <p:cNvSpPr/>
          <p:nvPr/>
        </p:nvSpPr>
        <p:spPr>
          <a:xfrm>
            <a:off x="6306020" y="2411978"/>
            <a:ext cx="1768243"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Rectangle 61">
            <a:extLst>
              <a:ext uri="{FF2B5EF4-FFF2-40B4-BE49-F238E27FC236}">
                <a16:creationId xmlns:a16="http://schemas.microsoft.com/office/drawing/2014/main" id="{4FC6FC8E-1C02-B48C-2A2A-1B947A495249}"/>
              </a:ext>
            </a:extLst>
          </p:cNvPr>
          <p:cNvSpPr/>
          <p:nvPr/>
        </p:nvSpPr>
        <p:spPr>
          <a:xfrm>
            <a:off x="1358896" y="1174792"/>
            <a:ext cx="1649142"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Rectangle 62">
            <a:extLst>
              <a:ext uri="{FF2B5EF4-FFF2-40B4-BE49-F238E27FC236}">
                <a16:creationId xmlns:a16="http://schemas.microsoft.com/office/drawing/2014/main" id="{2FCE2396-27E8-13DE-DFEF-9EEC2706362E}"/>
              </a:ext>
            </a:extLst>
          </p:cNvPr>
          <p:cNvSpPr/>
          <p:nvPr/>
        </p:nvSpPr>
        <p:spPr>
          <a:xfrm>
            <a:off x="3008038" y="1174792"/>
            <a:ext cx="1637490"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Rectangle 63">
            <a:extLst>
              <a:ext uri="{FF2B5EF4-FFF2-40B4-BE49-F238E27FC236}">
                <a16:creationId xmlns:a16="http://schemas.microsoft.com/office/drawing/2014/main" id="{A3D7E089-EB84-E32D-3B64-B8E89C0BCD90}"/>
              </a:ext>
            </a:extLst>
          </p:cNvPr>
          <p:cNvSpPr/>
          <p:nvPr/>
        </p:nvSpPr>
        <p:spPr>
          <a:xfrm>
            <a:off x="4653195" y="1174792"/>
            <a:ext cx="1637491"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Rectangle 64">
            <a:extLst>
              <a:ext uri="{FF2B5EF4-FFF2-40B4-BE49-F238E27FC236}">
                <a16:creationId xmlns:a16="http://schemas.microsoft.com/office/drawing/2014/main" id="{BDE67FE3-6500-0121-13AC-0695A327A1DB}"/>
              </a:ext>
            </a:extLst>
          </p:cNvPr>
          <p:cNvSpPr/>
          <p:nvPr/>
        </p:nvSpPr>
        <p:spPr>
          <a:xfrm>
            <a:off x="6298353" y="1174792"/>
            <a:ext cx="1768243"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TextBox 65">
            <a:extLst>
              <a:ext uri="{FF2B5EF4-FFF2-40B4-BE49-F238E27FC236}">
                <a16:creationId xmlns:a16="http://schemas.microsoft.com/office/drawing/2014/main" id="{8EDB4312-6C43-3D22-7BD8-93B3A7408F4B}"/>
              </a:ext>
            </a:extLst>
          </p:cNvPr>
          <p:cNvSpPr txBox="1"/>
          <p:nvPr/>
        </p:nvSpPr>
        <p:spPr>
          <a:xfrm>
            <a:off x="2121652" y="4903950"/>
            <a:ext cx="909511" cy="584775"/>
          </a:xfrm>
          <a:prstGeom prst="rect">
            <a:avLst/>
          </a:prstGeom>
          <a:noFill/>
        </p:spPr>
        <p:txBody>
          <a:bodyPr wrap="square" rtlCol="0">
            <a:spAutoFit/>
          </a:bodyPr>
          <a:lstStyle/>
          <a:p>
            <a:r>
              <a:rPr lang="en-IN" sz="3200" dirty="0">
                <a:solidFill>
                  <a:schemeClr val="accent3">
                    <a:lumMod val="50000"/>
                  </a:schemeClr>
                </a:solidFill>
              </a:rPr>
              <a:t>OK</a:t>
            </a:r>
          </a:p>
        </p:txBody>
      </p:sp>
      <p:sp>
        <p:nvSpPr>
          <p:cNvPr id="67" name="TextBox 66">
            <a:extLst>
              <a:ext uri="{FF2B5EF4-FFF2-40B4-BE49-F238E27FC236}">
                <a16:creationId xmlns:a16="http://schemas.microsoft.com/office/drawing/2014/main" id="{CDC71522-BF19-0FF5-3BF8-BFB77DFB2A94}"/>
              </a:ext>
            </a:extLst>
          </p:cNvPr>
          <p:cNvSpPr txBox="1"/>
          <p:nvPr/>
        </p:nvSpPr>
        <p:spPr>
          <a:xfrm>
            <a:off x="2182171" y="5525245"/>
            <a:ext cx="503664" cy="584775"/>
          </a:xfrm>
          <a:prstGeom prst="rect">
            <a:avLst/>
          </a:prstGeom>
          <a:noFill/>
        </p:spPr>
        <p:txBody>
          <a:bodyPr wrap="square" rtlCol="0">
            <a:spAutoFit/>
          </a:bodyPr>
          <a:lstStyle/>
          <a:p>
            <a:r>
              <a:rPr lang="en-IN" sz="3200" dirty="0">
                <a:solidFill>
                  <a:srgbClr val="7030A0"/>
                </a:solidFill>
              </a:rPr>
              <a:t>V</a:t>
            </a:r>
          </a:p>
        </p:txBody>
      </p:sp>
      <p:sp>
        <p:nvSpPr>
          <p:cNvPr id="68" name="TextBox 67">
            <a:extLst>
              <a:ext uri="{FF2B5EF4-FFF2-40B4-BE49-F238E27FC236}">
                <a16:creationId xmlns:a16="http://schemas.microsoft.com/office/drawing/2014/main" id="{7AFD29B9-20F7-6624-C979-CEAB9C184C16}"/>
              </a:ext>
            </a:extLst>
          </p:cNvPr>
          <p:cNvSpPr txBox="1"/>
          <p:nvPr/>
        </p:nvSpPr>
        <p:spPr>
          <a:xfrm>
            <a:off x="1368649" y="4210344"/>
            <a:ext cx="909511" cy="584775"/>
          </a:xfrm>
          <a:prstGeom prst="rect">
            <a:avLst/>
          </a:prstGeom>
          <a:noFill/>
        </p:spPr>
        <p:txBody>
          <a:bodyPr wrap="square" rtlCol="0">
            <a:spAutoFit/>
          </a:bodyPr>
          <a:lstStyle/>
          <a:p>
            <a:r>
              <a:rPr lang="en-IN" sz="3200" dirty="0">
                <a:solidFill>
                  <a:schemeClr val="accent3">
                    <a:lumMod val="50000"/>
                  </a:schemeClr>
                </a:solidFill>
              </a:rPr>
              <a:t>OK</a:t>
            </a:r>
          </a:p>
        </p:txBody>
      </p:sp>
      <p:sp>
        <p:nvSpPr>
          <p:cNvPr id="69" name="TextBox 68">
            <a:extLst>
              <a:ext uri="{FF2B5EF4-FFF2-40B4-BE49-F238E27FC236}">
                <a16:creationId xmlns:a16="http://schemas.microsoft.com/office/drawing/2014/main" id="{1C82DC8B-0BE7-C7BF-21DC-BE6F91127C65}"/>
              </a:ext>
            </a:extLst>
          </p:cNvPr>
          <p:cNvSpPr txBox="1"/>
          <p:nvPr/>
        </p:nvSpPr>
        <p:spPr>
          <a:xfrm>
            <a:off x="3638545" y="4903950"/>
            <a:ext cx="909511" cy="584775"/>
          </a:xfrm>
          <a:prstGeom prst="rect">
            <a:avLst/>
          </a:prstGeom>
          <a:noFill/>
        </p:spPr>
        <p:txBody>
          <a:bodyPr wrap="square" rtlCol="0">
            <a:spAutoFit/>
          </a:bodyPr>
          <a:lstStyle/>
          <a:p>
            <a:r>
              <a:rPr lang="en-IN" sz="3200" dirty="0">
                <a:solidFill>
                  <a:schemeClr val="accent3">
                    <a:lumMod val="50000"/>
                  </a:schemeClr>
                </a:solidFill>
              </a:rPr>
              <a:t>OK</a:t>
            </a:r>
          </a:p>
        </p:txBody>
      </p:sp>
      <p:sp>
        <p:nvSpPr>
          <p:cNvPr id="70" name="TextBox 69">
            <a:extLst>
              <a:ext uri="{FF2B5EF4-FFF2-40B4-BE49-F238E27FC236}">
                <a16:creationId xmlns:a16="http://schemas.microsoft.com/office/drawing/2014/main" id="{F5AC7146-E83F-39D4-7FBC-EF883368D98D}"/>
              </a:ext>
            </a:extLst>
          </p:cNvPr>
          <p:cNvSpPr txBox="1"/>
          <p:nvPr/>
        </p:nvSpPr>
        <p:spPr>
          <a:xfrm>
            <a:off x="3093743" y="5525245"/>
            <a:ext cx="503664" cy="584775"/>
          </a:xfrm>
          <a:prstGeom prst="rect">
            <a:avLst/>
          </a:prstGeom>
          <a:noFill/>
        </p:spPr>
        <p:txBody>
          <a:bodyPr wrap="square" rtlCol="0">
            <a:spAutoFit/>
          </a:bodyPr>
          <a:lstStyle/>
          <a:p>
            <a:r>
              <a:rPr lang="en-IN" sz="3200" dirty="0">
                <a:solidFill>
                  <a:srgbClr val="7030A0"/>
                </a:solidFill>
              </a:rPr>
              <a:t>B</a:t>
            </a:r>
          </a:p>
        </p:txBody>
      </p:sp>
      <p:sp>
        <p:nvSpPr>
          <p:cNvPr id="3" name="TextBox 2">
            <a:extLst>
              <a:ext uri="{FF2B5EF4-FFF2-40B4-BE49-F238E27FC236}">
                <a16:creationId xmlns:a16="http://schemas.microsoft.com/office/drawing/2014/main" id="{6393B20F-CCDF-F6EB-60D9-446D7DDAA74C}"/>
              </a:ext>
            </a:extLst>
          </p:cNvPr>
          <p:cNvSpPr txBox="1"/>
          <p:nvPr/>
        </p:nvSpPr>
        <p:spPr>
          <a:xfrm>
            <a:off x="3138564" y="4081612"/>
            <a:ext cx="786652" cy="584775"/>
          </a:xfrm>
          <a:prstGeom prst="rect">
            <a:avLst/>
          </a:prstGeom>
          <a:noFill/>
        </p:spPr>
        <p:txBody>
          <a:bodyPr wrap="square" rtlCol="0">
            <a:spAutoFit/>
          </a:bodyPr>
          <a:lstStyle/>
          <a:p>
            <a:r>
              <a:rPr lang="en-IN" sz="3200" dirty="0">
                <a:solidFill>
                  <a:srgbClr val="7030A0"/>
                </a:solidFill>
              </a:rPr>
              <a:t>P?</a:t>
            </a:r>
          </a:p>
        </p:txBody>
      </p:sp>
      <p:sp>
        <p:nvSpPr>
          <p:cNvPr id="4" name="TextBox 3">
            <a:extLst>
              <a:ext uri="{FF2B5EF4-FFF2-40B4-BE49-F238E27FC236}">
                <a16:creationId xmlns:a16="http://schemas.microsoft.com/office/drawing/2014/main" id="{F11AD737-BEC9-1297-1432-8370DE3EF841}"/>
              </a:ext>
            </a:extLst>
          </p:cNvPr>
          <p:cNvSpPr txBox="1"/>
          <p:nvPr/>
        </p:nvSpPr>
        <p:spPr>
          <a:xfrm>
            <a:off x="4660862" y="5438422"/>
            <a:ext cx="786652" cy="584775"/>
          </a:xfrm>
          <a:prstGeom prst="rect">
            <a:avLst/>
          </a:prstGeom>
          <a:noFill/>
        </p:spPr>
        <p:txBody>
          <a:bodyPr wrap="square" rtlCol="0">
            <a:spAutoFit/>
          </a:bodyPr>
          <a:lstStyle/>
          <a:p>
            <a:r>
              <a:rPr lang="en-IN" sz="3200" dirty="0">
                <a:solidFill>
                  <a:srgbClr val="7030A0"/>
                </a:solidFill>
              </a:rPr>
              <a:t>P?</a:t>
            </a:r>
          </a:p>
        </p:txBody>
      </p:sp>
      <p:sp>
        <p:nvSpPr>
          <p:cNvPr id="5" name="TextBox 4">
            <a:extLst>
              <a:ext uri="{FF2B5EF4-FFF2-40B4-BE49-F238E27FC236}">
                <a16:creationId xmlns:a16="http://schemas.microsoft.com/office/drawing/2014/main" id="{61A6832D-59D0-C946-D4BF-35545954A772}"/>
              </a:ext>
            </a:extLst>
          </p:cNvPr>
          <p:cNvSpPr txBox="1"/>
          <p:nvPr/>
        </p:nvSpPr>
        <p:spPr>
          <a:xfrm>
            <a:off x="3769988" y="5560173"/>
            <a:ext cx="503664" cy="584775"/>
          </a:xfrm>
          <a:prstGeom prst="rect">
            <a:avLst/>
          </a:prstGeom>
          <a:noFill/>
        </p:spPr>
        <p:txBody>
          <a:bodyPr wrap="square" rtlCol="0">
            <a:spAutoFit/>
          </a:bodyPr>
          <a:lstStyle/>
          <a:p>
            <a:r>
              <a:rPr lang="en-IN" sz="3200" dirty="0">
                <a:solidFill>
                  <a:srgbClr val="7030A0"/>
                </a:solidFill>
              </a:rPr>
              <a:t>V</a:t>
            </a:r>
          </a:p>
        </p:txBody>
      </p:sp>
    </p:spTree>
    <p:extLst>
      <p:ext uri="{BB962C8B-B14F-4D97-AF65-F5344CB8AC3E}">
        <p14:creationId xmlns:p14="http://schemas.microsoft.com/office/powerpoint/2010/main" val="357015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86C1-6B1E-1834-EBCB-FA6876040DB2}"/>
              </a:ext>
            </a:extLst>
          </p:cNvPr>
          <p:cNvSpPr txBox="1">
            <a:spLocks/>
          </p:cNvSpPr>
          <p:nvPr/>
        </p:nvSpPr>
        <p:spPr>
          <a:xfrm>
            <a:off x="120679" y="89935"/>
            <a:ext cx="8653928" cy="1084857"/>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algn="ctr"/>
            <a:r>
              <a:rPr lang="en-US" sz="3600" b="1" dirty="0"/>
              <a:t>Knowledge Acquired in Wumpus World</a:t>
            </a:r>
          </a:p>
        </p:txBody>
      </p:sp>
      <p:sp>
        <p:nvSpPr>
          <p:cNvPr id="23" name="Rectangle 22">
            <a:extLst>
              <a:ext uri="{FF2B5EF4-FFF2-40B4-BE49-F238E27FC236}">
                <a16:creationId xmlns:a16="http://schemas.microsoft.com/office/drawing/2014/main" id="{C9E94F13-E789-243D-7772-6276A0B2770D}"/>
              </a:ext>
            </a:extLst>
          </p:cNvPr>
          <p:cNvSpPr/>
          <p:nvPr/>
        </p:nvSpPr>
        <p:spPr>
          <a:xfrm>
            <a:off x="1366563" y="4867430"/>
            <a:ext cx="1649142"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D4492763-E1F4-B940-185F-FA3A3021DA48}"/>
              </a:ext>
            </a:extLst>
          </p:cNvPr>
          <p:cNvSpPr/>
          <p:nvPr/>
        </p:nvSpPr>
        <p:spPr>
          <a:xfrm>
            <a:off x="3015705" y="4867430"/>
            <a:ext cx="1637490"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7DDAE2EF-6FD8-0DB4-9B91-B9A323843728}"/>
              </a:ext>
            </a:extLst>
          </p:cNvPr>
          <p:cNvSpPr/>
          <p:nvPr/>
        </p:nvSpPr>
        <p:spPr>
          <a:xfrm>
            <a:off x="4660862" y="4867430"/>
            <a:ext cx="1637491"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290F3021-5888-B096-B353-E6263ED4D112}"/>
              </a:ext>
            </a:extLst>
          </p:cNvPr>
          <p:cNvSpPr/>
          <p:nvPr/>
        </p:nvSpPr>
        <p:spPr>
          <a:xfrm>
            <a:off x="6306020" y="4867430"/>
            <a:ext cx="1768243"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3C807C7D-F93C-81BA-2F48-C8EBC28E89B3}"/>
              </a:ext>
            </a:extLst>
          </p:cNvPr>
          <p:cNvSpPr txBox="1"/>
          <p:nvPr/>
        </p:nvSpPr>
        <p:spPr>
          <a:xfrm>
            <a:off x="6259893" y="4815676"/>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4,1</a:t>
            </a:r>
          </a:p>
        </p:txBody>
      </p:sp>
      <p:sp>
        <p:nvSpPr>
          <p:cNvPr id="29" name="TextBox 28">
            <a:extLst>
              <a:ext uri="{FF2B5EF4-FFF2-40B4-BE49-F238E27FC236}">
                <a16:creationId xmlns:a16="http://schemas.microsoft.com/office/drawing/2014/main" id="{0B48B19F-8046-2F01-6077-95507CF2AECB}"/>
              </a:ext>
            </a:extLst>
          </p:cNvPr>
          <p:cNvSpPr txBox="1"/>
          <p:nvPr/>
        </p:nvSpPr>
        <p:spPr>
          <a:xfrm>
            <a:off x="3031163" y="4785258"/>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2,1</a:t>
            </a:r>
          </a:p>
        </p:txBody>
      </p:sp>
      <p:sp>
        <p:nvSpPr>
          <p:cNvPr id="30" name="TextBox 29">
            <a:extLst>
              <a:ext uri="{FF2B5EF4-FFF2-40B4-BE49-F238E27FC236}">
                <a16:creationId xmlns:a16="http://schemas.microsoft.com/office/drawing/2014/main" id="{B7B110D6-31EB-B8D5-5211-BC45E2DB3DDD}"/>
              </a:ext>
            </a:extLst>
          </p:cNvPr>
          <p:cNvSpPr txBox="1"/>
          <p:nvPr/>
        </p:nvSpPr>
        <p:spPr>
          <a:xfrm>
            <a:off x="4645528" y="4815676"/>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3,1</a:t>
            </a:r>
          </a:p>
        </p:txBody>
      </p:sp>
      <p:sp>
        <p:nvSpPr>
          <p:cNvPr id="31" name="TextBox 30">
            <a:extLst>
              <a:ext uri="{FF2B5EF4-FFF2-40B4-BE49-F238E27FC236}">
                <a16:creationId xmlns:a16="http://schemas.microsoft.com/office/drawing/2014/main" id="{06FFF7B2-2403-E9D2-0CB0-8081D4C19F83}"/>
              </a:ext>
            </a:extLst>
          </p:cNvPr>
          <p:cNvSpPr txBox="1"/>
          <p:nvPr/>
        </p:nvSpPr>
        <p:spPr>
          <a:xfrm>
            <a:off x="1358896" y="4861010"/>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1,1</a:t>
            </a:r>
          </a:p>
        </p:txBody>
      </p:sp>
      <p:sp>
        <p:nvSpPr>
          <p:cNvPr id="33" name="TextBox 32">
            <a:extLst>
              <a:ext uri="{FF2B5EF4-FFF2-40B4-BE49-F238E27FC236}">
                <a16:creationId xmlns:a16="http://schemas.microsoft.com/office/drawing/2014/main" id="{29A45401-1E36-1A9B-579D-74ABE5835530}"/>
              </a:ext>
            </a:extLst>
          </p:cNvPr>
          <p:cNvSpPr txBox="1"/>
          <p:nvPr/>
        </p:nvSpPr>
        <p:spPr>
          <a:xfrm>
            <a:off x="6259893" y="3551362"/>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4,2</a:t>
            </a:r>
          </a:p>
        </p:txBody>
      </p:sp>
      <p:sp>
        <p:nvSpPr>
          <p:cNvPr id="34" name="TextBox 33">
            <a:extLst>
              <a:ext uri="{FF2B5EF4-FFF2-40B4-BE49-F238E27FC236}">
                <a16:creationId xmlns:a16="http://schemas.microsoft.com/office/drawing/2014/main" id="{594F805D-FA3C-4A29-F6E1-E8CFF6C3EE0B}"/>
              </a:ext>
            </a:extLst>
          </p:cNvPr>
          <p:cNvSpPr txBox="1"/>
          <p:nvPr/>
        </p:nvSpPr>
        <p:spPr>
          <a:xfrm>
            <a:off x="3001156" y="3575926"/>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2,2</a:t>
            </a:r>
          </a:p>
        </p:txBody>
      </p:sp>
      <p:sp>
        <p:nvSpPr>
          <p:cNvPr id="35" name="TextBox 34">
            <a:extLst>
              <a:ext uri="{FF2B5EF4-FFF2-40B4-BE49-F238E27FC236}">
                <a16:creationId xmlns:a16="http://schemas.microsoft.com/office/drawing/2014/main" id="{42A00C52-FA63-AF1B-941E-F749CC45D880}"/>
              </a:ext>
            </a:extLst>
          </p:cNvPr>
          <p:cNvSpPr txBox="1"/>
          <p:nvPr/>
        </p:nvSpPr>
        <p:spPr>
          <a:xfrm>
            <a:off x="4645528" y="3539406"/>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3,2</a:t>
            </a:r>
          </a:p>
        </p:txBody>
      </p:sp>
      <p:sp>
        <p:nvSpPr>
          <p:cNvPr id="36" name="TextBox 35">
            <a:extLst>
              <a:ext uri="{FF2B5EF4-FFF2-40B4-BE49-F238E27FC236}">
                <a16:creationId xmlns:a16="http://schemas.microsoft.com/office/drawing/2014/main" id="{C0BD7579-23B0-BA6D-DCC8-784032CCDAB3}"/>
              </a:ext>
            </a:extLst>
          </p:cNvPr>
          <p:cNvSpPr txBox="1"/>
          <p:nvPr/>
        </p:nvSpPr>
        <p:spPr>
          <a:xfrm>
            <a:off x="1320487" y="3610759"/>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1,2</a:t>
            </a:r>
          </a:p>
        </p:txBody>
      </p:sp>
      <p:sp>
        <p:nvSpPr>
          <p:cNvPr id="38" name="TextBox 37">
            <a:extLst>
              <a:ext uri="{FF2B5EF4-FFF2-40B4-BE49-F238E27FC236}">
                <a16:creationId xmlns:a16="http://schemas.microsoft.com/office/drawing/2014/main" id="{5B373179-107C-B421-6BA4-3EC86D6AE72A}"/>
              </a:ext>
            </a:extLst>
          </p:cNvPr>
          <p:cNvSpPr txBox="1"/>
          <p:nvPr/>
        </p:nvSpPr>
        <p:spPr>
          <a:xfrm>
            <a:off x="6306020" y="2319340"/>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4,3</a:t>
            </a:r>
          </a:p>
        </p:txBody>
      </p:sp>
      <p:sp>
        <p:nvSpPr>
          <p:cNvPr id="39" name="TextBox 38">
            <a:extLst>
              <a:ext uri="{FF2B5EF4-FFF2-40B4-BE49-F238E27FC236}">
                <a16:creationId xmlns:a16="http://schemas.microsoft.com/office/drawing/2014/main" id="{3DA29BEF-61D4-AB1A-DFAE-A07D54AD0369}"/>
              </a:ext>
            </a:extLst>
          </p:cNvPr>
          <p:cNvSpPr txBox="1"/>
          <p:nvPr/>
        </p:nvSpPr>
        <p:spPr>
          <a:xfrm>
            <a:off x="2965237" y="2372367"/>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2,3</a:t>
            </a:r>
          </a:p>
        </p:txBody>
      </p:sp>
      <p:sp>
        <p:nvSpPr>
          <p:cNvPr id="40" name="TextBox 39">
            <a:extLst>
              <a:ext uri="{FF2B5EF4-FFF2-40B4-BE49-F238E27FC236}">
                <a16:creationId xmlns:a16="http://schemas.microsoft.com/office/drawing/2014/main" id="{B3DE6C3C-69FD-DCF9-2791-0B474A7440D4}"/>
              </a:ext>
            </a:extLst>
          </p:cNvPr>
          <p:cNvSpPr txBox="1"/>
          <p:nvPr/>
        </p:nvSpPr>
        <p:spPr>
          <a:xfrm>
            <a:off x="4550492" y="2335140"/>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3,3</a:t>
            </a:r>
          </a:p>
        </p:txBody>
      </p:sp>
      <p:sp>
        <p:nvSpPr>
          <p:cNvPr id="41" name="TextBox 40">
            <a:extLst>
              <a:ext uri="{FF2B5EF4-FFF2-40B4-BE49-F238E27FC236}">
                <a16:creationId xmlns:a16="http://schemas.microsoft.com/office/drawing/2014/main" id="{C6A9DD1A-586D-9C46-9EBC-3A51D20E3DCB}"/>
              </a:ext>
            </a:extLst>
          </p:cNvPr>
          <p:cNvSpPr txBox="1"/>
          <p:nvPr/>
        </p:nvSpPr>
        <p:spPr>
          <a:xfrm>
            <a:off x="1275063" y="2379823"/>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1,3</a:t>
            </a:r>
          </a:p>
        </p:txBody>
      </p:sp>
      <p:sp>
        <p:nvSpPr>
          <p:cNvPr id="43" name="TextBox 42">
            <a:extLst>
              <a:ext uri="{FF2B5EF4-FFF2-40B4-BE49-F238E27FC236}">
                <a16:creationId xmlns:a16="http://schemas.microsoft.com/office/drawing/2014/main" id="{E25C6106-B917-FE8D-06BC-927D1B2BFF50}"/>
              </a:ext>
            </a:extLst>
          </p:cNvPr>
          <p:cNvSpPr txBox="1"/>
          <p:nvPr/>
        </p:nvSpPr>
        <p:spPr>
          <a:xfrm>
            <a:off x="6306020" y="1169259"/>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4,4</a:t>
            </a:r>
          </a:p>
        </p:txBody>
      </p:sp>
      <p:sp>
        <p:nvSpPr>
          <p:cNvPr id="44" name="TextBox 43">
            <a:extLst>
              <a:ext uri="{FF2B5EF4-FFF2-40B4-BE49-F238E27FC236}">
                <a16:creationId xmlns:a16="http://schemas.microsoft.com/office/drawing/2014/main" id="{4FD746FE-BA7D-C7B0-703C-F748119440D7}"/>
              </a:ext>
            </a:extLst>
          </p:cNvPr>
          <p:cNvSpPr txBox="1"/>
          <p:nvPr/>
        </p:nvSpPr>
        <p:spPr>
          <a:xfrm>
            <a:off x="2957233" y="1142637"/>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2,4</a:t>
            </a:r>
          </a:p>
        </p:txBody>
      </p:sp>
      <p:sp>
        <p:nvSpPr>
          <p:cNvPr id="45" name="TextBox 44">
            <a:extLst>
              <a:ext uri="{FF2B5EF4-FFF2-40B4-BE49-F238E27FC236}">
                <a16:creationId xmlns:a16="http://schemas.microsoft.com/office/drawing/2014/main" id="{F5C92139-068D-316A-905F-98F1D58177F2}"/>
              </a:ext>
            </a:extLst>
          </p:cNvPr>
          <p:cNvSpPr txBox="1"/>
          <p:nvPr/>
        </p:nvSpPr>
        <p:spPr>
          <a:xfrm>
            <a:off x="4622906" y="1162414"/>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3,4</a:t>
            </a:r>
          </a:p>
        </p:txBody>
      </p:sp>
      <p:sp>
        <p:nvSpPr>
          <p:cNvPr id="46" name="TextBox 45">
            <a:extLst>
              <a:ext uri="{FF2B5EF4-FFF2-40B4-BE49-F238E27FC236}">
                <a16:creationId xmlns:a16="http://schemas.microsoft.com/office/drawing/2014/main" id="{DABD4374-63A3-4D4C-3052-2F8713057248}"/>
              </a:ext>
            </a:extLst>
          </p:cNvPr>
          <p:cNvSpPr txBox="1"/>
          <p:nvPr/>
        </p:nvSpPr>
        <p:spPr>
          <a:xfrm>
            <a:off x="1366563" y="1174792"/>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1,4</a:t>
            </a:r>
          </a:p>
        </p:txBody>
      </p:sp>
      <p:sp>
        <p:nvSpPr>
          <p:cNvPr id="53" name="TextBox 52">
            <a:extLst>
              <a:ext uri="{FF2B5EF4-FFF2-40B4-BE49-F238E27FC236}">
                <a16:creationId xmlns:a16="http://schemas.microsoft.com/office/drawing/2014/main" id="{63D489CB-596B-DBA7-250A-79A381B75892}"/>
              </a:ext>
            </a:extLst>
          </p:cNvPr>
          <p:cNvSpPr txBox="1"/>
          <p:nvPr/>
        </p:nvSpPr>
        <p:spPr>
          <a:xfrm>
            <a:off x="1427888" y="5500751"/>
            <a:ext cx="503664" cy="584775"/>
          </a:xfrm>
          <a:prstGeom prst="rect">
            <a:avLst/>
          </a:prstGeom>
          <a:noFill/>
        </p:spPr>
        <p:txBody>
          <a:bodyPr wrap="square" rtlCol="0">
            <a:spAutoFit/>
          </a:bodyPr>
          <a:lstStyle/>
          <a:p>
            <a:r>
              <a:rPr lang="en-IN" sz="3200" dirty="0">
                <a:solidFill>
                  <a:srgbClr val="7030A0"/>
                </a:solidFill>
              </a:rPr>
              <a:t>A</a:t>
            </a:r>
          </a:p>
        </p:txBody>
      </p:sp>
      <p:sp>
        <p:nvSpPr>
          <p:cNvPr id="54" name="Rectangle 53">
            <a:extLst>
              <a:ext uri="{FF2B5EF4-FFF2-40B4-BE49-F238E27FC236}">
                <a16:creationId xmlns:a16="http://schemas.microsoft.com/office/drawing/2014/main" id="{302821C9-D146-75DE-04D9-4703B8562AC7}"/>
              </a:ext>
            </a:extLst>
          </p:cNvPr>
          <p:cNvSpPr/>
          <p:nvPr/>
        </p:nvSpPr>
        <p:spPr>
          <a:xfrm>
            <a:off x="1366563" y="3642914"/>
            <a:ext cx="1649142"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Rectangle 54">
            <a:extLst>
              <a:ext uri="{FF2B5EF4-FFF2-40B4-BE49-F238E27FC236}">
                <a16:creationId xmlns:a16="http://schemas.microsoft.com/office/drawing/2014/main" id="{B112C3E7-1C67-03E5-AD87-2B969DCD0E35}"/>
              </a:ext>
            </a:extLst>
          </p:cNvPr>
          <p:cNvSpPr/>
          <p:nvPr/>
        </p:nvSpPr>
        <p:spPr>
          <a:xfrm>
            <a:off x="3015705" y="3642914"/>
            <a:ext cx="1637490"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Rectangle 55">
            <a:extLst>
              <a:ext uri="{FF2B5EF4-FFF2-40B4-BE49-F238E27FC236}">
                <a16:creationId xmlns:a16="http://schemas.microsoft.com/office/drawing/2014/main" id="{FC6A4BAA-0DCF-9AE8-FF53-F941EBA1242E}"/>
              </a:ext>
            </a:extLst>
          </p:cNvPr>
          <p:cNvSpPr/>
          <p:nvPr/>
        </p:nvSpPr>
        <p:spPr>
          <a:xfrm>
            <a:off x="4660862" y="3642914"/>
            <a:ext cx="1637491"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Rectangle 56">
            <a:extLst>
              <a:ext uri="{FF2B5EF4-FFF2-40B4-BE49-F238E27FC236}">
                <a16:creationId xmlns:a16="http://schemas.microsoft.com/office/drawing/2014/main" id="{C8B19CC5-4E14-83F0-1C39-522952DC73A2}"/>
              </a:ext>
            </a:extLst>
          </p:cNvPr>
          <p:cNvSpPr/>
          <p:nvPr/>
        </p:nvSpPr>
        <p:spPr>
          <a:xfrm>
            <a:off x="6306020" y="3642914"/>
            <a:ext cx="1768243"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Rectangle 57">
            <a:extLst>
              <a:ext uri="{FF2B5EF4-FFF2-40B4-BE49-F238E27FC236}">
                <a16:creationId xmlns:a16="http://schemas.microsoft.com/office/drawing/2014/main" id="{6824D5DC-751F-2D5A-FBCC-F243C448162F}"/>
              </a:ext>
            </a:extLst>
          </p:cNvPr>
          <p:cNvSpPr/>
          <p:nvPr/>
        </p:nvSpPr>
        <p:spPr>
          <a:xfrm>
            <a:off x="1366563" y="2411978"/>
            <a:ext cx="1649142"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Rectangle 58">
            <a:extLst>
              <a:ext uri="{FF2B5EF4-FFF2-40B4-BE49-F238E27FC236}">
                <a16:creationId xmlns:a16="http://schemas.microsoft.com/office/drawing/2014/main" id="{14D0D6AD-E746-1821-EE6A-B9525BD4A1B2}"/>
              </a:ext>
            </a:extLst>
          </p:cNvPr>
          <p:cNvSpPr/>
          <p:nvPr/>
        </p:nvSpPr>
        <p:spPr>
          <a:xfrm>
            <a:off x="3015705" y="2411978"/>
            <a:ext cx="1637490"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Rectangle 59">
            <a:extLst>
              <a:ext uri="{FF2B5EF4-FFF2-40B4-BE49-F238E27FC236}">
                <a16:creationId xmlns:a16="http://schemas.microsoft.com/office/drawing/2014/main" id="{771EEE93-3E91-3023-948A-2AABC2BFF4A6}"/>
              </a:ext>
            </a:extLst>
          </p:cNvPr>
          <p:cNvSpPr/>
          <p:nvPr/>
        </p:nvSpPr>
        <p:spPr>
          <a:xfrm>
            <a:off x="4660862" y="2411978"/>
            <a:ext cx="1637491"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Rectangle 60">
            <a:extLst>
              <a:ext uri="{FF2B5EF4-FFF2-40B4-BE49-F238E27FC236}">
                <a16:creationId xmlns:a16="http://schemas.microsoft.com/office/drawing/2014/main" id="{866A704A-AF90-9F2F-B32A-309E5459277D}"/>
              </a:ext>
            </a:extLst>
          </p:cNvPr>
          <p:cNvSpPr/>
          <p:nvPr/>
        </p:nvSpPr>
        <p:spPr>
          <a:xfrm>
            <a:off x="6306020" y="2411978"/>
            <a:ext cx="1768243"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Rectangle 61">
            <a:extLst>
              <a:ext uri="{FF2B5EF4-FFF2-40B4-BE49-F238E27FC236}">
                <a16:creationId xmlns:a16="http://schemas.microsoft.com/office/drawing/2014/main" id="{4FC6FC8E-1C02-B48C-2A2A-1B947A495249}"/>
              </a:ext>
            </a:extLst>
          </p:cNvPr>
          <p:cNvSpPr/>
          <p:nvPr/>
        </p:nvSpPr>
        <p:spPr>
          <a:xfrm>
            <a:off x="1358896" y="1174792"/>
            <a:ext cx="1649142"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Rectangle 62">
            <a:extLst>
              <a:ext uri="{FF2B5EF4-FFF2-40B4-BE49-F238E27FC236}">
                <a16:creationId xmlns:a16="http://schemas.microsoft.com/office/drawing/2014/main" id="{2FCE2396-27E8-13DE-DFEF-9EEC2706362E}"/>
              </a:ext>
            </a:extLst>
          </p:cNvPr>
          <p:cNvSpPr/>
          <p:nvPr/>
        </p:nvSpPr>
        <p:spPr>
          <a:xfrm>
            <a:off x="3008038" y="1174792"/>
            <a:ext cx="1637490"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Rectangle 63">
            <a:extLst>
              <a:ext uri="{FF2B5EF4-FFF2-40B4-BE49-F238E27FC236}">
                <a16:creationId xmlns:a16="http://schemas.microsoft.com/office/drawing/2014/main" id="{A3D7E089-EB84-E32D-3B64-B8E89C0BCD90}"/>
              </a:ext>
            </a:extLst>
          </p:cNvPr>
          <p:cNvSpPr/>
          <p:nvPr/>
        </p:nvSpPr>
        <p:spPr>
          <a:xfrm>
            <a:off x="4653195" y="1174792"/>
            <a:ext cx="1637491"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Rectangle 64">
            <a:extLst>
              <a:ext uri="{FF2B5EF4-FFF2-40B4-BE49-F238E27FC236}">
                <a16:creationId xmlns:a16="http://schemas.microsoft.com/office/drawing/2014/main" id="{BDE67FE3-6500-0121-13AC-0695A327A1DB}"/>
              </a:ext>
            </a:extLst>
          </p:cNvPr>
          <p:cNvSpPr/>
          <p:nvPr/>
        </p:nvSpPr>
        <p:spPr>
          <a:xfrm>
            <a:off x="6298353" y="1174792"/>
            <a:ext cx="1768243"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TextBox 65">
            <a:extLst>
              <a:ext uri="{FF2B5EF4-FFF2-40B4-BE49-F238E27FC236}">
                <a16:creationId xmlns:a16="http://schemas.microsoft.com/office/drawing/2014/main" id="{8EDB4312-6C43-3D22-7BD8-93B3A7408F4B}"/>
              </a:ext>
            </a:extLst>
          </p:cNvPr>
          <p:cNvSpPr txBox="1"/>
          <p:nvPr/>
        </p:nvSpPr>
        <p:spPr>
          <a:xfrm>
            <a:off x="2195688" y="4815272"/>
            <a:ext cx="909511" cy="584775"/>
          </a:xfrm>
          <a:prstGeom prst="rect">
            <a:avLst/>
          </a:prstGeom>
          <a:noFill/>
        </p:spPr>
        <p:txBody>
          <a:bodyPr wrap="square" rtlCol="0">
            <a:spAutoFit/>
          </a:bodyPr>
          <a:lstStyle/>
          <a:p>
            <a:r>
              <a:rPr lang="en-IN" sz="3200" dirty="0">
                <a:solidFill>
                  <a:schemeClr val="accent3">
                    <a:lumMod val="50000"/>
                  </a:schemeClr>
                </a:solidFill>
              </a:rPr>
              <a:t>OK</a:t>
            </a:r>
          </a:p>
        </p:txBody>
      </p:sp>
      <p:sp>
        <p:nvSpPr>
          <p:cNvPr id="67" name="TextBox 66">
            <a:extLst>
              <a:ext uri="{FF2B5EF4-FFF2-40B4-BE49-F238E27FC236}">
                <a16:creationId xmlns:a16="http://schemas.microsoft.com/office/drawing/2014/main" id="{CDC71522-BF19-0FF5-3BF8-BFB77DFB2A94}"/>
              </a:ext>
            </a:extLst>
          </p:cNvPr>
          <p:cNvSpPr txBox="1"/>
          <p:nvPr/>
        </p:nvSpPr>
        <p:spPr>
          <a:xfrm>
            <a:off x="2182171" y="5525245"/>
            <a:ext cx="503664" cy="584775"/>
          </a:xfrm>
          <a:prstGeom prst="rect">
            <a:avLst/>
          </a:prstGeom>
          <a:noFill/>
        </p:spPr>
        <p:txBody>
          <a:bodyPr wrap="square" rtlCol="0">
            <a:spAutoFit/>
          </a:bodyPr>
          <a:lstStyle/>
          <a:p>
            <a:r>
              <a:rPr lang="en-IN" sz="3200" dirty="0">
                <a:solidFill>
                  <a:srgbClr val="7030A0"/>
                </a:solidFill>
              </a:rPr>
              <a:t>V</a:t>
            </a:r>
          </a:p>
        </p:txBody>
      </p:sp>
      <p:sp>
        <p:nvSpPr>
          <p:cNvPr id="68" name="TextBox 67">
            <a:extLst>
              <a:ext uri="{FF2B5EF4-FFF2-40B4-BE49-F238E27FC236}">
                <a16:creationId xmlns:a16="http://schemas.microsoft.com/office/drawing/2014/main" id="{7AFD29B9-20F7-6624-C979-CEAB9C184C16}"/>
              </a:ext>
            </a:extLst>
          </p:cNvPr>
          <p:cNvSpPr txBox="1"/>
          <p:nvPr/>
        </p:nvSpPr>
        <p:spPr>
          <a:xfrm>
            <a:off x="1368649" y="4210344"/>
            <a:ext cx="909511" cy="584775"/>
          </a:xfrm>
          <a:prstGeom prst="rect">
            <a:avLst/>
          </a:prstGeom>
          <a:noFill/>
        </p:spPr>
        <p:txBody>
          <a:bodyPr wrap="square" rtlCol="0">
            <a:spAutoFit/>
          </a:bodyPr>
          <a:lstStyle/>
          <a:p>
            <a:r>
              <a:rPr lang="en-IN" sz="3200" dirty="0">
                <a:solidFill>
                  <a:schemeClr val="accent3">
                    <a:lumMod val="50000"/>
                  </a:schemeClr>
                </a:solidFill>
              </a:rPr>
              <a:t>OK</a:t>
            </a:r>
          </a:p>
        </p:txBody>
      </p:sp>
      <p:sp>
        <p:nvSpPr>
          <p:cNvPr id="69" name="TextBox 68">
            <a:extLst>
              <a:ext uri="{FF2B5EF4-FFF2-40B4-BE49-F238E27FC236}">
                <a16:creationId xmlns:a16="http://schemas.microsoft.com/office/drawing/2014/main" id="{1C82DC8B-0BE7-C7BF-21DC-BE6F91127C65}"/>
              </a:ext>
            </a:extLst>
          </p:cNvPr>
          <p:cNvSpPr txBox="1"/>
          <p:nvPr/>
        </p:nvSpPr>
        <p:spPr>
          <a:xfrm>
            <a:off x="3638545" y="4903950"/>
            <a:ext cx="909511" cy="584775"/>
          </a:xfrm>
          <a:prstGeom prst="rect">
            <a:avLst/>
          </a:prstGeom>
          <a:noFill/>
        </p:spPr>
        <p:txBody>
          <a:bodyPr wrap="square" rtlCol="0">
            <a:spAutoFit/>
          </a:bodyPr>
          <a:lstStyle/>
          <a:p>
            <a:r>
              <a:rPr lang="en-IN" sz="3200" dirty="0">
                <a:solidFill>
                  <a:schemeClr val="accent3">
                    <a:lumMod val="50000"/>
                  </a:schemeClr>
                </a:solidFill>
              </a:rPr>
              <a:t>OK</a:t>
            </a:r>
          </a:p>
        </p:txBody>
      </p:sp>
      <p:sp>
        <p:nvSpPr>
          <p:cNvPr id="70" name="TextBox 69">
            <a:extLst>
              <a:ext uri="{FF2B5EF4-FFF2-40B4-BE49-F238E27FC236}">
                <a16:creationId xmlns:a16="http://schemas.microsoft.com/office/drawing/2014/main" id="{F5AC7146-E83F-39D4-7FBC-EF883368D98D}"/>
              </a:ext>
            </a:extLst>
          </p:cNvPr>
          <p:cNvSpPr txBox="1"/>
          <p:nvPr/>
        </p:nvSpPr>
        <p:spPr>
          <a:xfrm>
            <a:off x="3093743" y="5525245"/>
            <a:ext cx="503664" cy="584775"/>
          </a:xfrm>
          <a:prstGeom prst="rect">
            <a:avLst/>
          </a:prstGeom>
          <a:noFill/>
        </p:spPr>
        <p:txBody>
          <a:bodyPr wrap="square" rtlCol="0">
            <a:spAutoFit/>
          </a:bodyPr>
          <a:lstStyle/>
          <a:p>
            <a:r>
              <a:rPr lang="en-IN" sz="3200" dirty="0">
                <a:solidFill>
                  <a:srgbClr val="7030A0"/>
                </a:solidFill>
              </a:rPr>
              <a:t>B</a:t>
            </a:r>
          </a:p>
        </p:txBody>
      </p:sp>
      <p:sp>
        <p:nvSpPr>
          <p:cNvPr id="5" name="TextBox 4">
            <a:extLst>
              <a:ext uri="{FF2B5EF4-FFF2-40B4-BE49-F238E27FC236}">
                <a16:creationId xmlns:a16="http://schemas.microsoft.com/office/drawing/2014/main" id="{61A6832D-59D0-C946-D4BF-35545954A772}"/>
              </a:ext>
            </a:extLst>
          </p:cNvPr>
          <p:cNvSpPr txBox="1"/>
          <p:nvPr/>
        </p:nvSpPr>
        <p:spPr>
          <a:xfrm>
            <a:off x="3769988" y="5560173"/>
            <a:ext cx="503664" cy="584775"/>
          </a:xfrm>
          <a:prstGeom prst="rect">
            <a:avLst/>
          </a:prstGeom>
          <a:noFill/>
        </p:spPr>
        <p:txBody>
          <a:bodyPr wrap="square" rtlCol="0">
            <a:spAutoFit/>
          </a:bodyPr>
          <a:lstStyle/>
          <a:p>
            <a:r>
              <a:rPr lang="en-IN" sz="3200" dirty="0">
                <a:solidFill>
                  <a:srgbClr val="7030A0"/>
                </a:solidFill>
              </a:rPr>
              <a:t>V</a:t>
            </a:r>
          </a:p>
        </p:txBody>
      </p:sp>
      <p:sp>
        <p:nvSpPr>
          <p:cNvPr id="6" name="TextBox 5">
            <a:extLst>
              <a:ext uri="{FF2B5EF4-FFF2-40B4-BE49-F238E27FC236}">
                <a16:creationId xmlns:a16="http://schemas.microsoft.com/office/drawing/2014/main" id="{4F6D5ED6-40E3-CF0B-3D8F-62E3CCFA94CB}"/>
              </a:ext>
            </a:extLst>
          </p:cNvPr>
          <p:cNvSpPr txBox="1"/>
          <p:nvPr/>
        </p:nvSpPr>
        <p:spPr>
          <a:xfrm>
            <a:off x="2178555" y="3686824"/>
            <a:ext cx="503664" cy="584775"/>
          </a:xfrm>
          <a:prstGeom prst="rect">
            <a:avLst/>
          </a:prstGeom>
          <a:noFill/>
        </p:spPr>
        <p:txBody>
          <a:bodyPr wrap="square" rtlCol="0">
            <a:spAutoFit/>
          </a:bodyPr>
          <a:lstStyle/>
          <a:p>
            <a:r>
              <a:rPr lang="en-IN" sz="3200" dirty="0">
                <a:solidFill>
                  <a:srgbClr val="7030A0"/>
                </a:solidFill>
              </a:rPr>
              <a:t>S</a:t>
            </a:r>
          </a:p>
        </p:txBody>
      </p:sp>
      <p:sp>
        <p:nvSpPr>
          <p:cNvPr id="7" name="TextBox 6">
            <a:extLst>
              <a:ext uri="{FF2B5EF4-FFF2-40B4-BE49-F238E27FC236}">
                <a16:creationId xmlns:a16="http://schemas.microsoft.com/office/drawing/2014/main" id="{1B3A1CAA-0493-450C-5D5D-46772A837260}"/>
              </a:ext>
            </a:extLst>
          </p:cNvPr>
          <p:cNvSpPr txBox="1"/>
          <p:nvPr/>
        </p:nvSpPr>
        <p:spPr>
          <a:xfrm>
            <a:off x="3633712" y="3960253"/>
            <a:ext cx="909511" cy="584775"/>
          </a:xfrm>
          <a:prstGeom prst="rect">
            <a:avLst/>
          </a:prstGeom>
          <a:noFill/>
        </p:spPr>
        <p:txBody>
          <a:bodyPr wrap="square" rtlCol="0">
            <a:spAutoFit/>
          </a:bodyPr>
          <a:lstStyle/>
          <a:p>
            <a:r>
              <a:rPr lang="en-IN" sz="3200" dirty="0">
                <a:solidFill>
                  <a:schemeClr val="accent3">
                    <a:lumMod val="50000"/>
                  </a:schemeClr>
                </a:solidFill>
              </a:rPr>
              <a:t>OK</a:t>
            </a:r>
          </a:p>
        </p:txBody>
      </p:sp>
      <p:sp>
        <p:nvSpPr>
          <p:cNvPr id="9" name="TextBox 8">
            <a:extLst>
              <a:ext uri="{FF2B5EF4-FFF2-40B4-BE49-F238E27FC236}">
                <a16:creationId xmlns:a16="http://schemas.microsoft.com/office/drawing/2014/main" id="{6AD737A4-BF33-E6F0-6868-730B512A55AD}"/>
              </a:ext>
            </a:extLst>
          </p:cNvPr>
          <p:cNvSpPr txBox="1"/>
          <p:nvPr/>
        </p:nvSpPr>
        <p:spPr>
          <a:xfrm>
            <a:off x="2026328" y="2482786"/>
            <a:ext cx="833990" cy="584775"/>
          </a:xfrm>
          <a:prstGeom prst="rect">
            <a:avLst/>
          </a:prstGeom>
          <a:noFill/>
        </p:spPr>
        <p:txBody>
          <a:bodyPr wrap="square" rtlCol="0">
            <a:spAutoFit/>
          </a:bodyPr>
          <a:lstStyle/>
          <a:p>
            <a:r>
              <a:rPr lang="en-IN" sz="3200" dirty="0">
                <a:solidFill>
                  <a:srgbClr val="7030A0"/>
                </a:solidFill>
              </a:rPr>
              <a:t>W?</a:t>
            </a:r>
          </a:p>
        </p:txBody>
      </p:sp>
      <p:sp>
        <p:nvSpPr>
          <p:cNvPr id="10" name="TextBox 9">
            <a:extLst>
              <a:ext uri="{FF2B5EF4-FFF2-40B4-BE49-F238E27FC236}">
                <a16:creationId xmlns:a16="http://schemas.microsoft.com/office/drawing/2014/main" id="{89CF9549-6A39-4AD2-1933-7037FD28A2F5}"/>
              </a:ext>
            </a:extLst>
          </p:cNvPr>
          <p:cNvSpPr txBox="1"/>
          <p:nvPr/>
        </p:nvSpPr>
        <p:spPr>
          <a:xfrm>
            <a:off x="2191491" y="4240358"/>
            <a:ext cx="503664" cy="584775"/>
          </a:xfrm>
          <a:prstGeom prst="rect">
            <a:avLst/>
          </a:prstGeom>
          <a:noFill/>
        </p:spPr>
        <p:txBody>
          <a:bodyPr wrap="square" rtlCol="0">
            <a:spAutoFit/>
          </a:bodyPr>
          <a:lstStyle/>
          <a:p>
            <a:r>
              <a:rPr lang="en-IN" sz="3200" dirty="0">
                <a:solidFill>
                  <a:srgbClr val="7030A0"/>
                </a:solidFill>
              </a:rPr>
              <a:t>V</a:t>
            </a:r>
          </a:p>
        </p:txBody>
      </p:sp>
    </p:spTree>
    <p:extLst>
      <p:ext uri="{BB962C8B-B14F-4D97-AF65-F5344CB8AC3E}">
        <p14:creationId xmlns:p14="http://schemas.microsoft.com/office/powerpoint/2010/main" val="39614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86C1-6B1E-1834-EBCB-FA6876040DB2}"/>
              </a:ext>
            </a:extLst>
          </p:cNvPr>
          <p:cNvSpPr txBox="1">
            <a:spLocks/>
          </p:cNvSpPr>
          <p:nvPr/>
        </p:nvSpPr>
        <p:spPr>
          <a:xfrm>
            <a:off x="120679" y="89935"/>
            <a:ext cx="8653928" cy="1084857"/>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algn="ctr"/>
            <a:r>
              <a:rPr lang="en-US" sz="3600" b="1" dirty="0"/>
              <a:t>Knowledge Acquired in Wumpus World</a:t>
            </a:r>
          </a:p>
        </p:txBody>
      </p:sp>
      <p:sp>
        <p:nvSpPr>
          <p:cNvPr id="23" name="Rectangle 22">
            <a:extLst>
              <a:ext uri="{FF2B5EF4-FFF2-40B4-BE49-F238E27FC236}">
                <a16:creationId xmlns:a16="http://schemas.microsoft.com/office/drawing/2014/main" id="{C9E94F13-E789-243D-7772-6276A0B2770D}"/>
              </a:ext>
            </a:extLst>
          </p:cNvPr>
          <p:cNvSpPr/>
          <p:nvPr/>
        </p:nvSpPr>
        <p:spPr>
          <a:xfrm>
            <a:off x="1366563" y="4867430"/>
            <a:ext cx="1649142"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D4492763-E1F4-B940-185F-FA3A3021DA48}"/>
              </a:ext>
            </a:extLst>
          </p:cNvPr>
          <p:cNvSpPr/>
          <p:nvPr/>
        </p:nvSpPr>
        <p:spPr>
          <a:xfrm>
            <a:off x="3015705" y="4867430"/>
            <a:ext cx="1637490"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7DDAE2EF-6FD8-0DB4-9B91-B9A323843728}"/>
              </a:ext>
            </a:extLst>
          </p:cNvPr>
          <p:cNvSpPr/>
          <p:nvPr/>
        </p:nvSpPr>
        <p:spPr>
          <a:xfrm>
            <a:off x="4660862" y="4867430"/>
            <a:ext cx="1637491"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290F3021-5888-B096-B353-E6263ED4D112}"/>
              </a:ext>
            </a:extLst>
          </p:cNvPr>
          <p:cNvSpPr/>
          <p:nvPr/>
        </p:nvSpPr>
        <p:spPr>
          <a:xfrm>
            <a:off x="6306020" y="4867430"/>
            <a:ext cx="1768243"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3C807C7D-F93C-81BA-2F48-C8EBC28E89B3}"/>
              </a:ext>
            </a:extLst>
          </p:cNvPr>
          <p:cNvSpPr txBox="1"/>
          <p:nvPr/>
        </p:nvSpPr>
        <p:spPr>
          <a:xfrm>
            <a:off x="6259893" y="4815676"/>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4,1</a:t>
            </a:r>
          </a:p>
        </p:txBody>
      </p:sp>
      <p:sp>
        <p:nvSpPr>
          <p:cNvPr id="29" name="TextBox 28">
            <a:extLst>
              <a:ext uri="{FF2B5EF4-FFF2-40B4-BE49-F238E27FC236}">
                <a16:creationId xmlns:a16="http://schemas.microsoft.com/office/drawing/2014/main" id="{0B48B19F-8046-2F01-6077-95507CF2AECB}"/>
              </a:ext>
            </a:extLst>
          </p:cNvPr>
          <p:cNvSpPr txBox="1"/>
          <p:nvPr/>
        </p:nvSpPr>
        <p:spPr>
          <a:xfrm>
            <a:off x="3031163" y="4785258"/>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2,1</a:t>
            </a:r>
          </a:p>
        </p:txBody>
      </p:sp>
      <p:sp>
        <p:nvSpPr>
          <p:cNvPr id="30" name="TextBox 29">
            <a:extLst>
              <a:ext uri="{FF2B5EF4-FFF2-40B4-BE49-F238E27FC236}">
                <a16:creationId xmlns:a16="http://schemas.microsoft.com/office/drawing/2014/main" id="{B7B110D6-31EB-B8D5-5211-BC45E2DB3DDD}"/>
              </a:ext>
            </a:extLst>
          </p:cNvPr>
          <p:cNvSpPr txBox="1"/>
          <p:nvPr/>
        </p:nvSpPr>
        <p:spPr>
          <a:xfrm>
            <a:off x="4645528" y="4815676"/>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3,1</a:t>
            </a:r>
          </a:p>
        </p:txBody>
      </p:sp>
      <p:sp>
        <p:nvSpPr>
          <p:cNvPr id="31" name="TextBox 30">
            <a:extLst>
              <a:ext uri="{FF2B5EF4-FFF2-40B4-BE49-F238E27FC236}">
                <a16:creationId xmlns:a16="http://schemas.microsoft.com/office/drawing/2014/main" id="{06FFF7B2-2403-E9D2-0CB0-8081D4C19F83}"/>
              </a:ext>
            </a:extLst>
          </p:cNvPr>
          <p:cNvSpPr txBox="1"/>
          <p:nvPr/>
        </p:nvSpPr>
        <p:spPr>
          <a:xfrm>
            <a:off x="1358896" y="4861010"/>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1,1</a:t>
            </a:r>
          </a:p>
        </p:txBody>
      </p:sp>
      <p:sp>
        <p:nvSpPr>
          <p:cNvPr id="33" name="TextBox 32">
            <a:extLst>
              <a:ext uri="{FF2B5EF4-FFF2-40B4-BE49-F238E27FC236}">
                <a16:creationId xmlns:a16="http://schemas.microsoft.com/office/drawing/2014/main" id="{29A45401-1E36-1A9B-579D-74ABE5835530}"/>
              </a:ext>
            </a:extLst>
          </p:cNvPr>
          <p:cNvSpPr txBox="1"/>
          <p:nvPr/>
        </p:nvSpPr>
        <p:spPr>
          <a:xfrm>
            <a:off x="6259893" y="3551362"/>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4,2</a:t>
            </a:r>
          </a:p>
        </p:txBody>
      </p:sp>
      <p:sp>
        <p:nvSpPr>
          <p:cNvPr id="34" name="TextBox 33">
            <a:extLst>
              <a:ext uri="{FF2B5EF4-FFF2-40B4-BE49-F238E27FC236}">
                <a16:creationId xmlns:a16="http://schemas.microsoft.com/office/drawing/2014/main" id="{594F805D-FA3C-4A29-F6E1-E8CFF6C3EE0B}"/>
              </a:ext>
            </a:extLst>
          </p:cNvPr>
          <p:cNvSpPr txBox="1"/>
          <p:nvPr/>
        </p:nvSpPr>
        <p:spPr>
          <a:xfrm>
            <a:off x="3001156" y="3575926"/>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2,2</a:t>
            </a:r>
          </a:p>
        </p:txBody>
      </p:sp>
      <p:sp>
        <p:nvSpPr>
          <p:cNvPr id="35" name="TextBox 34">
            <a:extLst>
              <a:ext uri="{FF2B5EF4-FFF2-40B4-BE49-F238E27FC236}">
                <a16:creationId xmlns:a16="http://schemas.microsoft.com/office/drawing/2014/main" id="{42A00C52-FA63-AF1B-941E-F749CC45D880}"/>
              </a:ext>
            </a:extLst>
          </p:cNvPr>
          <p:cNvSpPr txBox="1"/>
          <p:nvPr/>
        </p:nvSpPr>
        <p:spPr>
          <a:xfrm>
            <a:off x="4645528" y="3539406"/>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3,2</a:t>
            </a:r>
          </a:p>
        </p:txBody>
      </p:sp>
      <p:sp>
        <p:nvSpPr>
          <p:cNvPr id="36" name="TextBox 35">
            <a:extLst>
              <a:ext uri="{FF2B5EF4-FFF2-40B4-BE49-F238E27FC236}">
                <a16:creationId xmlns:a16="http://schemas.microsoft.com/office/drawing/2014/main" id="{C0BD7579-23B0-BA6D-DCC8-784032CCDAB3}"/>
              </a:ext>
            </a:extLst>
          </p:cNvPr>
          <p:cNvSpPr txBox="1"/>
          <p:nvPr/>
        </p:nvSpPr>
        <p:spPr>
          <a:xfrm>
            <a:off x="1320487" y="3610759"/>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1,2</a:t>
            </a:r>
          </a:p>
        </p:txBody>
      </p:sp>
      <p:sp>
        <p:nvSpPr>
          <p:cNvPr id="38" name="TextBox 37">
            <a:extLst>
              <a:ext uri="{FF2B5EF4-FFF2-40B4-BE49-F238E27FC236}">
                <a16:creationId xmlns:a16="http://schemas.microsoft.com/office/drawing/2014/main" id="{5B373179-107C-B421-6BA4-3EC86D6AE72A}"/>
              </a:ext>
            </a:extLst>
          </p:cNvPr>
          <p:cNvSpPr txBox="1"/>
          <p:nvPr/>
        </p:nvSpPr>
        <p:spPr>
          <a:xfrm>
            <a:off x="6306020" y="2319340"/>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4,3</a:t>
            </a:r>
          </a:p>
        </p:txBody>
      </p:sp>
      <p:sp>
        <p:nvSpPr>
          <p:cNvPr id="39" name="TextBox 38">
            <a:extLst>
              <a:ext uri="{FF2B5EF4-FFF2-40B4-BE49-F238E27FC236}">
                <a16:creationId xmlns:a16="http://schemas.microsoft.com/office/drawing/2014/main" id="{3DA29BEF-61D4-AB1A-DFAE-A07D54AD0369}"/>
              </a:ext>
            </a:extLst>
          </p:cNvPr>
          <p:cNvSpPr txBox="1"/>
          <p:nvPr/>
        </p:nvSpPr>
        <p:spPr>
          <a:xfrm>
            <a:off x="2965237" y="2372367"/>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2,3</a:t>
            </a:r>
          </a:p>
        </p:txBody>
      </p:sp>
      <p:sp>
        <p:nvSpPr>
          <p:cNvPr id="40" name="TextBox 39">
            <a:extLst>
              <a:ext uri="{FF2B5EF4-FFF2-40B4-BE49-F238E27FC236}">
                <a16:creationId xmlns:a16="http://schemas.microsoft.com/office/drawing/2014/main" id="{B3DE6C3C-69FD-DCF9-2791-0B474A7440D4}"/>
              </a:ext>
            </a:extLst>
          </p:cNvPr>
          <p:cNvSpPr txBox="1"/>
          <p:nvPr/>
        </p:nvSpPr>
        <p:spPr>
          <a:xfrm>
            <a:off x="4550492" y="2335140"/>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3,3</a:t>
            </a:r>
          </a:p>
        </p:txBody>
      </p:sp>
      <p:sp>
        <p:nvSpPr>
          <p:cNvPr id="41" name="TextBox 40">
            <a:extLst>
              <a:ext uri="{FF2B5EF4-FFF2-40B4-BE49-F238E27FC236}">
                <a16:creationId xmlns:a16="http://schemas.microsoft.com/office/drawing/2014/main" id="{C6A9DD1A-586D-9C46-9EBC-3A51D20E3DCB}"/>
              </a:ext>
            </a:extLst>
          </p:cNvPr>
          <p:cNvSpPr txBox="1"/>
          <p:nvPr/>
        </p:nvSpPr>
        <p:spPr>
          <a:xfrm>
            <a:off x="1275063" y="2379823"/>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1,3</a:t>
            </a:r>
          </a:p>
        </p:txBody>
      </p:sp>
      <p:sp>
        <p:nvSpPr>
          <p:cNvPr id="43" name="TextBox 42">
            <a:extLst>
              <a:ext uri="{FF2B5EF4-FFF2-40B4-BE49-F238E27FC236}">
                <a16:creationId xmlns:a16="http://schemas.microsoft.com/office/drawing/2014/main" id="{E25C6106-B917-FE8D-06BC-927D1B2BFF50}"/>
              </a:ext>
            </a:extLst>
          </p:cNvPr>
          <p:cNvSpPr txBox="1"/>
          <p:nvPr/>
        </p:nvSpPr>
        <p:spPr>
          <a:xfrm>
            <a:off x="6306020" y="1169259"/>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4,4</a:t>
            </a:r>
          </a:p>
        </p:txBody>
      </p:sp>
      <p:sp>
        <p:nvSpPr>
          <p:cNvPr id="44" name="TextBox 43">
            <a:extLst>
              <a:ext uri="{FF2B5EF4-FFF2-40B4-BE49-F238E27FC236}">
                <a16:creationId xmlns:a16="http://schemas.microsoft.com/office/drawing/2014/main" id="{4FD746FE-BA7D-C7B0-703C-F748119440D7}"/>
              </a:ext>
            </a:extLst>
          </p:cNvPr>
          <p:cNvSpPr txBox="1"/>
          <p:nvPr/>
        </p:nvSpPr>
        <p:spPr>
          <a:xfrm>
            <a:off x="2957233" y="1142637"/>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2,4</a:t>
            </a:r>
          </a:p>
        </p:txBody>
      </p:sp>
      <p:sp>
        <p:nvSpPr>
          <p:cNvPr id="45" name="TextBox 44">
            <a:extLst>
              <a:ext uri="{FF2B5EF4-FFF2-40B4-BE49-F238E27FC236}">
                <a16:creationId xmlns:a16="http://schemas.microsoft.com/office/drawing/2014/main" id="{F5C92139-068D-316A-905F-98F1D58177F2}"/>
              </a:ext>
            </a:extLst>
          </p:cNvPr>
          <p:cNvSpPr txBox="1"/>
          <p:nvPr/>
        </p:nvSpPr>
        <p:spPr>
          <a:xfrm>
            <a:off x="4622906" y="1162414"/>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3,4</a:t>
            </a:r>
          </a:p>
        </p:txBody>
      </p:sp>
      <p:sp>
        <p:nvSpPr>
          <p:cNvPr id="46" name="TextBox 45">
            <a:extLst>
              <a:ext uri="{FF2B5EF4-FFF2-40B4-BE49-F238E27FC236}">
                <a16:creationId xmlns:a16="http://schemas.microsoft.com/office/drawing/2014/main" id="{DABD4374-63A3-4D4C-3052-2F8713057248}"/>
              </a:ext>
            </a:extLst>
          </p:cNvPr>
          <p:cNvSpPr txBox="1"/>
          <p:nvPr/>
        </p:nvSpPr>
        <p:spPr>
          <a:xfrm>
            <a:off x="1366563" y="1174792"/>
            <a:ext cx="718466" cy="553998"/>
          </a:xfrm>
          <a:prstGeom prst="rect">
            <a:avLst/>
          </a:prstGeom>
          <a:noFill/>
        </p:spPr>
        <p:txBody>
          <a:bodyPr wrap="square" rtlCol="0">
            <a:spAutoFit/>
          </a:bodyPr>
          <a:lstStyle/>
          <a:p>
            <a:r>
              <a:rPr lang="en-IN" sz="3000" dirty="0">
                <a:latin typeface="Arial" panose="020B0604020202020204" pitchFamily="34" charset="0"/>
                <a:cs typeface="Arial" panose="020B0604020202020204" pitchFamily="34" charset="0"/>
              </a:rPr>
              <a:t>1,4</a:t>
            </a:r>
          </a:p>
        </p:txBody>
      </p:sp>
      <p:sp>
        <p:nvSpPr>
          <p:cNvPr id="53" name="TextBox 52">
            <a:extLst>
              <a:ext uri="{FF2B5EF4-FFF2-40B4-BE49-F238E27FC236}">
                <a16:creationId xmlns:a16="http://schemas.microsoft.com/office/drawing/2014/main" id="{63D489CB-596B-DBA7-250A-79A381B75892}"/>
              </a:ext>
            </a:extLst>
          </p:cNvPr>
          <p:cNvSpPr txBox="1"/>
          <p:nvPr/>
        </p:nvSpPr>
        <p:spPr>
          <a:xfrm>
            <a:off x="1427888" y="5500751"/>
            <a:ext cx="503664" cy="584775"/>
          </a:xfrm>
          <a:prstGeom prst="rect">
            <a:avLst/>
          </a:prstGeom>
          <a:noFill/>
        </p:spPr>
        <p:txBody>
          <a:bodyPr wrap="square" rtlCol="0">
            <a:spAutoFit/>
          </a:bodyPr>
          <a:lstStyle/>
          <a:p>
            <a:r>
              <a:rPr lang="en-IN" sz="3200" dirty="0">
                <a:solidFill>
                  <a:srgbClr val="7030A0"/>
                </a:solidFill>
              </a:rPr>
              <a:t>A</a:t>
            </a:r>
          </a:p>
        </p:txBody>
      </p:sp>
      <p:sp>
        <p:nvSpPr>
          <p:cNvPr id="54" name="Rectangle 53">
            <a:extLst>
              <a:ext uri="{FF2B5EF4-FFF2-40B4-BE49-F238E27FC236}">
                <a16:creationId xmlns:a16="http://schemas.microsoft.com/office/drawing/2014/main" id="{302821C9-D146-75DE-04D9-4703B8562AC7}"/>
              </a:ext>
            </a:extLst>
          </p:cNvPr>
          <p:cNvSpPr/>
          <p:nvPr/>
        </p:nvSpPr>
        <p:spPr>
          <a:xfrm>
            <a:off x="1366563" y="3642914"/>
            <a:ext cx="1649142"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Rectangle 54">
            <a:extLst>
              <a:ext uri="{FF2B5EF4-FFF2-40B4-BE49-F238E27FC236}">
                <a16:creationId xmlns:a16="http://schemas.microsoft.com/office/drawing/2014/main" id="{B112C3E7-1C67-03E5-AD87-2B969DCD0E35}"/>
              </a:ext>
            </a:extLst>
          </p:cNvPr>
          <p:cNvSpPr/>
          <p:nvPr/>
        </p:nvSpPr>
        <p:spPr>
          <a:xfrm>
            <a:off x="3015705" y="3642914"/>
            <a:ext cx="1637490"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Rectangle 55">
            <a:extLst>
              <a:ext uri="{FF2B5EF4-FFF2-40B4-BE49-F238E27FC236}">
                <a16:creationId xmlns:a16="http://schemas.microsoft.com/office/drawing/2014/main" id="{FC6A4BAA-0DCF-9AE8-FF53-F941EBA1242E}"/>
              </a:ext>
            </a:extLst>
          </p:cNvPr>
          <p:cNvSpPr/>
          <p:nvPr/>
        </p:nvSpPr>
        <p:spPr>
          <a:xfrm>
            <a:off x="4660862" y="3642914"/>
            <a:ext cx="1637491"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Rectangle 56">
            <a:extLst>
              <a:ext uri="{FF2B5EF4-FFF2-40B4-BE49-F238E27FC236}">
                <a16:creationId xmlns:a16="http://schemas.microsoft.com/office/drawing/2014/main" id="{C8B19CC5-4E14-83F0-1C39-522952DC73A2}"/>
              </a:ext>
            </a:extLst>
          </p:cNvPr>
          <p:cNvSpPr/>
          <p:nvPr/>
        </p:nvSpPr>
        <p:spPr>
          <a:xfrm>
            <a:off x="6306020" y="3642914"/>
            <a:ext cx="1768243"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Rectangle 57">
            <a:extLst>
              <a:ext uri="{FF2B5EF4-FFF2-40B4-BE49-F238E27FC236}">
                <a16:creationId xmlns:a16="http://schemas.microsoft.com/office/drawing/2014/main" id="{6824D5DC-751F-2D5A-FBCC-F243C448162F}"/>
              </a:ext>
            </a:extLst>
          </p:cNvPr>
          <p:cNvSpPr/>
          <p:nvPr/>
        </p:nvSpPr>
        <p:spPr>
          <a:xfrm>
            <a:off x="1366563" y="2411978"/>
            <a:ext cx="1649142"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Rectangle 58">
            <a:extLst>
              <a:ext uri="{FF2B5EF4-FFF2-40B4-BE49-F238E27FC236}">
                <a16:creationId xmlns:a16="http://schemas.microsoft.com/office/drawing/2014/main" id="{14D0D6AD-E746-1821-EE6A-B9525BD4A1B2}"/>
              </a:ext>
            </a:extLst>
          </p:cNvPr>
          <p:cNvSpPr/>
          <p:nvPr/>
        </p:nvSpPr>
        <p:spPr>
          <a:xfrm>
            <a:off x="3015705" y="2411978"/>
            <a:ext cx="1637490"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Rectangle 59">
            <a:extLst>
              <a:ext uri="{FF2B5EF4-FFF2-40B4-BE49-F238E27FC236}">
                <a16:creationId xmlns:a16="http://schemas.microsoft.com/office/drawing/2014/main" id="{771EEE93-3E91-3023-948A-2AABC2BFF4A6}"/>
              </a:ext>
            </a:extLst>
          </p:cNvPr>
          <p:cNvSpPr/>
          <p:nvPr/>
        </p:nvSpPr>
        <p:spPr>
          <a:xfrm>
            <a:off x="4660862" y="2411978"/>
            <a:ext cx="1637491"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Rectangle 60">
            <a:extLst>
              <a:ext uri="{FF2B5EF4-FFF2-40B4-BE49-F238E27FC236}">
                <a16:creationId xmlns:a16="http://schemas.microsoft.com/office/drawing/2014/main" id="{866A704A-AF90-9F2F-B32A-309E5459277D}"/>
              </a:ext>
            </a:extLst>
          </p:cNvPr>
          <p:cNvSpPr/>
          <p:nvPr/>
        </p:nvSpPr>
        <p:spPr>
          <a:xfrm>
            <a:off x="6306020" y="2411978"/>
            <a:ext cx="1768243"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Rectangle 61">
            <a:extLst>
              <a:ext uri="{FF2B5EF4-FFF2-40B4-BE49-F238E27FC236}">
                <a16:creationId xmlns:a16="http://schemas.microsoft.com/office/drawing/2014/main" id="{4FC6FC8E-1C02-B48C-2A2A-1B947A495249}"/>
              </a:ext>
            </a:extLst>
          </p:cNvPr>
          <p:cNvSpPr/>
          <p:nvPr/>
        </p:nvSpPr>
        <p:spPr>
          <a:xfrm>
            <a:off x="1358896" y="1174792"/>
            <a:ext cx="1649142"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Rectangle 62">
            <a:extLst>
              <a:ext uri="{FF2B5EF4-FFF2-40B4-BE49-F238E27FC236}">
                <a16:creationId xmlns:a16="http://schemas.microsoft.com/office/drawing/2014/main" id="{2FCE2396-27E8-13DE-DFEF-9EEC2706362E}"/>
              </a:ext>
            </a:extLst>
          </p:cNvPr>
          <p:cNvSpPr/>
          <p:nvPr/>
        </p:nvSpPr>
        <p:spPr>
          <a:xfrm>
            <a:off x="3008038" y="1174792"/>
            <a:ext cx="1637490"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Rectangle 63">
            <a:extLst>
              <a:ext uri="{FF2B5EF4-FFF2-40B4-BE49-F238E27FC236}">
                <a16:creationId xmlns:a16="http://schemas.microsoft.com/office/drawing/2014/main" id="{A3D7E089-EB84-E32D-3B64-B8E89C0BCD90}"/>
              </a:ext>
            </a:extLst>
          </p:cNvPr>
          <p:cNvSpPr/>
          <p:nvPr/>
        </p:nvSpPr>
        <p:spPr>
          <a:xfrm>
            <a:off x="4653195" y="1174792"/>
            <a:ext cx="1637491"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Rectangle 64">
            <a:extLst>
              <a:ext uri="{FF2B5EF4-FFF2-40B4-BE49-F238E27FC236}">
                <a16:creationId xmlns:a16="http://schemas.microsoft.com/office/drawing/2014/main" id="{BDE67FE3-6500-0121-13AC-0695A327A1DB}"/>
              </a:ext>
            </a:extLst>
          </p:cNvPr>
          <p:cNvSpPr/>
          <p:nvPr/>
        </p:nvSpPr>
        <p:spPr>
          <a:xfrm>
            <a:off x="6298353" y="1174792"/>
            <a:ext cx="1768243" cy="12245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TextBox 65">
            <a:extLst>
              <a:ext uri="{FF2B5EF4-FFF2-40B4-BE49-F238E27FC236}">
                <a16:creationId xmlns:a16="http://schemas.microsoft.com/office/drawing/2014/main" id="{8EDB4312-6C43-3D22-7BD8-93B3A7408F4B}"/>
              </a:ext>
            </a:extLst>
          </p:cNvPr>
          <p:cNvSpPr txBox="1"/>
          <p:nvPr/>
        </p:nvSpPr>
        <p:spPr>
          <a:xfrm>
            <a:off x="2195688" y="4815272"/>
            <a:ext cx="909511" cy="584775"/>
          </a:xfrm>
          <a:prstGeom prst="rect">
            <a:avLst/>
          </a:prstGeom>
          <a:noFill/>
        </p:spPr>
        <p:txBody>
          <a:bodyPr wrap="square" rtlCol="0">
            <a:spAutoFit/>
          </a:bodyPr>
          <a:lstStyle/>
          <a:p>
            <a:r>
              <a:rPr lang="en-IN" sz="3200" dirty="0">
                <a:solidFill>
                  <a:schemeClr val="accent3">
                    <a:lumMod val="50000"/>
                  </a:schemeClr>
                </a:solidFill>
              </a:rPr>
              <a:t>OK</a:t>
            </a:r>
          </a:p>
        </p:txBody>
      </p:sp>
      <p:sp>
        <p:nvSpPr>
          <p:cNvPr id="67" name="TextBox 66">
            <a:extLst>
              <a:ext uri="{FF2B5EF4-FFF2-40B4-BE49-F238E27FC236}">
                <a16:creationId xmlns:a16="http://schemas.microsoft.com/office/drawing/2014/main" id="{CDC71522-BF19-0FF5-3BF8-BFB77DFB2A94}"/>
              </a:ext>
            </a:extLst>
          </p:cNvPr>
          <p:cNvSpPr txBox="1"/>
          <p:nvPr/>
        </p:nvSpPr>
        <p:spPr>
          <a:xfrm>
            <a:off x="2182171" y="5525245"/>
            <a:ext cx="503664" cy="584775"/>
          </a:xfrm>
          <a:prstGeom prst="rect">
            <a:avLst/>
          </a:prstGeom>
          <a:noFill/>
        </p:spPr>
        <p:txBody>
          <a:bodyPr wrap="square" rtlCol="0">
            <a:spAutoFit/>
          </a:bodyPr>
          <a:lstStyle/>
          <a:p>
            <a:r>
              <a:rPr lang="en-IN" sz="3200" dirty="0">
                <a:solidFill>
                  <a:srgbClr val="7030A0"/>
                </a:solidFill>
              </a:rPr>
              <a:t>V</a:t>
            </a:r>
          </a:p>
        </p:txBody>
      </p:sp>
      <p:sp>
        <p:nvSpPr>
          <p:cNvPr id="68" name="TextBox 67">
            <a:extLst>
              <a:ext uri="{FF2B5EF4-FFF2-40B4-BE49-F238E27FC236}">
                <a16:creationId xmlns:a16="http://schemas.microsoft.com/office/drawing/2014/main" id="{7AFD29B9-20F7-6624-C979-CEAB9C184C16}"/>
              </a:ext>
            </a:extLst>
          </p:cNvPr>
          <p:cNvSpPr txBox="1"/>
          <p:nvPr/>
        </p:nvSpPr>
        <p:spPr>
          <a:xfrm>
            <a:off x="1368649" y="4210344"/>
            <a:ext cx="909511" cy="584775"/>
          </a:xfrm>
          <a:prstGeom prst="rect">
            <a:avLst/>
          </a:prstGeom>
          <a:noFill/>
        </p:spPr>
        <p:txBody>
          <a:bodyPr wrap="square" rtlCol="0">
            <a:spAutoFit/>
          </a:bodyPr>
          <a:lstStyle/>
          <a:p>
            <a:r>
              <a:rPr lang="en-IN" sz="3200" dirty="0">
                <a:solidFill>
                  <a:schemeClr val="accent3">
                    <a:lumMod val="50000"/>
                  </a:schemeClr>
                </a:solidFill>
              </a:rPr>
              <a:t>OK</a:t>
            </a:r>
          </a:p>
        </p:txBody>
      </p:sp>
      <p:sp>
        <p:nvSpPr>
          <p:cNvPr id="69" name="TextBox 68">
            <a:extLst>
              <a:ext uri="{FF2B5EF4-FFF2-40B4-BE49-F238E27FC236}">
                <a16:creationId xmlns:a16="http://schemas.microsoft.com/office/drawing/2014/main" id="{1C82DC8B-0BE7-C7BF-21DC-BE6F91127C65}"/>
              </a:ext>
            </a:extLst>
          </p:cNvPr>
          <p:cNvSpPr txBox="1"/>
          <p:nvPr/>
        </p:nvSpPr>
        <p:spPr>
          <a:xfrm>
            <a:off x="3638545" y="4903950"/>
            <a:ext cx="909511" cy="584775"/>
          </a:xfrm>
          <a:prstGeom prst="rect">
            <a:avLst/>
          </a:prstGeom>
          <a:noFill/>
        </p:spPr>
        <p:txBody>
          <a:bodyPr wrap="square" rtlCol="0">
            <a:spAutoFit/>
          </a:bodyPr>
          <a:lstStyle/>
          <a:p>
            <a:r>
              <a:rPr lang="en-IN" sz="3200" dirty="0">
                <a:solidFill>
                  <a:schemeClr val="accent3">
                    <a:lumMod val="50000"/>
                  </a:schemeClr>
                </a:solidFill>
              </a:rPr>
              <a:t>OK</a:t>
            </a:r>
          </a:p>
        </p:txBody>
      </p:sp>
      <p:sp>
        <p:nvSpPr>
          <p:cNvPr id="70" name="TextBox 69">
            <a:extLst>
              <a:ext uri="{FF2B5EF4-FFF2-40B4-BE49-F238E27FC236}">
                <a16:creationId xmlns:a16="http://schemas.microsoft.com/office/drawing/2014/main" id="{F5AC7146-E83F-39D4-7FBC-EF883368D98D}"/>
              </a:ext>
            </a:extLst>
          </p:cNvPr>
          <p:cNvSpPr txBox="1"/>
          <p:nvPr/>
        </p:nvSpPr>
        <p:spPr>
          <a:xfrm>
            <a:off x="3093743" y="5525245"/>
            <a:ext cx="503664" cy="584775"/>
          </a:xfrm>
          <a:prstGeom prst="rect">
            <a:avLst/>
          </a:prstGeom>
          <a:noFill/>
        </p:spPr>
        <p:txBody>
          <a:bodyPr wrap="square" rtlCol="0">
            <a:spAutoFit/>
          </a:bodyPr>
          <a:lstStyle/>
          <a:p>
            <a:r>
              <a:rPr lang="en-IN" sz="3200" dirty="0">
                <a:solidFill>
                  <a:srgbClr val="7030A0"/>
                </a:solidFill>
              </a:rPr>
              <a:t>B</a:t>
            </a:r>
          </a:p>
        </p:txBody>
      </p:sp>
      <p:sp>
        <p:nvSpPr>
          <p:cNvPr id="5" name="TextBox 4">
            <a:extLst>
              <a:ext uri="{FF2B5EF4-FFF2-40B4-BE49-F238E27FC236}">
                <a16:creationId xmlns:a16="http://schemas.microsoft.com/office/drawing/2014/main" id="{61A6832D-59D0-C946-D4BF-35545954A772}"/>
              </a:ext>
            </a:extLst>
          </p:cNvPr>
          <p:cNvSpPr txBox="1"/>
          <p:nvPr/>
        </p:nvSpPr>
        <p:spPr>
          <a:xfrm>
            <a:off x="3769988" y="5560173"/>
            <a:ext cx="503664" cy="584775"/>
          </a:xfrm>
          <a:prstGeom prst="rect">
            <a:avLst/>
          </a:prstGeom>
          <a:noFill/>
        </p:spPr>
        <p:txBody>
          <a:bodyPr wrap="square" rtlCol="0">
            <a:spAutoFit/>
          </a:bodyPr>
          <a:lstStyle/>
          <a:p>
            <a:r>
              <a:rPr lang="en-IN" sz="3200" dirty="0">
                <a:solidFill>
                  <a:srgbClr val="7030A0"/>
                </a:solidFill>
              </a:rPr>
              <a:t>V</a:t>
            </a:r>
          </a:p>
        </p:txBody>
      </p:sp>
      <p:sp>
        <p:nvSpPr>
          <p:cNvPr id="6" name="TextBox 5">
            <a:extLst>
              <a:ext uri="{FF2B5EF4-FFF2-40B4-BE49-F238E27FC236}">
                <a16:creationId xmlns:a16="http://schemas.microsoft.com/office/drawing/2014/main" id="{4F6D5ED6-40E3-CF0B-3D8F-62E3CCFA94CB}"/>
              </a:ext>
            </a:extLst>
          </p:cNvPr>
          <p:cNvSpPr txBox="1"/>
          <p:nvPr/>
        </p:nvSpPr>
        <p:spPr>
          <a:xfrm>
            <a:off x="2178555" y="3686824"/>
            <a:ext cx="503664" cy="584775"/>
          </a:xfrm>
          <a:prstGeom prst="rect">
            <a:avLst/>
          </a:prstGeom>
          <a:noFill/>
        </p:spPr>
        <p:txBody>
          <a:bodyPr wrap="square" rtlCol="0">
            <a:spAutoFit/>
          </a:bodyPr>
          <a:lstStyle/>
          <a:p>
            <a:r>
              <a:rPr lang="en-IN" sz="3200" dirty="0">
                <a:solidFill>
                  <a:srgbClr val="7030A0"/>
                </a:solidFill>
              </a:rPr>
              <a:t>S</a:t>
            </a:r>
          </a:p>
        </p:txBody>
      </p:sp>
      <p:sp>
        <p:nvSpPr>
          <p:cNvPr id="7" name="TextBox 6">
            <a:extLst>
              <a:ext uri="{FF2B5EF4-FFF2-40B4-BE49-F238E27FC236}">
                <a16:creationId xmlns:a16="http://schemas.microsoft.com/office/drawing/2014/main" id="{1B3A1CAA-0493-450C-5D5D-46772A837260}"/>
              </a:ext>
            </a:extLst>
          </p:cNvPr>
          <p:cNvSpPr txBox="1"/>
          <p:nvPr/>
        </p:nvSpPr>
        <p:spPr>
          <a:xfrm>
            <a:off x="3633712" y="3960253"/>
            <a:ext cx="909511" cy="584775"/>
          </a:xfrm>
          <a:prstGeom prst="rect">
            <a:avLst/>
          </a:prstGeom>
          <a:noFill/>
        </p:spPr>
        <p:txBody>
          <a:bodyPr wrap="square" rtlCol="0">
            <a:spAutoFit/>
          </a:bodyPr>
          <a:lstStyle/>
          <a:p>
            <a:r>
              <a:rPr lang="en-IN" sz="3200" dirty="0">
                <a:solidFill>
                  <a:schemeClr val="accent3">
                    <a:lumMod val="50000"/>
                  </a:schemeClr>
                </a:solidFill>
              </a:rPr>
              <a:t>OK</a:t>
            </a:r>
          </a:p>
        </p:txBody>
      </p:sp>
      <p:sp>
        <p:nvSpPr>
          <p:cNvPr id="9" name="TextBox 8">
            <a:extLst>
              <a:ext uri="{FF2B5EF4-FFF2-40B4-BE49-F238E27FC236}">
                <a16:creationId xmlns:a16="http://schemas.microsoft.com/office/drawing/2014/main" id="{6AD737A4-BF33-E6F0-6868-730B512A55AD}"/>
              </a:ext>
            </a:extLst>
          </p:cNvPr>
          <p:cNvSpPr txBox="1"/>
          <p:nvPr/>
        </p:nvSpPr>
        <p:spPr>
          <a:xfrm>
            <a:off x="2026328" y="2482786"/>
            <a:ext cx="833990" cy="584775"/>
          </a:xfrm>
          <a:prstGeom prst="rect">
            <a:avLst/>
          </a:prstGeom>
          <a:noFill/>
        </p:spPr>
        <p:txBody>
          <a:bodyPr wrap="square" rtlCol="0">
            <a:spAutoFit/>
          </a:bodyPr>
          <a:lstStyle/>
          <a:p>
            <a:r>
              <a:rPr lang="en-IN" sz="3200" dirty="0">
                <a:solidFill>
                  <a:srgbClr val="7030A0"/>
                </a:solidFill>
              </a:rPr>
              <a:t>W?</a:t>
            </a:r>
          </a:p>
        </p:txBody>
      </p:sp>
      <p:sp>
        <p:nvSpPr>
          <p:cNvPr id="10" name="TextBox 9">
            <a:extLst>
              <a:ext uri="{FF2B5EF4-FFF2-40B4-BE49-F238E27FC236}">
                <a16:creationId xmlns:a16="http://schemas.microsoft.com/office/drawing/2014/main" id="{89CF9549-6A39-4AD2-1933-7037FD28A2F5}"/>
              </a:ext>
            </a:extLst>
          </p:cNvPr>
          <p:cNvSpPr txBox="1"/>
          <p:nvPr/>
        </p:nvSpPr>
        <p:spPr>
          <a:xfrm>
            <a:off x="2191491" y="4240358"/>
            <a:ext cx="503664" cy="584775"/>
          </a:xfrm>
          <a:prstGeom prst="rect">
            <a:avLst/>
          </a:prstGeom>
          <a:noFill/>
        </p:spPr>
        <p:txBody>
          <a:bodyPr wrap="square" rtlCol="0">
            <a:spAutoFit/>
          </a:bodyPr>
          <a:lstStyle/>
          <a:p>
            <a:r>
              <a:rPr lang="en-IN" sz="3200" dirty="0">
                <a:solidFill>
                  <a:srgbClr val="7030A0"/>
                </a:solidFill>
              </a:rPr>
              <a:t>V</a:t>
            </a:r>
          </a:p>
        </p:txBody>
      </p:sp>
      <p:sp>
        <p:nvSpPr>
          <p:cNvPr id="3" name="TextBox 2">
            <a:extLst>
              <a:ext uri="{FF2B5EF4-FFF2-40B4-BE49-F238E27FC236}">
                <a16:creationId xmlns:a16="http://schemas.microsoft.com/office/drawing/2014/main" id="{54AA8BA5-6BCC-0075-E0B5-B20B049D3F86}"/>
              </a:ext>
            </a:extLst>
          </p:cNvPr>
          <p:cNvSpPr txBox="1"/>
          <p:nvPr/>
        </p:nvSpPr>
        <p:spPr>
          <a:xfrm>
            <a:off x="3072638" y="4302808"/>
            <a:ext cx="503664" cy="584775"/>
          </a:xfrm>
          <a:prstGeom prst="rect">
            <a:avLst/>
          </a:prstGeom>
          <a:noFill/>
        </p:spPr>
        <p:txBody>
          <a:bodyPr wrap="square" rtlCol="0">
            <a:spAutoFit/>
          </a:bodyPr>
          <a:lstStyle/>
          <a:p>
            <a:r>
              <a:rPr lang="en-IN" sz="3200" dirty="0">
                <a:solidFill>
                  <a:srgbClr val="7030A0"/>
                </a:solidFill>
              </a:rPr>
              <a:t>V</a:t>
            </a:r>
          </a:p>
        </p:txBody>
      </p:sp>
      <p:sp>
        <p:nvSpPr>
          <p:cNvPr id="4" name="TextBox 3">
            <a:extLst>
              <a:ext uri="{FF2B5EF4-FFF2-40B4-BE49-F238E27FC236}">
                <a16:creationId xmlns:a16="http://schemas.microsoft.com/office/drawing/2014/main" id="{6E798D36-2970-2E98-4F0B-32389C11F42C}"/>
              </a:ext>
            </a:extLst>
          </p:cNvPr>
          <p:cNvSpPr txBox="1"/>
          <p:nvPr/>
        </p:nvSpPr>
        <p:spPr>
          <a:xfrm>
            <a:off x="3538132" y="2431463"/>
            <a:ext cx="909511" cy="584775"/>
          </a:xfrm>
          <a:prstGeom prst="rect">
            <a:avLst/>
          </a:prstGeom>
          <a:noFill/>
        </p:spPr>
        <p:txBody>
          <a:bodyPr wrap="square" rtlCol="0">
            <a:spAutoFit/>
          </a:bodyPr>
          <a:lstStyle/>
          <a:p>
            <a:r>
              <a:rPr lang="en-IN" sz="3200" dirty="0">
                <a:solidFill>
                  <a:schemeClr val="accent3">
                    <a:lumMod val="50000"/>
                  </a:schemeClr>
                </a:solidFill>
              </a:rPr>
              <a:t>OK</a:t>
            </a:r>
          </a:p>
        </p:txBody>
      </p:sp>
      <p:sp>
        <p:nvSpPr>
          <p:cNvPr id="8" name="TextBox 7">
            <a:extLst>
              <a:ext uri="{FF2B5EF4-FFF2-40B4-BE49-F238E27FC236}">
                <a16:creationId xmlns:a16="http://schemas.microsoft.com/office/drawing/2014/main" id="{1897FE82-7D60-4120-C8FA-DD252D0DEE33}"/>
              </a:ext>
            </a:extLst>
          </p:cNvPr>
          <p:cNvSpPr txBox="1"/>
          <p:nvPr/>
        </p:nvSpPr>
        <p:spPr>
          <a:xfrm>
            <a:off x="3371627" y="2979481"/>
            <a:ext cx="833990" cy="584775"/>
          </a:xfrm>
          <a:prstGeom prst="rect">
            <a:avLst/>
          </a:prstGeom>
          <a:noFill/>
        </p:spPr>
        <p:txBody>
          <a:bodyPr wrap="square" rtlCol="0">
            <a:spAutoFit/>
          </a:bodyPr>
          <a:lstStyle/>
          <a:p>
            <a:r>
              <a:rPr lang="en-IN" sz="3200" dirty="0">
                <a:solidFill>
                  <a:srgbClr val="7030A0"/>
                </a:solidFill>
              </a:rPr>
              <a:t>G</a:t>
            </a:r>
          </a:p>
        </p:txBody>
      </p:sp>
    </p:spTree>
    <p:extLst>
      <p:ext uri="{BB962C8B-B14F-4D97-AF65-F5344CB8AC3E}">
        <p14:creationId xmlns:p14="http://schemas.microsoft.com/office/powerpoint/2010/main" val="188557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84905-F2AB-C59A-058C-5CEFE9BE2827}"/>
              </a:ext>
            </a:extLst>
          </p:cNvPr>
          <p:cNvSpPr txBox="1">
            <a:spLocks/>
          </p:cNvSpPr>
          <p:nvPr/>
        </p:nvSpPr>
        <p:spPr>
          <a:xfrm>
            <a:off x="332626" y="374550"/>
            <a:ext cx="7543802"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Logic</a:t>
            </a:r>
          </a:p>
        </p:txBody>
      </p:sp>
      <p:sp>
        <p:nvSpPr>
          <p:cNvPr id="3" name="TextBox 2">
            <a:extLst>
              <a:ext uri="{FF2B5EF4-FFF2-40B4-BE49-F238E27FC236}">
                <a16:creationId xmlns:a16="http://schemas.microsoft.com/office/drawing/2014/main" id="{681795F8-FE68-D93C-6EED-29E4E0EA9690}"/>
              </a:ext>
            </a:extLst>
          </p:cNvPr>
          <p:cNvSpPr txBox="1"/>
          <p:nvPr/>
        </p:nvSpPr>
        <p:spPr>
          <a:xfrm>
            <a:off x="561444" y="1028343"/>
            <a:ext cx="7656046" cy="3323987"/>
          </a:xfrm>
          <a:prstGeom prst="rect">
            <a:avLst/>
          </a:prstGeom>
          <a:noFill/>
        </p:spPr>
        <p:txBody>
          <a:bodyPr wrap="square">
            <a:spAutoFit/>
          </a:bodyPr>
          <a:lstStyle/>
          <a:p>
            <a:pPr marL="285750" indent="-285750" algn="just">
              <a:buFont typeface="Wingdings" panose="05000000000000000000" pitchFamily="2" charset="2"/>
              <a:buChar char="q"/>
            </a:pPr>
            <a:r>
              <a:rPr lang="en-US" sz="3000" b="1" i="1" dirty="0">
                <a:solidFill>
                  <a:schemeClr val="accent6">
                    <a:lumMod val="50000"/>
                  </a:schemeClr>
                </a:solidFill>
                <a:effectLst/>
                <a:latin typeface="Book Antiqua" panose="02040602050305030304" pitchFamily="18" charset="0"/>
              </a:rPr>
              <a:t>Logic is a formal language to express real world sentences</a:t>
            </a:r>
          </a:p>
          <a:p>
            <a:pPr marL="285750" indent="-285750" algn="just">
              <a:buFont typeface="Wingdings" panose="05000000000000000000" pitchFamily="2" charset="2"/>
              <a:buChar char="q"/>
            </a:pPr>
            <a:r>
              <a:rPr lang="en-US" sz="3000" b="1" i="1" dirty="0">
                <a:solidFill>
                  <a:schemeClr val="accent6">
                    <a:lumMod val="50000"/>
                  </a:schemeClr>
                </a:solidFill>
                <a:latin typeface="Book Antiqua" panose="02040602050305030304" pitchFamily="18" charset="0"/>
              </a:rPr>
              <a:t>Syntax – notation to express sentences</a:t>
            </a:r>
          </a:p>
          <a:p>
            <a:pPr marL="285750" indent="-285750" algn="just">
              <a:buFont typeface="Wingdings" panose="05000000000000000000" pitchFamily="2" charset="2"/>
              <a:buChar char="q"/>
            </a:pPr>
            <a:r>
              <a:rPr lang="en-US" sz="3000" b="1" i="1" dirty="0">
                <a:solidFill>
                  <a:schemeClr val="accent6">
                    <a:lumMod val="50000"/>
                  </a:schemeClr>
                </a:solidFill>
                <a:effectLst/>
                <a:latin typeface="Book Antiqua" panose="02040602050305030304" pitchFamily="18" charset="0"/>
              </a:rPr>
              <a:t>Semantics – meaning of the sentences</a:t>
            </a:r>
          </a:p>
          <a:p>
            <a:pPr marL="285750" indent="-285750" algn="just">
              <a:buFont typeface="Wingdings" panose="05000000000000000000" pitchFamily="2" charset="2"/>
              <a:buChar char="q"/>
            </a:pPr>
            <a:r>
              <a:rPr lang="en-US" sz="3000" b="1" i="1" dirty="0">
                <a:solidFill>
                  <a:schemeClr val="accent6">
                    <a:lumMod val="50000"/>
                  </a:schemeClr>
                </a:solidFill>
                <a:latin typeface="Book Antiqua" panose="02040602050305030304" pitchFamily="18" charset="0"/>
              </a:rPr>
              <a:t>Truth value – sentence truth value (True or False)</a:t>
            </a:r>
          </a:p>
          <a:p>
            <a:pPr marL="285750" indent="-285750" algn="just">
              <a:buFont typeface="Wingdings" panose="05000000000000000000" pitchFamily="2" charset="2"/>
              <a:buChar char="q"/>
            </a:pPr>
            <a:r>
              <a:rPr lang="en-US" sz="3000" b="1" i="1" dirty="0">
                <a:solidFill>
                  <a:schemeClr val="accent6">
                    <a:lumMod val="50000"/>
                  </a:schemeClr>
                </a:solidFill>
                <a:effectLst/>
                <a:latin typeface="Book Antiqua" panose="02040602050305030304" pitchFamily="18" charset="0"/>
              </a:rPr>
              <a:t>Model – World for sentences</a:t>
            </a:r>
          </a:p>
        </p:txBody>
      </p:sp>
    </p:spTree>
    <p:extLst>
      <p:ext uri="{BB962C8B-B14F-4D97-AF65-F5344CB8AC3E}">
        <p14:creationId xmlns:p14="http://schemas.microsoft.com/office/powerpoint/2010/main" val="282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70ACE81-685D-23AB-51C8-BD49A6106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72" y="520784"/>
            <a:ext cx="8146474" cy="56007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8513043-24E8-EA06-A48E-4ABDEA4DAD39}"/>
                  </a:ext>
                </a:extLst>
              </p:cNvPr>
              <p:cNvSpPr txBox="1"/>
              <p:nvPr/>
            </p:nvSpPr>
            <p:spPr>
              <a:xfrm>
                <a:off x="5943599" y="4935338"/>
                <a:ext cx="155331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600" b="1" i="1" smtClean="0">
                          <a:latin typeface="Cambria Math" panose="02040503050406030204" pitchFamily="18" charset="0"/>
                          <a:ea typeface="Cambria Math" panose="02040503050406030204" pitchFamily="18" charset="0"/>
                        </a:rPr>
                        <m:t>𝜶</m:t>
                      </m:r>
                      <m:r>
                        <a:rPr lang="en-IN" sz="3600" b="1" i="1" smtClean="0">
                          <a:latin typeface="Cambria Math" panose="02040503050406030204" pitchFamily="18" charset="0"/>
                          <a:ea typeface="Cambria Math" panose="02040503050406030204" pitchFamily="18" charset="0"/>
                        </a:rPr>
                        <m:t>|=</m:t>
                      </m:r>
                      <m:r>
                        <a:rPr lang="en-IN" sz="3600" b="1" i="1">
                          <a:latin typeface="Cambria Math" panose="02040503050406030204" pitchFamily="18" charset="0"/>
                        </a:rPr>
                        <m:t>𝜷</m:t>
                      </m:r>
                    </m:oMath>
                  </m:oMathPara>
                </a14:m>
                <a:endParaRPr lang="en-IN" sz="3600" b="1" dirty="0"/>
              </a:p>
            </p:txBody>
          </p:sp>
        </mc:Choice>
        <mc:Fallback xmlns="">
          <p:sp>
            <p:nvSpPr>
              <p:cNvPr id="5" name="TextBox 4">
                <a:extLst>
                  <a:ext uri="{FF2B5EF4-FFF2-40B4-BE49-F238E27FC236}">
                    <a16:creationId xmlns:a16="http://schemas.microsoft.com/office/drawing/2014/main" id="{E8513043-24E8-EA06-A48E-4ABDEA4DAD39}"/>
                  </a:ext>
                </a:extLst>
              </p:cNvPr>
              <p:cNvSpPr txBox="1">
                <a:spLocks noRot="1" noChangeAspect="1" noMove="1" noResize="1" noEditPoints="1" noAdjustHandles="1" noChangeArrowheads="1" noChangeShapeType="1" noTextEdit="1"/>
              </p:cNvSpPr>
              <p:nvPr/>
            </p:nvSpPr>
            <p:spPr>
              <a:xfrm>
                <a:off x="5943599" y="4935338"/>
                <a:ext cx="1553310" cy="553998"/>
              </a:xfrm>
              <a:prstGeom prst="rect">
                <a:avLst/>
              </a:prstGeom>
              <a:blipFill>
                <a:blip r:embed="rId3"/>
                <a:stretch>
                  <a:fillRect/>
                </a:stretch>
              </a:blipFill>
            </p:spPr>
            <p:txBody>
              <a:bodyPr/>
              <a:lstStyle/>
              <a:p>
                <a:r>
                  <a:rPr lang="en-IN">
                    <a:noFill/>
                  </a:rPr>
                  <a:t> </a:t>
                </a:r>
              </a:p>
            </p:txBody>
          </p:sp>
        </mc:Fallback>
      </mc:AlternateContent>
      <p:sp>
        <p:nvSpPr>
          <p:cNvPr id="2" name="Title 1">
            <a:extLst>
              <a:ext uri="{FF2B5EF4-FFF2-40B4-BE49-F238E27FC236}">
                <a16:creationId xmlns:a16="http://schemas.microsoft.com/office/drawing/2014/main" id="{9CEFE019-F464-BFEF-155E-8B79586A44CF}"/>
              </a:ext>
            </a:extLst>
          </p:cNvPr>
          <p:cNvSpPr txBox="1">
            <a:spLocks/>
          </p:cNvSpPr>
          <p:nvPr/>
        </p:nvSpPr>
        <p:spPr>
          <a:xfrm>
            <a:off x="393182" y="0"/>
            <a:ext cx="7543802"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Entailment</a:t>
            </a:r>
          </a:p>
        </p:txBody>
      </p:sp>
    </p:spTree>
    <p:extLst>
      <p:ext uri="{BB962C8B-B14F-4D97-AF65-F5344CB8AC3E}">
        <p14:creationId xmlns:p14="http://schemas.microsoft.com/office/powerpoint/2010/main" val="251197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631976-6515-087E-94B5-29E0A91E7024}"/>
              </a:ext>
            </a:extLst>
          </p:cNvPr>
          <p:cNvPicPr>
            <a:picLocks noChangeAspect="1"/>
          </p:cNvPicPr>
          <p:nvPr/>
        </p:nvPicPr>
        <p:blipFill>
          <a:blip r:embed="rId2"/>
          <a:stretch>
            <a:fillRect/>
          </a:stretch>
        </p:blipFill>
        <p:spPr>
          <a:xfrm>
            <a:off x="503771" y="314485"/>
            <a:ext cx="6719707" cy="5383862"/>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9E01021-5738-6341-5C93-D399FD2A5EEB}"/>
                  </a:ext>
                </a:extLst>
              </p:cNvPr>
              <p:cNvSpPr txBox="1"/>
              <p:nvPr/>
            </p:nvSpPr>
            <p:spPr>
              <a:xfrm>
                <a:off x="6428656" y="1901467"/>
                <a:ext cx="214956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600" b="1" i="1" smtClean="0">
                          <a:latin typeface="Cambria Math" panose="02040503050406030204" pitchFamily="18" charset="0"/>
                          <a:ea typeface="Cambria Math" panose="02040503050406030204" pitchFamily="18" charset="0"/>
                        </a:rPr>
                        <m:t>𝑲𝑩</m:t>
                      </m:r>
                      <m:r>
                        <a:rPr lang="en-IN" sz="3600" b="1" i="1" smtClean="0">
                          <a:latin typeface="Cambria Math" panose="02040503050406030204" pitchFamily="18" charset="0"/>
                          <a:ea typeface="Cambria Math" panose="02040503050406030204" pitchFamily="18" charset="0"/>
                        </a:rPr>
                        <m:t>|=</m:t>
                      </m:r>
                      <m:sSub>
                        <m:sSubPr>
                          <m:ctrlPr>
                            <a:rPr lang="en-IN" sz="3600" b="1" i="1" smtClean="0">
                              <a:latin typeface="Cambria Math" panose="02040503050406030204" pitchFamily="18" charset="0"/>
                              <a:ea typeface="Cambria Math" panose="02040503050406030204" pitchFamily="18" charset="0"/>
                            </a:rPr>
                          </m:ctrlPr>
                        </m:sSubPr>
                        <m:e>
                          <m:r>
                            <a:rPr lang="en-IN" sz="3600" b="1" i="1" smtClean="0">
                              <a:latin typeface="Cambria Math" panose="02040503050406030204" pitchFamily="18" charset="0"/>
                              <a:ea typeface="Cambria Math" panose="02040503050406030204" pitchFamily="18" charset="0"/>
                            </a:rPr>
                            <m:t>𝜶</m:t>
                          </m:r>
                        </m:e>
                        <m:sub>
                          <m:r>
                            <a:rPr lang="en-IN" sz="3600" b="1" i="1" smtClean="0">
                              <a:latin typeface="Cambria Math" panose="02040503050406030204" pitchFamily="18" charset="0"/>
                              <a:ea typeface="Cambria Math" panose="02040503050406030204" pitchFamily="18" charset="0"/>
                            </a:rPr>
                            <m:t>𝟏</m:t>
                          </m:r>
                        </m:sub>
                      </m:sSub>
                    </m:oMath>
                  </m:oMathPara>
                </a14:m>
                <a:endParaRPr lang="en-IN" sz="3600" b="1" dirty="0"/>
              </a:p>
            </p:txBody>
          </p:sp>
        </mc:Choice>
        <mc:Fallback xmlns="">
          <p:sp>
            <p:nvSpPr>
              <p:cNvPr id="4" name="TextBox 3">
                <a:extLst>
                  <a:ext uri="{FF2B5EF4-FFF2-40B4-BE49-F238E27FC236}">
                    <a16:creationId xmlns:a16="http://schemas.microsoft.com/office/drawing/2014/main" id="{69E01021-5738-6341-5C93-D399FD2A5EEB}"/>
                  </a:ext>
                </a:extLst>
              </p:cNvPr>
              <p:cNvSpPr txBox="1">
                <a:spLocks noRot="1" noChangeAspect="1" noMove="1" noResize="1" noEditPoints="1" noAdjustHandles="1" noChangeArrowheads="1" noChangeShapeType="1" noTextEdit="1"/>
              </p:cNvSpPr>
              <p:nvPr/>
            </p:nvSpPr>
            <p:spPr>
              <a:xfrm>
                <a:off x="6428656" y="1901467"/>
                <a:ext cx="2149563" cy="553998"/>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6B21F0D-EA3A-CCAB-A3FE-A199066FE79E}"/>
                  </a:ext>
                </a:extLst>
              </p:cNvPr>
              <p:cNvSpPr txBox="1"/>
              <p:nvPr/>
            </p:nvSpPr>
            <p:spPr>
              <a:xfrm>
                <a:off x="5707876" y="882654"/>
                <a:ext cx="3591121" cy="553998"/>
              </a:xfrm>
              <a:prstGeom prst="rect">
                <a:avLst/>
              </a:prstGeom>
              <a:noFill/>
            </p:spPr>
            <p:txBody>
              <a:bodyPr wrap="square">
                <a:spAutoFit/>
              </a:bodyPr>
              <a:lstStyle/>
              <a:p>
                <a14:m>
                  <m:oMath xmlns:m="http://schemas.openxmlformats.org/officeDocument/2006/math">
                    <m:sSub>
                      <m:sSubPr>
                        <m:ctrlPr>
                          <a:rPr lang="en-IN" sz="3000" b="1" i="1" smtClean="0">
                            <a:latin typeface="Cambria Math" panose="02040503050406030204" pitchFamily="18" charset="0"/>
                            <a:ea typeface="Cambria Math" panose="02040503050406030204" pitchFamily="18" charset="0"/>
                          </a:rPr>
                        </m:ctrlPr>
                      </m:sSubPr>
                      <m:e>
                        <m:r>
                          <a:rPr lang="en-IN" sz="3000" b="1" i="0" smtClean="0">
                            <a:latin typeface="Cambria Math" panose="02040503050406030204" pitchFamily="18" charset="0"/>
                            <a:ea typeface="Cambria Math" panose="02040503050406030204" pitchFamily="18" charset="0"/>
                          </a:rPr>
                          <m:t>𝛂</m:t>
                        </m:r>
                      </m:e>
                      <m:sub>
                        <m:r>
                          <a:rPr lang="en-IN" sz="3000" b="1" i="0" smtClean="0">
                            <a:latin typeface="Cambria Math" panose="02040503050406030204" pitchFamily="18" charset="0"/>
                            <a:ea typeface="Cambria Math" panose="02040503050406030204" pitchFamily="18" charset="0"/>
                          </a:rPr>
                          <m:t>𝟏</m:t>
                        </m:r>
                      </m:sub>
                    </m:sSub>
                  </m:oMath>
                </a14:m>
                <a:r>
                  <a:rPr lang="en-IN" sz="3000" b="1" dirty="0">
                    <a:latin typeface="Book Antiqua" panose="02040602050305030304" pitchFamily="18" charset="0"/>
                  </a:rPr>
                  <a:t>-No pit in [1,2]</a:t>
                </a:r>
              </a:p>
            </p:txBody>
          </p:sp>
        </mc:Choice>
        <mc:Fallback xmlns="">
          <p:sp>
            <p:nvSpPr>
              <p:cNvPr id="6" name="TextBox 5">
                <a:extLst>
                  <a:ext uri="{FF2B5EF4-FFF2-40B4-BE49-F238E27FC236}">
                    <a16:creationId xmlns:a16="http://schemas.microsoft.com/office/drawing/2014/main" id="{16B21F0D-EA3A-CCAB-A3FE-A199066FE79E}"/>
                  </a:ext>
                </a:extLst>
              </p:cNvPr>
              <p:cNvSpPr txBox="1">
                <a:spLocks noRot="1" noChangeAspect="1" noMove="1" noResize="1" noEditPoints="1" noAdjustHandles="1" noChangeArrowheads="1" noChangeShapeType="1" noTextEdit="1"/>
              </p:cNvSpPr>
              <p:nvPr/>
            </p:nvSpPr>
            <p:spPr>
              <a:xfrm>
                <a:off x="5707876" y="882654"/>
                <a:ext cx="3591121" cy="553998"/>
              </a:xfrm>
              <a:prstGeom prst="rect">
                <a:avLst/>
              </a:prstGeom>
              <a:blipFill>
                <a:blip r:embed="rId4"/>
                <a:stretch>
                  <a:fillRect t="-13187" b="-34066"/>
                </a:stretch>
              </a:blipFill>
            </p:spPr>
            <p:txBody>
              <a:bodyPr/>
              <a:lstStyle/>
              <a:p>
                <a:r>
                  <a:rPr lang="en-IN">
                    <a:noFill/>
                  </a:rPr>
                  <a:t> </a:t>
                </a:r>
              </a:p>
            </p:txBody>
          </p:sp>
        </mc:Fallback>
      </mc:AlternateContent>
    </p:spTree>
    <p:extLst>
      <p:ext uri="{BB962C8B-B14F-4D97-AF65-F5344CB8AC3E}">
        <p14:creationId xmlns:p14="http://schemas.microsoft.com/office/powerpoint/2010/main" val="64072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1F88C-0E32-1C72-3A9B-27E3DD360EC3}"/>
              </a:ext>
            </a:extLst>
          </p:cNvPr>
          <p:cNvPicPr>
            <a:picLocks noChangeAspect="1"/>
          </p:cNvPicPr>
          <p:nvPr/>
        </p:nvPicPr>
        <p:blipFill>
          <a:blip r:embed="rId2"/>
          <a:stretch>
            <a:fillRect/>
          </a:stretch>
        </p:blipFill>
        <p:spPr>
          <a:xfrm>
            <a:off x="131314" y="202349"/>
            <a:ext cx="6603711" cy="499338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DA4B6F0-C34A-AA20-AA22-BCC25569A3E0}"/>
                  </a:ext>
                </a:extLst>
              </p:cNvPr>
              <p:cNvSpPr txBox="1"/>
              <p:nvPr/>
            </p:nvSpPr>
            <p:spPr>
              <a:xfrm>
                <a:off x="6259099" y="1184391"/>
                <a:ext cx="214956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600" b="1" i="1" smtClean="0">
                          <a:latin typeface="Cambria Math" panose="02040503050406030204" pitchFamily="18" charset="0"/>
                          <a:ea typeface="Cambria Math" panose="02040503050406030204" pitchFamily="18" charset="0"/>
                        </a:rPr>
                        <m:t>𝑲𝑩</m:t>
                      </m:r>
                      <m:r>
                        <a:rPr lang="en-IN" sz="3600" b="1" i="1" smtClean="0">
                          <a:latin typeface="Cambria Math" panose="02040503050406030204" pitchFamily="18" charset="0"/>
                          <a:ea typeface="Cambria Math" panose="02040503050406030204" pitchFamily="18" charset="0"/>
                        </a:rPr>
                        <m:t>|≠</m:t>
                      </m:r>
                      <m:sSub>
                        <m:sSubPr>
                          <m:ctrlPr>
                            <a:rPr lang="en-IN" sz="3600" b="1" i="1" smtClean="0">
                              <a:latin typeface="Cambria Math" panose="02040503050406030204" pitchFamily="18" charset="0"/>
                              <a:ea typeface="Cambria Math" panose="02040503050406030204" pitchFamily="18" charset="0"/>
                            </a:rPr>
                          </m:ctrlPr>
                        </m:sSubPr>
                        <m:e>
                          <m:r>
                            <a:rPr lang="en-IN" sz="3600" b="1" i="1" smtClean="0">
                              <a:latin typeface="Cambria Math" panose="02040503050406030204" pitchFamily="18" charset="0"/>
                              <a:ea typeface="Cambria Math" panose="02040503050406030204" pitchFamily="18" charset="0"/>
                            </a:rPr>
                            <m:t>𝜶</m:t>
                          </m:r>
                        </m:e>
                        <m:sub>
                          <m:r>
                            <a:rPr lang="en-IN" sz="3600" b="1" i="1" smtClean="0">
                              <a:latin typeface="Cambria Math" panose="02040503050406030204" pitchFamily="18" charset="0"/>
                              <a:ea typeface="Cambria Math" panose="02040503050406030204" pitchFamily="18" charset="0"/>
                            </a:rPr>
                            <m:t>𝟐</m:t>
                          </m:r>
                        </m:sub>
                      </m:sSub>
                    </m:oMath>
                  </m:oMathPara>
                </a14:m>
                <a:endParaRPr lang="en-IN" sz="3600" b="1" dirty="0"/>
              </a:p>
            </p:txBody>
          </p:sp>
        </mc:Choice>
        <mc:Fallback xmlns="">
          <p:sp>
            <p:nvSpPr>
              <p:cNvPr id="4" name="TextBox 3">
                <a:extLst>
                  <a:ext uri="{FF2B5EF4-FFF2-40B4-BE49-F238E27FC236}">
                    <a16:creationId xmlns:a16="http://schemas.microsoft.com/office/drawing/2014/main" id="{8DA4B6F0-C34A-AA20-AA22-BCC25569A3E0}"/>
                  </a:ext>
                </a:extLst>
              </p:cNvPr>
              <p:cNvSpPr txBox="1">
                <a:spLocks noRot="1" noChangeAspect="1" noMove="1" noResize="1" noEditPoints="1" noAdjustHandles="1" noChangeArrowheads="1" noChangeShapeType="1" noTextEdit="1"/>
              </p:cNvSpPr>
              <p:nvPr/>
            </p:nvSpPr>
            <p:spPr>
              <a:xfrm>
                <a:off x="6259099" y="1184391"/>
                <a:ext cx="2149563" cy="553998"/>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21B4BC5-680C-2CB7-44AE-BE388DCE633B}"/>
                  </a:ext>
                </a:extLst>
              </p:cNvPr>
              <p:cNvSpPr txBox="1"/>
              <p:nvPr/>
            </p:nvSpPr>
            <p:spPr>
              <a:xfrm>
                <a:off x="5259760" y="416371"/>
                <a:ext cx="3591121" cy="553998"/>
              </a:xfrm>
              <a:prstGeom prst="rect">
                <a:avLst/>
              </a:prstGeom>
              <a:noFill/>
            </p:spPr>
            <p:txBody>
              <a:bodyPr wrap="square">
                <a:spAutoFit/>
              </a:bodyPr>
              <a:lstStyle/>
              <a:p>
                <a14:m>
                  <m:oMath xmlns:m="http://schemas.openxmlformats.org/officeDocument/2006/math">
                    <m:sSub>
                      <m:sSubPr>
                        <m:ctrlPr>
                          <a:rPr lang="en-IN" sz="3000" b="1" i="1" smtClean="0">
                            <a:latin typeface="Cambria Math" panose="02040503050406030204" pitchFamily="18" charset="0"/>
                            <a:ea typeface="Cambria Math" panose="02040503050406030204" pitchFamily="18" charset="0"/>
                          </a:rPr>
                        </m:ctrlPr>
                      </m:sSubPr>
                      <m:e>
                        <m:r>
                          <a:rPr lang="en-IN" sz="3000" b="1" i="0" smtClean="0">
                            <a:latin typeface="Cambria Math" panose="02040503050406030204" pitchFamily="18" charset="0"/>
                            <a:ea typeface="Cambria Math" panose="02040503050406030204" pitchFamily="18" charset="0"/>
                          </a:rPr>
                          <m:t>𝛂</m:t>
                        </m:r>
                      </m:e>
                      <m:sub>
                        <m:r>
                          <a:rPr lang="en-IN" sz="3000" b="1" i="0" smtClean="0">
                            <a:latin typeface="Cambria Math" panose="02040503050406030204" pitchFamily="18" charset="0"/>
                            <a:ea typeface="Cambria Math" panose="02040503050406030204" pitchFamily="18" charset="0"/>
                          </a:rPr>
                          <m:t>𝟐</m:t>
                        </m:r>
                      </m:sub>
                    </m:sSub>
                  </m:oMath>
                </a14:m>
                <a:r>
                  <a:rPr lang="en-IN" sz="3000" b="1" dirty="0">
                    <a:latin typeface="Book Antiqua" panose="02040602050305030304" pitchFamily="18" charset="0"/>
                  </a:rPr>
                  <a:t>-No pit in [2,2]</a:t>
                </a:r>
              </a:p>
            </p:txBody>
          </p:sp>
        </mc:Choice>
        <mc:Fallback xmlns="">
          <p:sp>
            <p:nvSpPr>
              <p:cNvPr id="5" name="TextBox 4">
                <a:extLst>
                  <a:ext uri="{FF2B5EF4-FFF2-40B4-BE49-F238E27FC236}">
                    <a16:creationId xmlns:a16="http://schemas.microsoft.com/office/drawing/2014/main" id="{E21B4BC5-680C-2CB7-44AE-BE388DCE633B}"/>
                  </a:ext>
                </a:extLst>
              </p:cNvPr>
              <p:cNvSpPr txBox="1">
                <a:spLocks noRot="1" noChangeAspect="1" noMove="1" noResize="1" noEditPoints="1" noAdjustHandles="1" noChangeArrowheads="1" noChangeShapeType="1" noTextEdit="1"/>
              </p:cNvSpPr>
              <p:nvPr/>
            </p:nvSpPr>
            <p:spPr>
              <a:xfrm>
                <a:off x="5259760" y="416371"/>
                <a:ext cx="3591121" cy="553998"/>
              </a:xfrm>
              <a:prstGeom prst="rect">
                <a:avLst/>
              </a:prstGeom>
              <a:blipFill>
                <a:blip r:embed="rId4"/>
                <a:stretch>
                  <a:fillRect t="-13187" b="-34066"/>
                </a:stretch>
              </a:blipFill>
            </p:spPr>
            <p:txBody>
              <a:bodyPr/>
              <a:lstStyle/>
              <a:p>
                <a:r>
                  <a:rPr lang="en-IN">
                    <a:noFill/>
                  </a:rPr>
                  <a:t> </a:t>
                </a:r>
              </a:p>
            </p:txBody>
          </p:sp>
        </mc:Fallback>
      </mc:AlternateContent>
    </p:spTree>
    <p:extLst>
      <p:ext uri="{BB962C8B-B14F-4D97-AF65-F5344CB8AC3E}">
        <p14:creationId xmlns:p14="http://schemas.microsoft.com/office/powerpoint/2010/main" val="9303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9B54FE9-46F1-EEA7-F18F-EE919655E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60" y="82192"/>
            <a:ext cx="8428910" cy="55979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C80496-86B0-9EF7-CB6D-CF72E0653366}"/>
              </a:ext>
            </a:extLst>
          </p:cNvPr>
          <p:cNvSpPr txBox="1">
            <a:spLocks/>
          </p:cNvSpPr>
          <p:nvPr/>
        </p:nvSpPr>
        <p:spPr>
          <a:xfrm>
            <a:off x="381071" y="82192"/>
            <a:ext cx="7543802"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Finding needle in the haystack</a:t>
            </a:r>
          </a:p>
        </p:txBody>
      </p:sp>
      <p:sp>
        <p:nvSpPr>
          <p:cNvPr id="3" name="TextBox 2">
            <a:extLst>
              <a:ext uri="{FF2B5EF4-FFF2-40B4-BE49-F238E27FC236}">
                <a16:creationId xmlns:a16="http://schemas.microsoft.com/office/drawing/2014/main" id="{A21CE8D6-286F-E60C-93D3-7D2B48661C97}"/>
              </a:ext>
            </a:extLst>
          </p:cNvPr>
          <p:cNvSpPr txBox="1"/>
          <p:nvPr/>
        </p:nvSpPr>
        <p:spPr>
          <a:xfrm>
            <a:off x="175382" y="633927"/>
            <a:ext cx="3776996" cy="1015663"/>
          </a:xfrm>
          <a:prstGeom prst="rect">
            <a:avLst/>
          </a:prstGeom>
          <a:noFill/>
        </p:spPr>
        <p:txBody>
          <a:bodyPr wrap="none" rtlCol="0">
            <a:spAutoFit/>
          </a:bodyPr>
          <a:lstStyle/>
          <a:p>
            <a:r>
              <a:rPr lang="en-IN" sz="3000" b="1" dirty="0">
                <a:latin typeface="Book Antiqua" panose="02040602050305030304" pitchFamily="18" charset="0"/>
              </a:rPr>
              <a:t>Haystack – model</a:t>
            </a:r>
          </a:p>
          <a:p>
            <a:r>
              <a:rPr lang="en-IN" sz="3000" b="1" dirty="0">
                <a:latin typeface="Book Antiqua" panose="02040602050305030304" pitchFamily="18" charset="0"/>
              </a:rPr>
              <a:t>Needle – Entailment</a:t>
            </a:r>
          </a:p>
        </p:txBody>
      </p:sp>
      <p:sp>
        <p:nvSpPr>
          <p:cNvPr id="4" name="TextBox 3">
            <a:extLst>
              <a:ext uri="{FF2B5EF4-FFF2-40B4-BE49-F238E27FC236}">
                <a16:creationId xmlns:a16="http://schemas.microsoft.com/office/drawing/2014/main" id="{22068BDE-34AD-D414-1E1C-529461F3CB31}"/>
              </a:ext>
            </a:extLst>
          </p:cNvPr>
          <p:cNvSpPr txBox="1"/>
          <p:nvPr/>
        </p:nvSpPr>
        <p:spPr>
          <a:xfrm>
            <a:off x="4572000" y="1034974"/>
            <a:ext cx="2629246" cy="1015663"/>
          </a:xfrm>
          <a:prstGeom prst="rect">
            <a:avLst/>
          </a:prstGeom>
          <a:noFill/>
        </p:spPr>
        <p:txBody>
          <a:bodyPr wrap="none" rtlCol="0">
            <a:spAutoFit/>
          </a:bodyPr>
          <a:lstStyle/>
          <a:p>
            <a:pPr algn="ctr"/>
            <a:r>
              <a:rPr lang="en-IN" sz="3000" b="1" dirty="0">
                <a:solidFill>
                  <a:schemeClr val="accent3">
                    <a:lumMod val="50000"/>
                  </a:schemeClr>
                </a:solidFill>
                <a:latin typeface="Algerian" panose="04020705040A02060702" pitchFamily="82" charset="0"/>
              </a:rPr>
              <a:t>INFERENCING </a:t>
            </a:r>
          </a:p>
          <a:p>
            <a:pPr algn="ctr"/>
            <a:r>
              <a:rPr lang="en-IN" sz="3000" b="1" dirty="0">
                <a:solidFill>
                  <a:schemeClr val="accent3">
                    <a:lumMod val="50000"/>
                  </a:schemeClr>
                </a:solidFill>
                <a:latin typeface="Algerian" panose="04020705040A02060702" pitchFamily="82" charset="0"/>
              </a:rPr>
              <a:t>ALGORITHM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BC02828-BF95-259E-05E7-30303AC1C1AF}"/>
                  </a:ext>
                </a:extLst>
              </p:cNvPr>
              <p:cNvSpPr txBox="1"/>
              <p:nvPr/>
            </p:nvSpPr>
            <p:spPr>
              <a:xfrm>
                <a:off x="3649122" y="1990081"/>
                <a:ext cx="229376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600" b="1" i="1" smtClean="0">
                          <a:latin typeface="Cambria Math" panose="02040503050406030204" pitchFamily="18" charset="0"/>
                          <a:ea typeface="Cambria Math" panose="02040503050406030204" pitchFamily="18" charset="0"/>
                        </a:rPr>
                        <m:t>𝑲𝑩</m:t>
                      </m:r>
                      <m:r>
                        <a:rPr lang="en-IN" sz="3600" b="1" i="1" smtClean="0">
                          <a:latin typeface="Cambria Math" panose="02040503050406030204" pitchFamily="18" charset="0"/>
                          <a:ea typeface="Cambria Math" panose="02040503050406030204" pitchFamily="18" charset="0"/>
                        </a:rPr>
                        <m:t>|</m:t>
                      </m:r>
                      <m:sSub>
                        <m:sSubPr>
                          <m:ctrlPr>
                            <a:rPr lang="en-IN" sz="3600" b="1" i="1" smtClean="0">
                              <a:latin typeface="Cambria Math" panose="02040503050406030204" pitchFamily="18" charset="0"/>
                              <a:ea typeface="Cambria Math" panose="02040503050406030204" pitchFamily="18" charset="0"/>
                            </a:rPr>
                          </m:ctrlPr>
                        </m:sSubPr>
                        <m:e>
                          <m:r>
                            <a:rPr lang="en-IN" sz="3600" b="1" i="1" smtClean="0">
                              <a:latin typeface="Cambria Math" panose="02040503050406030204" pitchFamily="18" charset="0"/>
                              <a:ea typeface="Cambria Math" panose="02040503050406030204" pitchFamily="18" charset="0"/>
                            </a:rPr>
                            <m:t>=</m:t>
                          </m:r>
                        </m:e>
                        <m:sub>
                          <m:r>
                            <a:rPr lang="en-IN" sz="3600" b="1" i="1" smtClean="0">
                              <a:latin typeface="Cambria Math" panose="02040503050406030204" pitchFamily="18" charset="0"/>
                              <a:ea typeface="Cambria Math" panose="02040503050406030204" pitchFamily="18" charset="0"/>
                            </a:rPr>
                            <m:t>𝒊</m:t>
                          </m:r>
                        </m:sub>
                      </m:sSub>
                      <m:sSub>
                        <m:sSubPr>
                          <m:ctrlPr>
                            <a:rPr lang="en-IN" sz="3600" b="1" i="1" smtClean="0">
                              <a:latin typeface="Cambria Math" panose="02040503050406030204" pitchFamily="18" charset="0"/>
                              <a:ea typeface="Cambria Math" panose="02040503050406030204" pitchFamily="18" charset="0"/>
                            </a:rPr>
                          </m:ctrlPr>
                        </m:sSubPr>
                        <m:e>
                          <m:r>
                            <a:rPr lang="en-IN" sz="3600" b="1" i="1" smtClean="0">
                              <a:latin typeface="Cambria Math" panose="02040503050406030204" pitchFamily="18" charset="0"/>
                              <a:ea typeface="Cambria Math" panose="02040503050406030204" pitchFamily="18" charset="0"/>
                            </a:rPr>
                            <m:t>𝜶</m:t>
                          </m:r>
                        </m:e>
                        <m:sub>
                          <m:r>
                            <a:rPr lang="en-IN" sz="3600" b="1" i="1" smtClean="0">
                              <a:latin typeface="Cambria Math" panose="02040503050406030204" pitchFamily="18" charset="0"/>
                              <a:ea typeface="Cambria Math" panose="02040503050406030204" pitchFamily="18" charset="0"/>
                            </a:rPr>
                            <m:t>𝟏</m:t>
                          </m:r>
                        </m:sub>
                      </m:sSub>
                    </m:oMath>
                  </m:oMathPara>
                </a14:m>
                <a:endParaRPr lang="en-IN" sz="3600" b="1" dirty="0"/>
              </a:p>
            </p:txBody>
          </p:sp>
        </mc:Choice>
        <mc:Fallback xmlns="">
          <p:sp>
            <p:nvSpPr>
              <p:cNvPr id="5" name="TextBox 4">
                <a:extLst>
                  <a:ext uri="{FF2B5EF4-FFF2-40B4-BE49-F238E27FC236}">
                    <a16:creationId xmlns:a16="http://schemas.microsoft.com/office/drawing/2014/main" id="{6BC02828-BF95-259E-05E7-30303AC1C1AF}"/>
                  </a:ext>
                </a:extLst>
              </p:cNvPr>
              <p:cNvSpPr txBox="1">
                <a:spLocks noRot="1" noChangeAspect="1" noMove="1" noResize="1" noEditPoints="1" noAdjustHandles="1" noChangeArrowheads="1" noChangeShapeType="1" noTextEdit="1"/>
              </p:cNvSpPr>
              <p:nvPr/>
            </p:nvSpPr>
            <p:spPr>
              <a:xfrm>
                <a:off x="3649122" y="1990081"/>
                <a:ext cx="2293768" cy="553998"/>
              </a:xfrm>
              <a:prstGeom prst="rect">
                <a:avLst/>
              </a:prstGeom>
              <a:blipFill>
                <a:blip r:embed="rId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44787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D4B0C-2A85-D6FA-504F-5DC6946C55F5}"/>
              </a:ext>
            </a:extLst>
          </p:cNvPr>
          <p:cNvSpPr txBox="1"/>
          <p:nvPr/>
        </p:nvSpPr>
        <p:spPr>
          <a:xfrm>
            <a:off x="410053" y="846674"/>
            <a:ext cx="7656046" cy="3715954"/>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en-US" sz="3200" b="1" i="1" dirty="0">
                <a:solidFill>
                  <a:schemeClr val="accent6">
                    <a:lumMod val="50000"/>
                  </a:schemeClr>
                </a:solidFill>
                <a:effectLst/>
                <a:latin typeface="Book Antiqua" panose="02040602050305030304" pitchFamily="18" charset="0"/>
              </a:rPr>
              <a:t>An inference algorithm that derives only entailment is called “sound”</a:t>
            </a:r>
          </a:p>
          <a:p>
            <a:pPr marL="285750" indent="-285750" algn="just">
              <a:lnSpc>
                <a:spcPct val="150000"/>
              </a:lnSpc>
              <a:buFont typeface="Wingdings" panose="05000000000000000000" pitchFamily="2" charset="2"/>
              <a:buChar char="q"/>
            </a:pPr>
            <a:r>
              <a:rPr lang="en-US" sz="3200" b="1" i="1" dirty="0">
                <a:solidFill>
                  <a:schemeClr val="accent6">
                    <a:lumMod val="50000"/>
                  </a:schemeClr>
                </a:solidFill>
                <a:latin typeface="Book Antiqua" panose="02040602050305030304" pitchFamily="18" charset="0"/>
              </a:rPr>
              <a:t>An inference algorithm that derives all possible entailment is called “complete”</a:t>
            </a:r>
            <a:endParaRPr lang="en-US" sz="3200" b="1" i="1" dirty="0">
              <a:solidFill>
                <a:schemeClr val="accent6">
                  <a:lumMod val="50000"/>
                </a:schemeClr>
              </a:solidFill>
              <a:effectLst/>
              <a:latin typeface="Book Antiqua" panose="02040602050305030304" pitchFamily="18" charset="0"/>
            </a:endParaRPr>
          </a:p>
        </p:txBody>
      </p:sp>
    </p:spTree>
    <p:extLst>
      <p:ext uri="{BB962C8B-B14F-4D97-AF65-F5344CB8AC3E}">
        <p14:creationId xmlns:p14="http://schemas.microsoft.com/office/powerpoint/2010/main" val="204316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E455-B920-6A72-ED25-3C6C2CE16067}"/>
              </a:ext>
            </a:extLst>
          </p:cNvPr>
          <p:cNvSpPr txBox="1">
            <a:spLocks/>
          </p:cNvSpPr>
          <p:nvPr/>
        </p:nvSpPr>
        <p:spPr>
          <a:xfrm>
            <a:off x="798909" y="304800"/>
            <a:ext cx="7543802"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Greedy Best first Search</a:t>
            </a:r>
          </a:p>
        </p:txBody>
      </p:sp>
      <p:pic>
        <p:nvPicPr>
          <p:cNvPr id="4" name="Picture 3">
            <a:extLst>
              <a:ext uri="{FF2B5EF4-FFF2-40B4-BE49-F238E27FC236}">
                <a16:creationId xmlns:a16="http://schemas.microsoft.com/office/drawing/2014/main" id="{F7C4CE85-A315-6403-4B87-D037B2114724}"/>
              </a:ext>
            </a:extLst>
          </p:cNvPr>
          <p:cNvPicPr>
            <a:picLocks noChangeAspect="1"/>
          </p:cNvPicPr>
          <p:nvPr/>
        </p:nvPicPr>
        <p:blipFill>
          <a:blip r:embed="rId2"/>
          <a:stretch>
            <a:fillRect/>
          </a:stretch>
        </p:blipFill>
        <p:spPr>
          <a:xfrm>
            <a:off x="355783" y="1132726"/>
            <a:ext cx="4837976" cy="4120203"/>
          </a:xfrm>
          <a:prstGeom prst="rect">
            <a:avLst/>
          </a:prstGeom>
        </p:spPr>
      </p:pic>
      <p:pic>
        <p:nvPicPr>
          <p:cNvPr id="6" name="Picture 5">
            <a:extLst>
              <a:ext uri="{FF2B5EF4-FFF2-40B4-BE49-F238E27FC236}">
                <a16:creationId xmlns:a16="http://schemas.microsoft.com/office/drawing/2014/main" id="{A81F2E04-8A56-203E-5ADC-826547365629}"/>
              </a:ext>
            </a:extLst>
          </p:cNvPr>
          <p:cNvPicPr>
            <a:picLocks noChangeAspect="1"/>
          </p:cNvPicPr>
          <p:nvPr/>
        </p:nvPicPr>
        <p:blipFill>
          <a:blip r:embed="rId3"/>
          <a:stretch>
            <a:fillRect/>
          </a:stretch>
        </p:blipFill>
        <p:spPr>
          <a:xfrm>
            <a:off x="5283938" y="1132727"/>
            <a:ext cx="2828660" cy="4120203"/>
          </a:xfrm>
          <a:prstGeom prst="rect">
            <a:avLst/>
          </a:prstGeom>
        </p:spPr>
      </p:pic>
      <p:sp>
        <p:nvSpPr>
          <p:cNvPr id="7" name="Title 1">
            <a:extLst>
              <a:ext uri="{FF2B5EF4-FFF2-40B4-BE49-F238E27FC236}">
                <a16:creationId xmlns:a16="http://schemas.microsoft.com/office/drawing/2014/main" id="{D05096FE-8BE7-6537-18A7-B4B9FA9A850A}"/>
              </a:ext>
            </a:extLst>
          </p:cNvPr>
          <p:cNvSpPr txBox="1">
            <a:spLocks/>
          </p:cNvSpPr>
          <p:nvPr/>
        </p:nvSpPr>
        <p:spPr>
          <a:xfrm>
            <a:off x="3038711" y="5532821"/>
            <a:ext cx="3943429"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A-&gt;C-&gt;G-&gt;H</a:t>
            </a:r>
          </a:p>
        </p:txBody>
      </p:sp>
    </p:spTree>
    <p:extLst>
      <p:ext uri="{BB962C8B-B14F-4D97-AF65-F5344CB8AC3E}">
        <p14:creationId xmlns:p14="http://schemas.microsoft.com/office/powerpoint/2010/main" val="415616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E1D263-293E-7E99-CFAF-E18624DCAFD8}"/>
              </a:ext>
            </a:extLst>
          </p:cNvPr>
          <p:cNvPicPr>
            <a:picLocks noChangeAspect="1"/>
          </p:cNvPicPr>
          <p:nvPr/>
        </p:nvPicPr>
        <p:blipFill>
          <a:blip r:embed="rId2"/>
          <a:stretch>
            <a:fillRect/>
          </a:stretch>
        </p:blipFill>
        <p:spPr>
          <a:xfrm>
            <a:off x="205891" y="457108"/>
            <a:ext cx="8568715" cy="3799999"/>
          </a:xfrm>
          <a:prstGeom prst="rect">
            <a:avLst/>
          </a:prstGeom>
        </p:spPr>
      </p:pic>
    </p:spTree>
    <p:extLst>
      <p:ext uri="{BB962C8B-B14F-4D97-AF65-F5344CB8AC3E}">
        <p14:creationId xmlns:p14="http://schemas.microsoft.com/office/powerpoint/2010/main" val="249548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652CC9-6FF2-B988-8C28-4A465B58CFDB}"/>
              </a:ext>
            </a:extLst>
          </p:cNvPr>
          <p:cNvPicPr>
            <a:picLocks noChangeAspect="1"/>
          </p:cNvPicPr>
          <p:nvPr/>
        </p:nvPicPr>
        <p:blipFill>
          <a:blip r:embed="rId2"/>
          <a:stretch>
            <a:fillRect/>
          </a:stretch>
        </p:blipFill>
        <p:spPr>
          <a:xfrm>
            <a:off x="0" y="152903"/>
            <a:ext cx="3806972" cy="2855229"/>
          </a:xfrm>
          <a:prstGeom prst="rect">
            <a:avLst/>
          </a:prstGeom>
        </p:spPr>
      </p:pic>
      <p:pic>
        <p:nvPicPr>
          <p:cNvPr id="3" name="Picture 2">
            <a:extLst>
              <a:ext uri="{FF2B5EF4-FFF2-40B4-BE49-F238E27FC236}">
                <a16:creationId xmlns:a16="http://schemas.microsoft.com/office/drawing/2014/main" id="{2D984F62-33AA-7CEC-1814-AD40C5C0EA82}"/>
              </a:ext>
            </a:extLst>
          </p:cNvPr>
          <p:cNvPicPr>
            <a:picLocks noChangeAspect="1"/>
          </p:cNvPicPr>
          <p:nvPr/>
        </p:nvPicPr>
        <p:blipFill>
          <a:blip r:embed="rId3"/>
          <a:stretch>
            <a:fillRect/>
          </a:stretch>
        </p:blipFill>
        <p:spPr>
          <a:xfrm>
            <a:off x="3802937" y="152903"/>
            <a:ext cx="5124575" cy="5124575"/>
          </a:xfrm>
          <a:prstGeom prst="rect">
            <a:avLst/>
          </a:prstGeom>
        </p:spPr>
      </p:pic>
    </p:spTree>
    <p:extLst>
      <p:ext uri="{BB962C8B-B14F-4D97-AF65-F5344CB8AC3E}">
        <p14:creationId xmlns:p14="http://schemas.microsoft.com/office/powerpoint/2010/main" val="161453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6AFACB-ED93-CD9B-78C6-E3B82462CEC7}"/>
              </a:ext>
            </a:extLst>
          </p:cNvPr>
          <p:cNvPicPr>
            <a:picLocks noChangeAspect="1"/>
          </p:cNvPicPr>
          <p:nvPr/>
        </p:nvPicPr>
        <p:blipFill>
          <a:blip r:embed="rId2"/>
          <a:stretch>
            <a:fillRect/>
          </a:stretch>
        </p:blipFill>
        <p:spPr>
          <a:xfrm>
            <a:off x="587724" y="634019"/>
            <a:ext cx="7968551" cy="55899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itle 1">
            <a:extLst>
              <a:ext uri="{FF2B5EF4-FFF2-40B4-BE49-F238E27FC236}">
                <a16:creationId xmlns:a16="http://schemas.microsoft.com/office/drawing/2014/main" id="{ADC88FCB-0295-4944-D00C-4BD44E829A39}"/>
              </a:ext>
            </a:extLst>
          </p:cNvPr>
          <p:cNvSpPr txBox="1">
            <a:spLocks/>
          </p:cNvSpPr>
          <p:nvPr/>
        </p:nvSpPr>
        <p:spPr>
          <a:xfrm>
            <a:off x="381071" y="82192"/>
            <a:ext cx="7543802"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Propositional Logic-Syntax</a:t>
            </a:r>
          </a:p>
        </p:txBody>
      </p:sp>
      <p:sp>
        <p:nvSpPr>
          <p:cNvPr id="7" name="Cloud 6">
            <a:extLst>
              <a:ext uri="{FF2B5EF4-FFF2-40B4-BE49-F238E27FC236}">
                <a16:creationId xmlns:a16="http://schemas.microsoft.com/office/drawing/2014/main" id="{FDF1E906-4BA4-B582-7D4F-E11C84ED7B01}"/>
              </a:ext>
            </a:extLst>
          </p:cNvPr>
          <p:cNvSpPr/>
          <p:nvPr/>
        </p:nvSpPr>
        <p:spPr>
          <a:xfrm>
            <a:off x="956789" y="2821923"/>
            <a:ext cx="1998358" cy="1592631"/>
          </a:xfrm>
          <a:prstGeom prst="cloud">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dirty="0"/>
              <a:t>BNF </a:t>
            </a:r>
          </a:p>
        </p:txBody>
      </p:sp>
    </p:spTree>
    <p:extLst>
      <p:ext uri="{BB962C8B-B14F-4D97-AF65-F5344CB8AC3E}">
        <p14:creationId xmlns:p14="http://schemas.microsoft.com/office/powerpoint/2010/main" val="286007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FAF5D-945C-7F6D-EB72-37AEB45F653B}"/>
              </a:ext>
            </a:extLst>
          </p:cNvPr>
          <p:cNvSpPr txBox="1">
            <a:spLocks/>
          </p:cNvSpPr>
          <p:nvPr/>
        </p:nvSpPr>
        <p:spPr>
          <a:xfrm>
            <a:off x="381071" y="82192"/>
            <a:ext cx="7543802" cy="1116823"/>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Propositional Logic-Semantics-Truth Tables</a:t>
            </a:r>
          </a:p>
        </p:txBody>
      </p:sp>
      <p:sp>
        <p:nvSpPr>
          <p:cNvPr id="3" name="Rectangle 2">
            <a:extLst>
              <a:ext uri="{FF2B5EF4-FFF2-40B4-BE49-F238E27FC236}">
                <a16:creationId xmlns:a16="http://schemas.microsoft.com/office/drawing/2014/main" id="{DAEFF82E-F90B-B81D-2D28-7BB022083C4C}"/>
              </a:ext>
            </a:extLst>
          </p:cNvPr>
          <p:cNvSpPr/>
          <p:nvPr/>
        </p:nvSpPr>
        <p:spPr>
          <a:xfrm>
            <a:off x="1089359" y="1856773"/>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A478CDC3-7EC3-B011-7506-A93865652F97}"/>
              </a:ext>
            </a:extLst>
          </p:cNvPr>
          <p:cNvSpPr/>
          <p:nvPr/>
        </p:nvSpPr>
        <p:spPr>
          <a:xfrm>
            <a:off x="1089359" y="2371502"/>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3C5EC4E0-FFBB-DBEB-B172-1FD77842B0D9}"/>
              </a:ext>
            </a:extLst>
          </p:cNvPr>
          <p:cNvSpPr/>
          <p:nvPr/>
        </p:nvSpPr>
        <p:spPr>
          <a:xfrm>
            <a:off x="1089359" y="2886231"/>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372769DC-EEBB-2FF2-CBB3-9426FD5C9ABF}"/>
              </a:ext>
            </a:extLst>
          </p:cNvPr>
          <p:cNvSpPr/>
          <p:nvPr/>
        </p:nvSpPr>
        <p:spPr>
          <a:xfrm>
            <a:off x="1089359" y="3400960"/>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B5CEF258-4CF8-7A15-2182-655E335A1EA5}"/>
              </a:ext>
            </a:extLst>
          </p:cNvPr>
          <p:cNvSpPr/>
          <p:nvPr/>
        </p:nvSpPr>
        <p:spPr>
          <a:xfrm>
            <a:off x="1089359" y="3915689"/>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2CB00F8F-6EA7-27E5-2972-6D3F34204AB5}"/>
              </a:ext>
            </a:extLst>
          </p:cNvPr>
          <p:cNvSpPr/>
          <p:nvPr/>
        </p:nvSpPr>
        <p:spPr>
          <a:xfrm>
            <a:off x="2088539" y="1856773"/>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77D58657-7E03-40F5-5490-DEDAED12770A}"/>
              </a:ext>
            </a:extLst>
          </p:cNvPr>
          <p:cNvSpPr/>
          <p:nvPr/>
        </p:nvSpPr>
        <p:spPr>
          <a:xfrm>
            <a:off x="2088539" y="2371502"/>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8DBE55C0-93CC-ACA4-62DC-7C5BE5739CFF}"/>
              </a:ext>
            </a:extLst>
          </p:cNvPr>
          <p:cNvSpPr/>
          <p:nvPr/>
        </p:nvSpPr>
        <p:spPr>
          <a:xfrm>
            <a:off x="2088539" y="2886231"/>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CCDECA9A-377C-BCD5-4782-575B8AB8F151}"/>
              </a:ext>
            </a:extLst>
          </p:cNvPr>
          <p:cNvSpPr/>
          <p:nvPr/>
        </p:nvSpPr>
        <p:spPr>
          <a:xfrm>
            <a:off x="2088539" y="3400960"/>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1BA1F5B3-7FD9-DD90-419A-952009560539}"/>
              </a:ext>
            </a:extLst>
          </p:cNvPr>
          <p:cNvSpPr/>
          <p:nvPr/>
        </p:nvSpPr>
        <p:spPr>
          <a:xfrm>
            <a:off x="2088539" y="3915689"/>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a:extLst>
              <a:ext uri="{FF2B5EF4-FFF2-40B4-BE49-F238E27FC236}">
                <a16:creationId xmlns:a16="http://schemas.microsoft.com/office/drawing/2014/main" id="{D940A24F-68F9-5847-7AF4-0220540DFD0B}"/>
              </a:ext>
            </a:extLst>
          </p:cNvPr>
          <p:cNvSpPr txBox="1"/>
          <p:nvPr/>
        </p:nvSpPr>
        <p:spPr>
          <a:xfrm>
            <a:off x="1345488" y="1846471"/>
            <a:ext cx="474810" cy="584775"/>
          </a:xfrm>
          <a:prstGeom prst="rect">
            <a:avLst/>
          </a:prstGeom>
          <a:noFill/>
        </p:spPr>
        <p:txBody>
          <a:bodyPr wrap="none" rtlCol="0">
            <a:spAutoFit/>
          </a:bodyPr>
          <a:lstStyle/>
          <a:p>
            <a:r>
              <a:rPr lang="en-IN" sz="3200" b="1" dirty="0"/>
              <a:t>P</a:t>
            </a:r>
          </a:p>
        </p:txBody>
      </p:sp>
      <p:sp>
        <p:nvSpPr>
          <p:cNvPr id="19" name="TextBox 18">
            <a:extLst>
              <a:ext uri="{FF2B5EF4-FFF2-40B4-BE49-F238E27FC236}">
                <a16:creationId xmlns:a16="http://schemas.microsoft.com/office/drawing/2014/main" id="{4410EFA2-EA67-EA01-9F47-44FA77622200}"/>
              </a:ext>
            </a:extLst>
          </p:cNvPr>
          <p:cNvSpPr txBox="1"/>
          <p:nvPr/>
        </p:nvSpPr>
        <p:spPr>
          <a:xfrm>
            <a:off x="2281827" y="1868478"/>
            <a:ext cx="516488" cy="584775"/>
          </a:xfrm>
          <a:prstGeom prst="rect">
            <a:avLst/>
          </a:prstGeom>
          <a:noFill/>
        </p:spPr>
        <p:txBody>
          <a:bodyPr wrap="none" rtlCol="0">
            <a:spAutoFit/>
          </a:bodyPr>
          <a:lstStyle/>
          <a:p>
            <a:r>
              <a:rPr lang="en-IN" sz="3200" b="1" dirty="0"/>
              <a:t>Q</a:t>
            </a:r>
          </a:p>
        </p:txBody>
      </p:sp>
      <p:sp>
        <p:nvSpPr>
          <p:cNvPr id="20" name="TextBox 19">
            <a:extLst>
              <a:ext uri="{FF2B5EF4-FFF2-40B4-BE49-F238E27FC236}">
                <a16:creationId xmlns:a16="http://schemas.microsoft.com/office/drawing/2014/main" id="{A37942D7-7034-6882-44DB-A8A51B9C6BD1}"/>
              </a:ext>
            </a:extLst>
          </p:cNvPr>
          <p:cNvSpPr txBox="1"/>
          <p:nvPr/>
        </p:nvSpPr>
        <p:spPr>
          <a:xfrm>
            <a:off x="1058550" y="2349495"/>
            <a:ext cx="1082348" cy="584775"/>
          </a:xfrm>
          <a:prstGeom prst="rect">
            <a:avLst/>
          </a:prstGeom>
          <a:noFill/>
        </p:spPr>
        <p:txBody>
          <a:bodyPr wrap="none" rtlCol="0">
            <a:spAutoFit/>
          </a:bodyPr>
          <a:lstStyle/>
          <a:p>
            <a:r>
              <a:rPr lang="en-IN" sz="3200" dirty="0"/>
              <a:t>false</a:t>
            </a:r>
          </a:p>
        </p:txBody>
      </p:sp>
      <p:sp>
        <p:nvSpPr>
          <p:cNvPr id="21" name="TextBox 20">
            <a:extLst>
              <a:ext uri="{FF2B5EF4-FFF2-40B4-BE49-F238E27FC236}">
                <a16:creationId xmlns:a16="http://schemas.microsoft.com/office/drawing/2014/main" id="{7A1A6AA9-76C9-4864-1A7A-A1D1460EC925}"/>
              </a:ext>
            </a:extLst>
          </p:cNvPr>
          <p:cNvSpPr txBox="1"/>
          <p:nvPr/>
        </p:nvSpPr>
        <p:spPr>
          <a:xfrm>
            <a:off x="2061024" y="2381804"/>
            <a:ext cx="1082348" cy="584775"/>
          </a:xfrm>
          <a:prstGeom prst="rect">
            <a:avLst/>
          </a:prstGeom>
          <a:noFill/>
        </p:spPr>
        <p:txBody>
          <a:bodyPr wrap="none" rtlCol="0">
            <a:spAutoFit/>
          </a:bodyPr>
          <a:lstStyle/>
          <a:p>
            <a:r>
              <a:rPr lang="en-IN" sz="3200" dirty="0"/>
              <a:t>false</a:t>
            </a:r>
          </a:p>
        </p:txBody>
      </p:sp>
      <p:sp>
        <p:nvSpPr>
          <p:cNvPr id="26" name="TextBox 25">
            <a:extLst>
              <a:ext uri="{FF2B5EF4-FFF2-40B4-BE49-F238E27FC236}">
                <a16:creationId xmlns:a16="http://schemas.microsoft.com/office/drawing/2014/main" id="{FB7D232E-A316-CB14-7133-5A14AE5CA625}"/>
              </a:ext>
            </a:extLst>
          </p:cNvPr>
          <p:cNvSpPr txBox="1"/>
          <p:nvPr/>
        </p:nvSpPr>
        <p:spPr>
          <a:xfrm>
            <a:off x="1058550" y="2896533"/>
            <a:ext cx="1082348" cy="584775"/>
          </a:xfrm>
          <a:prstGeom prst="rect">
            <a:avLst/>
          </a:prstGeom>
          <a:noFill/>
        </p:spPr>
        <p:txBody>
          <a:bodyPr wrap="none" rtlCol="0">
            <a:spAutoFit/>
          </a:bodyPr>
          <a:lstStyle/>
          <a:p>
            <a:r>
              <a:rPr lang="en-IN" sz="3200" dirty="0"/>
              <a:t>false</a:t>
            </a:r>
          </a:p>
        </p:txBody>
      </p:sp>
      <p:sp>
        <p:nvSpPr>
          <p:cNvPr id="27" name="TextBox 26">
            <a:extLst>
              <a:ext uri="{FF2B5EF4-FFF2-40B4-BE49-F238E27FC236}">
                <a16:creationId xmlns:a16="http://schemas.microsoft.com/office/drawing/2014/main" id="{E0F07D79-F0D6-7898-2466-DA1B0A8B8ACF}"/>
              </a:ext>
            </a:extLst>
          </p:cNvPr>
          <p:cNvSpPr txBox="1"/>
          <p:nvPr/>
        </p:nvSpPr>
        <p:spPr>
          <a:xfrm>
            <a:off x="2030215" y="2892380"/>
            <a:ext cx="1048685" cy="584775"/>
          </a:xfrm>
          <a:prstGeom prst="rect">
            <a:avLst/>
          </a:prstGeom>
          <a:noFill/>
        </p:spPr>
        <p:txBody>
          <a:bodyPr wrap="none" rtlCol="0">
            <a:spAutoFit/>
          </a:bodyPr>
          <a:lstStyle/>
          <a:p>
            <a:r>
              <a:rPr lang="en-IN" sz="3200" dirty="0"/>
              <a:t>true</a:t>
            </a:r>
          </a:p>
        </p:txBody>
      </p:sp>
      <p:sp>
        <p:nvSpPr>
          <p:cNvPr id="28" name="TextBox 27">
            <a:extLst>
              <a:ext uri="{FF2B5EF4-FFF2-40B4-BE49-F238E27FC236}">
                <a16:creationId xmlns:a16="http://schemas.microsoft.com/office/drawing/2014/main" id="{33D72029-8F93-07BF-9874-62A8A4EBEA24}"/>
              </a:ext>
            </a:extLst>
          </p:cNvPr>
          <p:cNvSpPr txBox="1"/>
          <p:nvPr/>
        </p:nvSpPr>
        <p:spPr>
          <a:xfrm>
            <a:off x="1033798" y="3330914"/>
            <a:ext cx="1048685" cy="584775"/>
          </a:xfrm>
          <a:prstGeom prst="rect">
            <a:avLst/>
          </a:prstGeom>
          <a:noFill/>
        </p:spPr>
        <p:txBody>
          <a:bodyPr wrap="none" rtlCol="0">
            <a:spAutoFit/>
          </a:bodyPr>
          <a:lstStyle/>
          <a:p>
            <a:r>
              <a:rPr lang="en-IN" sz="3200" dirty="0"/>
              <a:t>true</a:t>
            </a:r>
          </a:p>
        </p:txBody>
      </p:sp>
      <p:sp>
        <p:nvSpPr>
          <p:cNvPr id="29" name="TextBox 28">
            <a:extLst>
              <a:ext uri="{FF2B5EF4-FFF2-40B4-BE49-F238E27FC236}">
                <a16:creationId xmlns:a16="http://schemas.microsoft.com/office/drawing/2014/main" id="{3B038F17-CEDD-3F7A-5548-7892961805AB}"/>
              </a:ext>
            </a:extLst>
          </p:cNvPr>
          <p:cNvSpPr txBox="1"/>
          <p:nvPr/>
        </p:nvSpPr>
        <p:spPr>
          <a:xfrm>
            <a:off x="2016492" y="3372804"/>
            <a:ext cx="1082348" cy="584775"/>
          </a:xfrm>
          <a:prstGeom prst="rect">
            <a:avLst/>
          </a:prstGeom>
          <a:noFill/>
        </p:spPr>
        <p:txBody>
          <a:bodyPr wrap="none" rtlCol="0">
            <a:spAutoFit/>
          </a:bodyPr>
          <a:lstStyle/>
          <a:p>
            <a:r>
              <a:rPr lang="en-IN" sz="3200" dirty="0"/>
              <a:t>false</a:t>
            </a:r>
          </a:p>
        </p:txBody>
      </p:sp>
      <p:sp>
        <p:nvSpPr>
          <p:cNvPr id="30" name="TextBox 29">
            <a:extLst>
              <a:ext uri="{FF2B5EF4-FFF2-40B4-BE49-F238E27FC236}">
                <a16:creationId xmlns:a16="http://schemas.microsoft.com/office/drawing/2014/main" id="{4F848921-9951-C89C-4BC5-36662D9D89A7}"/>
              </a:ext>
            </a:extLst>
          </p:cNvPr>
          <p:cNvSpPr txBox="1"/>
          <p:nvPr/>
        </p:nvSpPr>
        <p:spPr>
          <a:xfrm>
            <a:off x="1074614" y="3845643"/>
            <a:ext cx="1048685" cy="584775"/>
          </a:xfrm>
          <a:prstGeom prst="rect">
            <a:avLst/>
          </a:prstGeom>
          <a:noFill/>
        </p:spPr>
        <p:txBody>
          <a:bodyPr wrap="none" rtlCol="0">
            <a:spAutoFit/>
          </a:bodyPr>
          <a:lstStyle/>
          <a:p>
            <a:r>
              <a:rPr lang="en-IN" sz="3200" dirty="0"/>
              <a:t>true</a:t>
            </a:r>
          </a:p>
        </p:txBody>
      </p:sp>
      <p:sp>
        <p:nvSpPr>
          <p:cNvPr id="31" name="TextBox 30">
            <a:extLst>
              <a:ext uri="{FF2B5EF4-FFF2-40B4-BE49-F238E27FC236}">
                <a16:creationId xmlns:a16="http://schemas.microsoft.com/office/drawing/2014/main" id="{7A6D46F4-E9F2-CE8B-787D-A969DAFE0C34}"/>
              </a:ext>
            </a:extLst>
          </p:cNvPr>
          <p:cNvSpPr txBox="1"/>
          <p:nvPr/>
        </p:nvSpPr>
        <p:spPr>
          <a:xfrm>
            <a:off x="2069312" y="3845643"/>
            <a:ext cx="1048685" cy="584775"/>
          </a:xfrm>
          <a:prstGeom prst="rect">
            <a:avLst/>
          </a:prstGeom>
          <a:noFill/>
        </p:spPr>
        <p:txBody>
          <a:bodyPr wrap="none" rtlCol="0">
            <a:spAutoFit/>
          </a:bodyPr>
          <a:lstStyle/>
          <a:p>
            <a:r>
              <a:rPr lang="en-IN" sz="3200" dirty="0"/>
              <a:t>true</a:t>
            </a:r>
          </a:p>
        </p:txBody>
      </p:sp>
      <p:sp>
        <p:nvSpPr>
          <p:cNvPr id="32" name="Rectangle 31">
            <a:extLst>
              <a:ext uri="{FF2B5EF4-FFF2-40B4-BE49-F238E27FC236}">
                <a16:creationId xmlns:a16="http://schemas.microsoft.com/office/drawing/2014/main" id="{7EDA621E-DF84-02AF-ACBF-5CE4654D10E2}"/>
              </a:ext>
            </a:extLst>
          </p:cNvPr>
          <p:cNvSpPr/>
          <p:nvPr/>
        </p:nvSpPr>
        <p:spPr>
          <a:xfrm>
            <a:off x="3078900" y="1856773"/>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a:extLst>
              <a:ext uri="{FF2B5EF4-FFF2-40B4-BE49-F238E27FC236}">
                <a16:creationId xmlns:a16="http://schemas.microsoft.com/office/drawing/2014/main" id="{0F8013F8-AE83-8D05-DBA1-40047AB6D05D}"/>
              </a:ext>
            </a:extLst>
          </p:cNvPr>
          <p:cNvSpPr/>
          <p:nvPr/>
        </p:nvSpPr>
        <p:spPr>
          <a:xfrm>
            <a:off x="3078900" y="2371502"/>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a:extLst>
              <a:ext uri="{FF2B5EF4-FFF2-40B4-BE49-F238E27FC236}">
                <a16:creationId xmlns:a16="http://schemas.microsoft.com/office/drawing/2014/main" id="{D6CCDD4F-7B73-7F31-1E6A-3F5F19C6A7BC}"/>
              </a:ext>
            </a:extLst>
          </p:cNvPr>
          <p:cNvSpPr/>
          <p:nvPr/>
        </p:nvSpPr>
        <p:spPr>
          <a:xfrm>
            <a:off x="3078900" y="2886231"/>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52CD1623-E239-D656-64D7-0B82DC171615}"/>
              </a:ext>
            </a:extLst>
          </p:cNvPr>
          <p:cNvSpPr/>
          <p:nvPr/>
        </p:nvSpPr>
        <p:spPr>
          <a:xfrm>
            <a:off x="3078900" y="3400960"/>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EEF9C9BD-8A0C-FA34-0CA0-5DAAB8A62F5D}"/>
              </a:ext>
            </a:extLst>
          </p:cNvPr>
          <p:cNvSpPr/>
          <p:nvPr/>
        </p:nvSpPr>
        <p:spPr>
          <a:xfrm>
            <a:off x="3078900" y="3915689"/>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a:extLst>
              <a:ext uri="{FF2B5EF4-FFF2-40B4-BE49-F238E27FC236}">
                <a16:creationId xmlns:a16="http://schemas.microsoft.com/office/drawing/2014/main" id="{8C00096A-B17D-F2EA-DF6E-034C9423E597}"/>
              </a:ext>
            </a:extLst>
          </p:cNvPr>
          <p:cNvSpPr/>
          <p:nvPr/>
        </p:nvSpPr>
        <p:spPr>
          <a:xfrm>
            <a:off x="4078080" y="1856773"/>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9A22336D-FE15-CC79-C8E4-9A5A12253BF7}"/>
              </a:ext>
            </a:extLst>
          </p:cNvPr>
          <p:cNvSpPr/>
          <p:nvPr/>
        </p:nvSpPr>
        <p:spPr>
          <a:xfrm>
            <a:off x="4078080" y="2371502"/>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BEF95492-A301-E910-0AA4-0CFFC3F5BD93}"/>
              </a:ext>
            </a:extLst>
          </p:cNvPr>
          <p:cNvSpPr/>
          <p:nvPr/>
        </p:nvSpPr>
        <p:spPr>
          <a:xfrm>
            <a:off x="4078080" y="2886231"/>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E0DCB654-C5BC-5925-0C4A-8F65621BF845}"/>
              </a:ext>
            </a:extLst>
          </p:cNvPr>
          <p:cNvSpPr/>
          <p:nvPr/>
        </p:nvSpPr>
        <p:spPr>
          <a:xfrm>
            <a:off x="4078080" y="3400960"/>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88E0133B-1194-C403-FB86-8486E96C8EF0}"/>
              </a:ext>
            </a:extLst>
          </p:cNvPr>
          <p:cNvSpPr/>
          <p:nvPr/>
        </p:nvSpPr>
        <p:spPr>
          <a:xfrm>
            <a:off x="4078080" y="3915689"/>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6855C78-785E-3E70-B090-908FA4440D18}"/>
                  </a:ext>
                </a:extLst>
              </p:cNvPr>
              <p:cNvSpPr txBox="1"/>
              <p:nvPr/>
            </p:nvSpPr>
            <p:spPr>
              <a:xfrm>
                <a:off x="3267891" y="1816258"/>
                <a:ext cx="779381" cy="584775"/>
              </a:xfrm>
              <a:prstGeom prst="rect">
                <a:avLst/>
              </a:prstGeom>
              <a:noFill/>
            </p:spPr>
            <p:txBody>
              <a:bodyPr wrap="none" rtlCol="0">
                <a:spAutoFit/>
              </a:bodyPr>
              <a:lstStyle/>
              <a:p>
                <a14:m>
                  <m:oMath xmlns:m="http://schemas.openxmlformats.org/officeDocument/2006/math">
                    <m:r>
                      <a:rPr lang="en-IN" sz="3200" b="1" i="1" smtClean="0">
                        <a:latin typeface="Cambria Math" panose="02040503050406030204" pitchFamily="18" charset="0"/>
                        <a:ea typeface="Cambria Math" panose="02040503050406030204" pitchFamily="18" charset="0"/>
                      </a:rPr>
                      <m:t>¬</m:t>
                    </m:r>
                  </m:oMath>
                </a14:m>
                <a:r>
                  <a:rPr lang="en-IN" sz="3200" b="1" dirty="0"/>
                  <a:t>P</a:t>
                </a:r>
              </a:p>
            </p:txBody>
          </p:sp>
        </mc:Choice>
        <mc:Fallback xmlns="">
          <p:sp>
            <p:nvSpPr>
              <p:cNvPr id="42" name="TextBox 41">
                <a:extLst>
                  <a:ext uri="{FF2B5EF4-FFF2-40B4-BE49-F238E27FC236}">
                    <a16:creationId xmlns:a16="http://schemas.microsoft.com/office/drawing/2014/main" id="{A6855C78-785E-3E70-B090-908FA4440D18}"/>
                  </a:ext>
                </a:extLst>
              </p:cNvPr>
              <p:cNvSpPr txBox="1">
                <a:spLocks noRot="1" noChangeAspect="1" noMove="1" noResize="1" noEditPoints="1" noAdjustHandles="1" noChangeArrowheads="1" noChangeShapeType="1" noTextEdit="1"/>
              </p:cNvSpPr>
              <p:nvPr/>
            </p:nvSpPr>
            <p:spPr>
              <a:xfrm>
                <a:off x="3267891" y="1816258"/>
                <a:ext cx="779381" cy="584775"/>
              </a:xfrm>
              <a:prstGeom prst="rect">
                <a:avLst/>
              </a:prstGeom>
              <a:blipFill>
                <a:blip r:embed="rId2"/>
                <a:stretch>
                  <a:fillRect t="-11458" r="-19531" b="-3541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193A365-A253-D0B0-5C2B-741B769F104F}"/>
                  </a:ext>
                </a:extLst>
              </p:cNvPr>
              <p:cNvSpPr txBox="1"/>
              <p:nvPr/>
            </p:nvSpPr>
            <p:spPr>
              <a:xfrm>
                <a:off x="4186601" y="1820283"/>
                <a:ext cx="912429" cy="584775"/>
              </a:xfrm>
              <a:prstGeom prst="rect">
                <a:avLst/>
              </a:prstGeom>
              <a:noFill/>
            </p:spPr>
            <p:txBody>
              <a:bodyPr wrap="none" rtlCol="0">
                <a:spAutoFit/>
              </a:bodyPr>
              <a:lstStyle/>
              <a:p>
                <a14:m>
                  <m:oMath xmlns:m="http://schemas.openxmlformats.org/officeDocument/2006/math">
                    <m:r>
                      <a:rPr lang="en-IN" sz="3200" b="1" i="1" smtClean="0">
                        <a:latin typeface="Cambria Math" panose="02040503050406030204" pitchFamily="18" charset="0"/>
                        <a:ea typeface="Cambria Math" panose="02040503050406030204" pitchFamily="18" charset="0"/>
                      </a:rPr>
                      <m:t>¬ </m:t>
                    </m:r>
                  </m:oMath>
                </a14:m>
                <a:r>
                  <a:rPr lang="en-IN" sz="3200" b="1" dirty="0"/>
                  <a:t>Q</a:t>
                </a:r>
              </a:p>
            </p:txBody>
          </p:sp>
        </mc:Choice>
        <mc:Fallback xmlns="">
          <p:sp>
            <p:nvSpPr>
              <p:cNvPr id="43" name="TextBox 42">
                <a:extLst>
                  <a:ext uri="{FF2B5EF4-FFF2-40B4-BE49-F238E27FC236}">
                    <a16:creationId xmlns:a16="http://schemas.microsoft.com/office/drawing/2014/main" id="{E193A365-A253-D0B0-5C2B-741B769F104F}"/>
                  </a:ext>
                </a:extLst>
              </p:cNvPr>
              <p:cNvSpPr txBox="1">
                <a:spLocks noRot="1" noChangeAspect="1" noMove="1" noResize="1" noEditPoints="1" noAdjustHandles="1" noChangeArrowheads="1" noChangeShapeType="1" noTextEdit="1"/>
              </p:cNvSpPr>
              <p:nvPr/>
            </p:nvSpPr>
            <p:spPr>
              <a:xfrm>
                <a:off x="4186601" y="1820283"/>
                <a:ext cx="912429" cy="584775"/>
              </a:xfrm>
              <a:prstGeom prst="rect">
                <a:avLst/>
              </a:prstGeom>
              <a:blipFill>
                <a:blip r:embed="rId3"/>
                <a:stretch>
                  <a:fillRect t="-11458" r="-16107" b="-35417"/>
                </a:stretch>
              </a:blipFill>
            </p:spPr>
            <p:txBody>
              <a:bodyPr/>
              <a:lstStyle/>
              <a:p>
                <a:r>
                  <a:rPr lang="en-IN">
                    <a:noFill/>
                  </a:rPr>
                  <a:t> </a:t>
                </a:r>
              </a:p>
            </p:txBody>
          </p:sp>
        </mc:Fallback>
      </mc:AlternateContent>
      <p:sp>
        <p:nvSpPr>
          <p:cNvPr id="44" name="TextBox 43">
            <a:extLst>
              <a:ext uri="{FF2B5EF4-FFF2-40B4-BE49-F238E27FC236}">
                <a16:creationId xmlns:a16="http://schemas.microsoft.com/office/drawing/2014/main" id="{B5A6AA2D-1EF1-A123-645F-B356E5F0160F}"/>
              </a:ext>
            </a:extLst>
          </p:cNvPr>
          <p:cNvSpPr txBox="1"/>
          <p:nvPr/>
        </p:nvSpPr>
        <p:spPr>
          <a:xfrm>
            <a:off x="3048091" y="2349495"/>
            <a:ext cx="1048685" cy="584775"/>
          </a:xfrm>
          <a:prstGeom prst="rect">
            <a:avLst/>
          </a:prstGeom>
          <a:noFill/>
        </p:spPr>
        <p:txBody>
          <a:bodyPr wrap="none" rtlCol="0">
            <a:spAutoFit/>
          </a:bodyPr>
          <a:lstStyle/>
          <a:p>
            <a:r>
              <a:rPr lang="en-IN" sz="3200" dirty="0"/>
              <a:t>true</a:t>
            </a:r>
          </a:p>
        </p:txBody>
      </p:sp>
      <p:sp>
        <p:nvSpPr>
          <p:cNvPr id="45" name="TextBox 44">
            <a:extLst>
              <a:ext uri="{FF2B5EF4-FFF2-40B4-BE49-F238E27FC236}">
                <a16:creationId xmlns:a16="http://schemas.microsoft.com/office/drawing/2014/main" id="{DAC49CA0-334A-9ACD-4F02-73997882530A}"/>
              </a:ext>
            </a:extLst>
          </p:cNvPr>
          <p:cNvSpPr txBox="1"/>
          <p:nvPr/>
        </p:nvSpPr>
        <p:spPr>
          <a:xfrm>
            <a:off x="4050565" y="2381804"/>
            <a:ext cx="1048685" cy="584775"/>
          </a:xfrm>
          <a:prstGeom prst="rect">
            <a:avLst/>
          </a:prstGeom>
          <a:noFill/>
        </p:spPr>
        <p:txBody>
          <a:bodyPr wrap="none" rtlCol="0">
            <a:spAutoFit/>
          </a:bodyPr>
          <a:lstStyle/>
          <a:p>
            <a:r>
              <a:rPr lang="en-IN" sz="3200" dirty="0"/>
              <a:t>true</a:t>
            </a:r>
          </a:p>
        </p:txBody>
      </p:sp>
      <p:sp>
        <p:nvSpPr>
          <p:cNvPr id="46" name="TextBox 45">
            <a:extLst>
              <a:ext uri="{FF2B5EF4-FFF2-40B4-BE49-F238E27FC236}">
                <a16:creationId xmlns:a16="http://schemas.microsoft.com/office/drawing/2014/main" id="{622FAB5F-5538-9C4C-C93F-4E98D889F7C0}"/>
              </a:ext>
            </a:extLst>
          </p:cNvPr>
          <p:cNvSpPr txBox="1"/>
          <p:nvPr/>
        </p:nvSpPr>
        <p:spPr>
          <a:xfrm>
            <a:off x="3048091" y="2896533"/>
            <a:ext cx="1048685" cy="584775"/>
          </a:xfrm>
          <a:prstGeom prst="rect">
            <a:avLst/>
          </a:prstGeom>
          <a:noFill/>
        </p:spPr>
        <p:txBody>
          <a:bodyPr wrap="none" rtlCol="0">
            <a:spAutoFit/>
          </a:bodyPr>
          <a:lstStyle/>
          <a:p>
            <a:r>
              <a:rPr lang="en-IN" sz="3200" dirty="0"/>
              <a:t>true</a:t>
            </a:r>
          </a:p>
        </p:txBody>
      </p:sp>
      <p:sp>
        <p:nvSpPr>
          <p:cNvPr id="47" name="TextBox 46">
            <a:extLst>
              <a:ext uri="{FF2B5EF4-FFF2-40B4-BE49-F238E27FC236}">
                <a16:creationId xmlns:a16="http://schemas.microsoft.com/office/drawing/2014/main" id="{6E7DE6A9-10A3-976A-AE38-F3AF27E106DB}"/>
              </a:ext>
            </a:extLst>
          </p:cNvPr>
          <p:cNvSpPr txBox="1"/>
          <p:nvPr/>
        </p:nvSpPr>
        <p:spPr>
          <a:xfrm>
            <a:off x="4019756" y="2892380"/>
            <a:ext cx="1082348" cy="584775"/>
          </a:xfrm>
          <a:prstGeom prst="rect">
            <a:avLst/>
          </a:prstGeom>
          <a:noFill/>
        </p:spPr>
        <p:txBody>
          <a:bodyPr wrap="none" rtlCol="0">
            <a:spAutoFit/>
          </a:bodyPr>
          <a:lstStyle/>
          <a:p>
            <a:r>
              <a:rPr lang="en-IN" sz="3200" dirty="0"/>
              <a:t>false</a:t>
            </a:r>
          </a:p>
        </p:txBody>
      </p:sp>
      <p:sp>
        <p:nvSpPr>
          <p:cNvPr id="48" name="TextBox 47">
            <a:extLst>
              <a:ext uri="{FF2B5EF4-FFF2-40B4-BE49-F238E27FC236}">
                <a16:creationId xmlns:a16="http://schemas.microsoft.com/office/drawing/2014/main" id="{90682000-35E2-7AFB-CE9F-DB087BF3B482}"/>
              </a:ext>
            </a:extLst>
          </p:cNvPr>
          <p:cNvSpPr txBox="1"/>
          <p:nvPr/>
        </p:nvSpPr>
        <p:spPr>
          <a:xfrm>
            <a:off x="3023339" y="3330914"/>
            <a:ext cx="1082348" cy="584775"/>
          </a:xfrm>
          <a:prstGeom prst="rect">
            <a:avLst/>
          </a:prstGeom>
          <a:noFill/>
        </p:spPr>
        <p:txBody>
          <a:bodyPr wrap="none" rtlCol="0">
            <a:spAutoFit/>
          </a:bodyPr>
          <a:lstStyle/>
          <a:p>
            <a:r>
              <a:rPr lang="en-IN" sz="3200" dirty="0"/>
              <a:t>false</a:t>
            </a:r>
          </a:p>
        </p:txBody>
      </p:sp>
      <p:sp>
        <p:nvSpPr>
          <p:cNvPr id="49" name="TextBox 48">
            <a:extLst>
              <a:ext uri="{FF2B5EF4-FFF2-40B4-BE49-F238E27FC236}">
                <a16:creationId xmlns:a16="http://schemas.microsoft.com/office/drawing/2014/main" id="{4D9CBB53-2CE6-DEE1-B57A-68B7ACABC6A8}"/>
              </a:ext>
            </a:extLst>
          </p:cNvPr>
          <p:cNvSpPr txBox="1"/>
          <p:nvPr/>
        </p:nvSpPr>
        <p:spPr>
          <a:xfrm>
            <a:off x="4006033" y="3372804"/>
            <a:ext cx="1048685" cy="584775"/>
          </a:xfrm>
          <a:prstGeom prst="rect">
            <a:avLst/>
          </a:prstGeom>
          <a:noFill/>
        </p:spPr>
        <p:txBody>
          <a:bodyPr wrap="none" rtlCol="0">
            <a:spAutoFit/>
          </a:bodyPr>
          <a:lstStyle/>
          <a:p>
            <a:r>
              <a:rPr lang="en-IN" sz="3200" dirty="0"/>
              <a:t>true</a:t>
            </a:r>
          </a:p>
        </p:txBody>
      </p:sp>
      <p:sp>
        <p:nvSpPr>
          <p:cNvPr id="50" name="TextBox 49">
            <a:extLst>
              <a:ext uri="{FF2B5EF4-FFF2-40B4-BE49-F238E27FC236}">
                <a16:creationId xmlns:a16="http://schemas.microsoft.com/office/drawing/2014/main" id="{91923990-82D0-4174-C387-98252025524A}"/>
              </a:ext>
            </a:extLst>
          </p:cNvPr>
          <p:cNvSpPr txBox="1"/>
          <p:nvPr/>
        </p:nvSpPr>
        <p:spPr>
          <a:xfrm>
            <a:off x="3064155" y="3845643"/>
            <a:ext cx="1082348" cy="584775"/>
          </a:xfrm>
          <a:prstGeom prst="rect">
            <a:avLst/>
          </a:prstGeom>
          <a:noFill/>
        </p:spPr>
        <p:txBody>
          <a:bodyPr wrap="none" rtlCol="0">
            <a:spAutoFit/>
          </a:bodyPr>
          <a:lstStyle/>
          <a:p>
            <a:r>
              <a:rPr lang="en-IN" sz="3200" dirty="0"/>
              <a:t>false</a:t>
            </a:r>
          </a:p>
        </p:txBody>
      </p:sp>
      <p:sp>
        <p:nvSpPr>
          <p:cNvPr id="51" name="TextBox 50">
            <a:extLst>
              <a:ext uri="{FF2B5EF4-FFF2-40B4-BE49-F238E27FC236}">
                <a16:creationId xmlns:a16="http://schemas.microsoft.com/office/drawing/2014/main" id="{1234D1C1-D456-D9C0-BBFC-84743749730D}"/>
              </a:ext>
            </a:extLst>
          </p:cNvPr>
          <p:cNvSpPr txBox="1"/>
          <p:nvPr/>
        </p:nvSpPr>
        <p:spPr>
          <a:xfrm>
            <a:off x="4058853" y="3845643"/>
            <a:ext cx="1048685" cy="584775"/>
          </a:xfrm>
          <a:prstGeom prst="rect">
            <a:avLst/>
          </a:prstGeom>
          <a:noFill/>
        </p:spPr>
        <p:txBody>
          <a:bodyPr wrap="none" rtlCol="0">
            <a:spAutoFit/>
          </a:bodyPr>
          <a:lstStyle/>
          <a:p>
            <a:r>
              <a:rPr lang="en-IN" sz="3200" dirty="0"/>
              <a:t>true</a:t>
            </a:r>
          </a:p>
        </p:txBody>
      </p:sp>
      <p:sp>
        <p:nvSpPr>
          <p:cNvPr id="52" name="TextBox 51">
            <a:extLst>
              <a:ext uri="{FF2B5EF4-FFF2-40B4-BE49-F238E27FC236}">
                <a16:creationId xmlns:a16="http://schemas.microsoft.com/office/drawing/2014/main" id="{4799D79D-0B18-C43A-2798-693BEBF2F11C}"/>
              </a:ext>
            </a:extLst>
          </p:cNvPr>
          <p:cNvSpPr txBox="1"/>
          <p:nvPr/>
        </p:nvSpPr>
        <p:spPr>
          <a:xfrm>
            <a:off x="709281" y="1183408"/>
            <a:ext cx="1914307" cy="584775"/>
          </a:xfrm>
          <a:prstGeom prst="rect">
            <a:avLst/>
          </a:prstGeom>
          <a:noFill/>
        </p:spPr>
        <p:txBody>
          <a:bodyPr wrap="none" rtlCol="0">
            <a:spAutoFit/>
          </a:bodyPr>
          <a:lstStyle/>
          <a:p>
            <a:r>
              <a:rPr lang="en-IN" sz="3200" b="1" dirty="0">
                <a:solidFill>
                  <a:schemeClr val="accent3">
                    <a:lumMod val="50000"/>
                  </a:schemeClr>
                </a:solidFill>
                <a:latin typeface="Book Antiqua" panose="02040602050305030304" pitchFamily="18" charset="0"/>
              </a:rPr>
              <a:t>Negation</a:t>
            </a:r>
          </a:p>
        </p:txBody>
      </p:sp>
    </p:spTree>
    <p:extLst>
      <p:ext uri="{BB962C8B-B14F-4D97-AF65-F5344CB8AC3E}">
        <p14:creationId xmlns:p14="http://schemas.microsoft.com/office/powerpoint/2010/main" val="132855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500"/>
                                        <p:tgtEl>
                                          <p:spTgt spid="2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arn(inVertical)">
                                      <p:cBhvr>
                                        <p:cTn id="55" dur="500"/>
                                        <p:tgtEl>
                                          <p:spTgt spid="28"/>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arn(inVertical)">
                                      <p:cBhvr>
                                        <p:cTn id="58" dur="500"/>
                                        <p:tgtEl>
                                          <p:spTgt spid="29"/>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arn(inVertical)">
                                      <p:cBhvr>
                                        <p:cTn id="61" dur="500"/>
                                        <p:tgtEl>
                                          <p:spTgt spid="30"/>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arn(inVertical)">
                                      <p:cBhvr>
                                        <p:cTn id="64" dur="500"/>
                                        <p:tgtEl>
                                          <p:spTgt spid="31"/>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barn(inVertical)">
                                      <p:cBhvr>
                                        <p:cTn id="70" dur="500"/>
                                        <p:tgtEl>
                                          <p:spTgt spid="33"/>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barn(inVertical)">
                                      <p:cBhvr>
                                        <p:cTn id="73" dur="500"/>
                                        <p:tgtEl>
                                          <p:spTgt spid="34"/>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arn(inVertical)">
                                      <p:cBhvr>
                                        <p:cTn id="76" dur="500"/>
                                        <p:tgtEl>
                                          <p:spTgt spid="35"/>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barn(inVertical)">
                                      <p:cBhvr>
                                        <p:cTn id="79" dur="500"/>
                                        <p:tgtEl>
                                          <p:spTgt spid="36"/>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barn(inVertical)">
                                      <p:cBhvr>
                                        <p:cTn id="82" dur="500"/>
                                        <p:tgtEl>
                                          <p:spTgt spid="37"/>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barn(inVertical)">
                                      <p:cBhvr>
                                        <p:cTn id="85" dur="500"/>
                                        <p:tgtEl>
                                          <p:spTgt spid="38"/>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barn(inVertical)">
                                      <p:cBhvr>
                                        <p:cTn id="88" dur="500"/>
                                        <p:tgtEl>
                                          <p:spTgt spid="39"/>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inVertical)">
                                      <p:cBhvr>
                                        <p:cTn id="91" dur="500"/>
                                        <p:tgtEl>
                                          <p:spTgt spid="40"/>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barn(inVertical)">
                                      <p:cBhvr>
                                        <p:cTn id="94" dur="500"/>
                                        <p:tgtEl>
                                          <p:spTgt spid="41"/>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barn(inVertical)">
                                      <p:cBhvr>
                                        <p:cTn id="97" dur="500"/>
                                        <p:tgtEl>
                                          <p:spTgt spid="42"/>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barn(inVertical)">
                                      <p:cBhvr>
                                        <p:cTn id="100" dur="500"/>
                                        <p:tgtEl>
                                          <p:spTgt spid="43"/>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barn(inVertical)">
                                      <p:cBhvr>
                                        <p:cTn id="103" dur="500"/>
                                        <p:tgtEl>
                                          <p:spTgt spid="44"/>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barn(inVertical)">
                                      <p:cBhvr>
                                        <p:cTn id="106" dur="500"/>
                                        <p:tgtEl>
                                          <p:spTgt spid="45"/>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barn(inVertical)">
                                      <p:cBhvr>
                                        <p:cTn id="109" dur="500"/>
                                        <p:tgtEl>
                                          <p:spTgt spid="46"/>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barn(inVertical)">
                                      <p:cBhvr>
                                        <p:cTn id="112" dur="500"/>
                                        <p:tgtEl>
                                          <p:spTgt spid="47"/>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barn(inVertical)">
                                      <p:cBhvr>
                                        <p:cTn id="115" dur="500"/>
                                        <p:tgtEl>
                                          <p:spTgt spid="48"/>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barn(inVertical)">
                                      <p:cBhvr>
                                        <p:cTn id="118" dur="500"/>
                                        <p:tgtEl>
                                          <p:spTgt spid="49"/>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50"/>
                                        </p:tgtEl>
                                        <p:attrNameLst>
                                          <p:attrName>style.visibility</p:attrName>
                                        </p:attrNameLst>
                                      </p:cBhvr>
                                      <p:to>
                                        <p:strVal val="visible"/>
                                      </p:to>
                                    </p:set>
                                    <p:animEffect transition="in" filter="barn(inVertical)">
                                      <p:cBhvr>
                                        <p:cTn id="121" dur="500"/>
                                        <p:tgtEl>
                                          <p:spTgt spid="50"/>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barn(inVertical)">
                                      <p:cBhvr>
                                        <p:cTn id="12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3" grpId="0" animBg="1"/>
      <p:bldP spid="14" grpId="0" animBg="1"/>
      <p:bldP spid="15" grpId="0" animBg="1"/>
      <p:bldP spid="16" grpId="0" animBg="1"/>
      <p:bldP spid="17" grpId="0" animBg="1"/>
      <p:bldP spid="18" grpId="0"/>
      <p:bldP spid="19" grpId="0"/>
      <p:bldP spid="20" grpId="0"/>
      <p:bldP spid="21" grpId="0"/>
      <p:bldP spid="26" grpId="0"/>
      <p:bldP spid="27" grpId="0"/>
      <p:bldP spid="28" grpId="0"/>
      <p:bldP spid="29" grpId="0"/>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P spid="5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89A6E3-9FD5-2231-884D-F619B5F7F984}"/>
              </a:ext>
            </a:extLst>
          </p:cNvPr>
          <p:cNvSpPr/>
          <p:nvPr/>
        </p:nvSpPr>
        <p:spPr>
          <a:xfrm>
            <a:off x="363336" y="538951"/>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1B7E379F-72A7-0884-DC98-C65BF3CD42C6}"/>
              </a:ext>
            </a:extLst>
          </p:cNvPr>
          <p:cNvSpPr/>
          <p:nvPr/>
        </p:nvSpPr>
        <p:spPr>
          <a:xfrm>
            <a:off x="363336" y="1053680"/>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94D375BA-C3A8-549F-14C6-76B5D3B8C766}"/>
              </a:ext>
            </a:extLst>
          </p:cNvPr>
          <p:cNvSpPr/>
          <p:nvPr/>
        </p:nvSpPr>
        <p:spPr>
          <a:xfrm>
            <a:off x="363336" y="1568409"/>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67C351AE-C6A7-98BD-4AE0-C472B6A0749D}"/>
              </a:ext>
            </a:extLst>
          </p:cNvPr>
          <p:cNvSpPr/>
          <p:nvPr/>
        </p:nvSpPr>
        <p:spPr>
          <a:xfrm>
            <a:off x="363336" y="2083138"/>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F1D7CE09-5688-592E-3A71-89CCE78DB73E}"/>
              </a:ext>
            </a:extLst>
          </p:cNvPr>
          <p:cNvSpPr/>
          <p:nvPr/>
        </p:nvSpPr>
        <p:spPr>
          <a:xfrm>
            <a:off x="363336" y="2597867"/>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50D98DE9-67E9-1C3E-2C6A-D0A971A89DAB}"/>
              </a:ext>
            </a:extLst>
          </p:cNvPr>
          <p:cNvSpPr/>
          <p:nvPr/>
        </p:nvSpPr>
        <p:spPr>
          <a:xfrm>
            <a:off x="1362516" y="538951"/>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06977BE2-B634-DD16-CBD9-11D722DC2B8D}"/>
              </a:ext>
            </a:extLst>
          </p:cNvPr>
          <p:cNvSpPr/>
          <p:nvPr/>
        </p:nvSpPr>
        <p:spPr>
          <a:xfrm>
            <a:off x="1362516" y="1053680"/>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E2209D6-E764-0796-C9B5-6F44620A4B96}"/>
              </a:ext>
            </a:extLst>
          </p:cNvPr>
          <p:cNvSpPr/>
          <p:nvPr/>
        </p:nvSpPr>
        <p:spPr>
          <a:xfrm>
            <a:off x="1362516" y="1568409"/>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8C0E65D7-E001-2336-2294-F6DCCEF00B64}"/>
              </a:ext>
            </a:extLst>
          </p:cNvPr>
          <p:cNvSpPr/>
          <p:nvPr/>
        </p:nvSpPr>
        <p:spPr>
          <a:xfrm>
            <a:off x="1362516" y="2083138"/>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747CB679-48B1-5916-568D-5153C5D80352}"/>
              </a:ext>
            </a:extLst>
          </p:cNvPr>
          <p:cNvSpPr/>
          <p:nvPr/>
        </p:nvSpPr>
        <p:spPr>
          <a:xfrm>
            <a:off x="1362516" y="2597867"/>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711D9407-F918-6DE9-464F-569ABC7A979E}"/>
              </a:ext>
            </a:extLst>
          </p:cNvPr>
          <p:cNvSpPr txBox="1"/>
          <p:nvPr/>
        </p:nvSpPr>
        <p:spPr>
          <a:xfrm>
            <a:off x="619465" y="528649"/>
            <a:ext cx="474810" cy="584775"/>
          </a:xfrm>
          <a:prstGeom prst="rect">
            <a:avLst/>
          </a:prstGeom>
          <a:noFill/>
        </p:spPr>
        <p:txBody>
          <a:bodyPr wrap="none" rtlCol="0">
            <a:spAutoFit/>
          </a:bodyPr>
          <a:lstStyle/>
          <a:p>
            <a:r>
              <a:rPr lang="en-IN" sz="3200" b="1" dirty="0"/>
              <a:t>P</a:t>
            </a:r>
          </a:p>
        </p:txBody>
      </p:sp>
      <p:sp>
        <p:nvSpPr>
          <p:cNvPr id="13" name="TextBox 12">
            <a:extLst>
              <a:ext uri="{FF2B5EF4-FFF2-40B4-BE49-F238E27FC236}">
                <a16:creationId xmlns:a16="http://schemas.microsoft.com/office/drawing/2014/main" id="{56E6620B-0DCD-331D-CC80-6716C7A148A0}"/>
              </a:ext>
            </a:extLst>
          </p:cNvPr>
          <p:cNvSpPr txBox="1"/>
          <p:nvPr/>
        </p:nvSpPr>
        <p:spPr>
          <a:xfrm>
            <a:off x="1555804" y="550656"/>
            <a:ext cx="516488" cy="584775"/>
          </a:xfrm>
          <a:prstGeom prst="rect">
            <a:avLst/>
          </a:prstGeom>
          <a:noFill/>
        </p:spPr>
        <p:txBody>
          <a:bodyPr wrap="none" rtlCol="0">
            <a:spAutoFit/>
          </a:bodyPr>
          <a:lstStyle/>
          <a:p>
            <a:r>
              <a:rPr lang="en-IN" sz="3200" b="1" dirty="0"/>
              <a:t>Q</a:t>
            </a:r>
          </a:p>
        </p:txBody>
      </p:sp>
      <p:sp>
        <p:nvSpPr>
          <p:cNvPr id="14" name="TextBox 13">
            <a:extLst>
              <a:ext uri="{FF2B5EF4-FFF2-40B4-BE49-F238E27FC236}">
                <a16:creationId xmlns:a16="http://schemas.microsoft.com/office/drawing/2014/main" id="{ACC6A1F4-3518-4300-F77F-BFE1E5B41806}"/>
              </a:ext>
            </a:extLst>
          </p:cNvPr>
          <p:cNvSpPr txBox="1"/>
          <p:nvPr/>
        </p:nvSpPr>
        <p:spPr>
          <a:xfrm>
            <a:off x="332527" y="1031673"/>
            <a:ext cx="1082348" cy="584775"/>
          </a:xfrm>
          <a:prstGeom prst="rect">
            <a:avLst/>
          </a:prstGeom>
          <a:noFill/>
        </p:spPr>
        <p:txBody>
          <a:bodyPr wrap="none" rtlCol="0">
            <a:spAutoFit/>
          </a:bodyPr>
          <a:lstStyle/>
          <a:p>
            <a:r>
              <a:rPr lang="en-IN" sz="3200" dirty="0"/>
              <a:t>false</a:t>
            </a:r>
          </a:p>
        </p:txBody>
      </p:sp>
      <p:sp>
        <p:nvSpPr>
          <p:cNvPr id="15" name="TextBox 14">
            <a:extLst>
              <a:ext uri="{FF2B5EF4-FFF2-40B4-BE49-F238E27FC236}">
                <a16:creationId xmlns:a16="http://schemas.microsoft.com/office/drawing/2014/main" id="{177DEE9F-872A-3810-C890-15D4B8BA7F01}"/>
              </a:ext>
            </a:extLst>
          </p:cNvPr>
          <p:cNvSpPr txBox="1"/>
          <p:nvPr/>
        </p:nvSpPr>
        <p:spPr>
          <a:xfrm>
            <a:off x="1335001" y="1063982"/>
            <a:ext cx="1082348" cy="584775"/>
          </a:xfrm>
          <a:prstGeom prst="rect">
            <a:avLst/>
          </a:prstGeom>
          <a:noFill/>
        </p:spPr>
        <p:txBody>
          <a:bodyPr wrap="none" rtlCol="0">
            <a:spAutoFit/>
          </a:bodyPr>
          <a:lstStyle/>
          <a:p>
            <a:r>
              <a:rPr lang="en-IN" sz="3200" dirty="0"/>
              <a:t>false</a:t>
            </a:r>
          </a:p>
        </p:txBody>
      </p:sp>
      <p:sp>
        <p:nvSpPr>
          <p:cNvPr id="16" name="TextBox 15">
            <a:extLst>
              <a:ext uri="{FF2B5EF4-FFF2-40B4-BE49-F238E27FC236}">
                <a16:creationId xmlns:a16="http://schemas.microsoft.com/office/drawing/2014/main" id="{471EFFBF-0783-9E8E-7FDB-348E57208A55}"/>
              </a:ext>
            </a:extLst>
          </p:cNvPr>
          <p:cNvSpPr txBox="1"/>
          <p:nvPr/>
        </p:nvSpPr>
        <p:spPr>
          <a:xfrm>
            <a:off x="332527" y="1578711"/>
            <a:ext cx="1082348" cy="584775"/>
          </a:xfrm>
          <a:prstGeom prst="rect">
            <a:avLst/>
          </a:prstGeom>
          <a:noFill/>
        </p:spPr>
        <p:txBody>
          <a:bodyPr wrap="none" rtlCol="0">
            <a:spAutoFit/>
          </a:bodyPr>
          <a:lstStyle/>
          <a:p>
            <a:r>
              <a:rPr lang="en-IN" sz="3200" dirty="0"/>
              <a:t>false</a:t>
            </a:r>
          </a:p>
        </p:txBody>
      </p:sp>
      <p:sp>
        <p:nvSpPr>
          <p:cNvPr id="17" name="TextBox 16">
            <a:extLst>
              <a:ext uri="{FF2B5EF4-FFF2-40B4-BE49-F238E27FC236}">
                <a16:creationId xmlns:a16="http://schemas.microsoft.com/office/drawing/2014/main" id="{A2336607-79DD-5491-E539-BB682F07E68D}"/>
              </a:ext>
            </a:extLst>
          </p:cNvPr>
          <p:cNvSpPr txBox="1"/>
          <p:nvPr/>
        </p:nvSpPr>
        <p:spPr>
          <a:xfrm>
            <a:off x="1304192" y="1574558"/>
            <a:ext cx="1048685" cy="584775"/>
          </a:xfrm>
          <a:prstGeom prst="rect">
            <a:avLst/>
          </a:prstGeom>
          <a:noFill/>
        </p:spPr>
        <p:txBody>
          <a:bodyPr wrap="none" rtlCol="0">
            <a:spAutoFit/>
          </a:bodyPr>
          <a:lstStyle/>
          <a:p>
            <a:r>
              <a:rPr lang="en-IN" sz="3200" dirty="0"/>
              <a:t>true</a:t>
            </a:r>
          </a:p>
        </p:txBody>
      </p:sp>
      <p:sp>
        <p:nvSpPr>
          <p:cNvPr id="18" name="TextBox 17">
            <a:extLst>
              <a:ext uri="{FF2B5EF4-FFF2-40B4-BE49-F238E27FC236}">
                <a16:creationId xmlns:a16="http://schemas.microsoft.com/office/drawing/2014/main" id="{6CF6F9A7-C0E0-BCA8-A000-03021213F6BA}"/>
              </a:ext>
            </a:extLst>
          </p:cNvPr>
          <p:cNvSpPr txBox="1"/>
          <p:nvPr/>
        </p:nvSpPr>
        <p:spPr>
          <a:xfrm>
            <a:off x="307775" y="2013092"/>
            <a:ext cx="1048685" cy="584775"/>
          </a:xfrm>
          <a:prstGeom prst="rect">
            <a:avLst/>
          </a:prstGeom>
          <a:noFill/>
        </p:spPr>
        <p:txBody>
          <a:bodyPr wrap="none" rtlCol="0">
            <a:spAutoFit/>
          </a:bodyPr>
          <a:lstStyle/>
          <a:p>
            <a:r>
              <a:rPr lang="en-IN" sz="3200" dirty="0"/>
              <a:t>true</a:t>
            </a:r>
          </a:p>
        </p:txBody>
      </p:sp>
      <p:sp>
        <p:nvSpPr>
          <p:cNvPr id="19" name="TextBox 18">
            <a:extLst>
              <a:ext uri="{FF2B5EF4-FFF2-40B4-BE49-F238E27FC236}">
                <a16:creationId xmlns:a16="http://schemas.microsoft.com/office/drawing/2014/main" id="{261D8291-42CF-659B-8AEB-5E31A3E26EC4}"/>
              </a:ext>
            </a:extLst>
          </p:cNvPr>
          <p:cNvSpPr txBox="1"/>
          <p:nvPr/>
        </p:nvSpPr>
        <p:spPr>
          <a:xfrm>
            <a:off x="1290469" y="2054982"/>
            <a:ext cx="1082348" cy="584775"/>
          </a:xfrm>
          <a:prstGeom prst="rect">
            <a:avLst/>
          </a:prstGeom>
          <a:noFill/>
        </p:spPr>
        <p:txBody>
          <a:bodyPr wrap="none" rtlCol="0">
            <a:spAutoFit/>
          </a:bodyPr>
          <a:lstStyle/>
          <a:p>
            <a:r>
              <a:rPr lang="en-IN" sz="3200" dirty="0"/>
              <a:t>false</a:t>
            </a:r>
          </a:p>
        </p:txBody>
      </p:sp>
      <p:sp>
        <p:nvSpPr>
          <p:cNvPr id="20" name="TextBox 19">
            <a:extLst>
              <a:ext uri="{FF2B5EF4-FFF2-40B4-BE49-F238E27FC236}">
                <a16:creationId xmlns:a16="http://schemas.microsoft.com/office/drawing/2014/main" id="{CD811CCC-7A4D-37DF-D66B-C5C00DE5DCBE}"/>
              </a:ext>
            </a:extLst>
          </p:cNvPr>
          <p:cNvSpPr txBox="1"/>
          <p:nvPr/>
        </p:nvSpPr>
        <p:spPr>
          <a:xfrm>
            <a:off x="348591" y="2527821"/>
            <a:ext cx="1048685" cy="584775"/>
          </a:xfrm>
          <a:prstGeom prst="rect">
            <a:avLst/>
          </a:prstGeom>
          <a:noFill/>
        </p:spPr>
        <p:txBody>
          <a:bodyPr wrap="none" rtlCol="0">
            <a:spAutoFit/>
          </a:bodyPr>
          <a:lstStyle/>
          <a:p>
            <a:r>
              <a:rPr lang="en-IN" sz="3200" dirty="0"/>
              <a:t>true</a:t>
            </a:r>
          </a:p>
        </p:txBody>
      </p:sp>
      <p:sp>
        <p:nvSpPr>
          <p:cNvPr id="21" name="TextBox 20">
            <a:extLst>
              <a:ext uri="{FF2B5EF4-FFF2-40B4-BE49-F238E27FC236}">
                <a16:creationId xmlns:a16="http://schemas.microsoft.com/office/drawing/2014/main" id="{F33DDB2F-ABCB-D57D-271B-F4746543DB27}"/>
              </a:ext>
            </a:extLst>
          </p:cNvPr>
          <p:cNvSpPr txBox="1"/>
          <p:nvPr/>
        </p:nvSpPr>
        <p:spPr>
          <a:xfrm>
            <a:off x="1343289" y="2527821"/>
            <a:ext cx="1048685" cy="584775"/>
          </a:xfrm>
          <a:prstGeom prst="rect">
            <a:avLst/>
          </a:prstGeom>
          <a:noFill/>
        </p:spPr>
        <p:txBody>
          <a:bodyPr wrap="none" rtlCol="0">
            <a:spAutoFit/>
          </a:bodyPr>
          <a:lstStyle/>
          <a:p>
            <a:r>
              <a:rPr lang="en-IN" sz="3200" dirty="0"/>
              <a:t>true</a:t>
            </a:r>
          </a:p>
        </p:txBody>
      </p:sp>
      <p:sp>
        <p:nvSpPr>
          <p:cNvPr id="22" name="Rectangle 21">
            <a:extLst>
              <a:ext uri="{FF2B5EF4-FFF2-40B4-BE49-F238E27FC236}">
                <a16:creationId xmlns:a16="http://schemas.microsoft.com/office/drawing/2014/main" id="{E959AD53-6810-02A1-53EE-E88FB0D24920}"/>
              </a:ext>
            </a:extLst>
          </p:cNvPr>
          <p:cNvSpPr/>
          <p:nvPr/>
        </p:nvSpPr>
        <p:spPr>
          <a:xfrm>
            <a:off x="2352877" y="538951"/>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95298F85-DE8F-FD7C-12C3-856211C878C2}"/>
              </a:ext>
            </a:extLst>
          </p:cNvPr>
          <p:cNvSpPr/>
          <p:nvPr/>
        </p:nvSpPr>
        <p:spPr>
          <a:xfrm>
            <a:off x="2352877" y="1053680"/>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6912AAB7-E4D4-D2EC-ECDF-0B555DD19A3F}"/>
              </a:ext>
            </a:extLst>
          </p:cNvPr>
          <p:cNvSpPr/>
          <p:nvPr/>
        </p:nvSpPr>
        <p:spPr>
          <a:xfrm>
            <a:off x="2352877" y="1568409"/>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5CE6D3B6-CEFB-07E2-3722-AC86247B167C}"/>
              </a:ext>
            </a:extLst>
          </p:cNvPr>
          <p:cNvSpPr/>
          <p:nvPr/>
        </p:nvSpPr>
        <p:spPr>
          <a:xfrm>
            <a:off x="2352877" y="2083138"/>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3660EF98-B261-4098-2294-D68D98721445}"/>
              </a:ext>
            </a:extLst>
          </p:cNvPr>
          <p:cNvSpPr/>
          <p:nvPr/>
        </p:nvSpPr>
        <p:spPr>
          <a:xfrm>
            <a:off x="2352877" y="2597867"/>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3A2DCA9-8011-310B-B464-5DA7DEE0A0D4}"/>
                  </a:ext>
                </a:extLst>
              </p:cNvPr>
              <p:cNvSpPr txBox="1"/>
              <p:nvPr/>
            </p:nvSpPr>
            <p:spPr>
              <a:xfrm>
                <a:off x="2385181" y="498464"/>
                <a:ext cx="1045479" cy="584775"/>
              </a:xfrm>
              <a:prstGeom prst="rect">
                <a:avLst/>
              </a:prstGeom>
              <a:noFill/>
            </p:spPr>
            <p:txBody>
              <a:bodyPr wrap="none" rtlCol="0">
                <a:spAutoFit/>
              </a:bodyPr>
              <a:lstStyle/>
              <a:p>
                <a:r>
                  <a:rPr lang="en-IN" sz="3200" b="1" dirty="0"/>
                  <a:t>P</a:t>
                </a:r>
                <a14:m>
                  <m:oMath xmlns:m="http://schemas.openxmlformats.org/officeDocument/2006/math">
                    <m:r>
                      <a:rPr lang="en-IN" sz="3200" b="1" i="1" smtClean="0">
                        <a:latin typeface="Cambria Math" panose="02040503050406030204" pitchFamily="18" charset="0"/>
                        <a:ea typeface="Cambria Math" panose="02040503050406030204" pitchFamily="18" charset="0"/>
                      </a:rPr>
                      <m:t>𝚲</m:t>
                    </m:r>
                    <m:r>
                      <a:rPr lang="en-IN" sz="3200" b="1" i="1" smtClean="0">
                        <a:latin typeface="Cambria Math" panose="02040503050406030204" pitchFamily="18" charset="0"/>
                        <a:ea typeface="Cambria Math" panose="02040503050406030204" pitchFamily="18" charset="0"/>
                      </a:rPr>
                      <m:t>𝑸</m:t>
                    </m:r>
                  </m:oMath>
                </a14:m>
                <a:endParaRPr lang="en-IN" sz="3200" b="1" dirty="0"/>
              </a:p>
            </p:txBody>
          </p:sp>
        </mc:Choice>
        <mc:Fallback xmlns="">
          <p:sp>
            <p:nvSpPr>
              <p:cNvPr id="32" name="TextBox 31">
                <a:extLst>
                  <a:ext uri="{FF2B5EF4-FFF2-40B4-BE49-F238E27FC236}">
                    <a16:creationId xmlns:a16="http://schemas.microsoft.com/office/drawing/2014/main" id="{D3A2DCA9-8011-310B-B464-5DA7DEE0A0D4}"/>
                  </a:ext>
                </a:extLst>
              </p:cNvPr>
              <p:cNvSpPr txBox="1">
                <a:spLocks noRot="1" noChangeAspect="1" noMove="1" noResize="1" noEditPoints="1" noAdjustHandles="1" noChangeArrowheads="1" noChangeShapeType="1" noTextEdit="1"/>
              </p:cNvSpPr>
              <p:nvPr/>
            </p:nvSpPr>
            <p:spPr>
              <a:xfrm>
                <a:off x="2385181" y="498464"/>
                <a:ext cx="1045479" cy="584775"/>
              </a:xfrm>
              <a:prstGeom prst="rect">
                <a:avLst/>
              </a:prstGeom>
              <a:blipFill>
                <a:blip r:embed="rId2"/>
                <a:stretch>
                  <a:fillRect l="-14535" t="-11458" b="-35417"/>
                </a:stretch>
              </a:blipFill>
            </p:spPr>
            <p:txBody>
              <a:bodyPr/>
              <a:lstStyle/>
              <a:p>
                <a:r>
                  <a:rPr lang="en-IN">
                    <a:noFill/>
                  </a:rPr>
                  <a:t> </a:t>
                </a:r>
              </a:p>
            </p:txBody>
          </p:sp>
        </mc:Fallback>
      </mc:AlternateContent>
      <p:sp>
        <p:nvSpPr>
          <p:cNvPr id="34" name="TextBox 33">
            <a:extLst>
              <a:ext uri="{FF2B5EF4-FFF2-40B4-BE49-F238E27FC236}">
                <a16:creationId xmlns:a16="http://schemas.microsoft.com/office/drawing/2014/main" id="{E70181C0-C770-790F-64E9-DF3FC4A3D409}"/>
              </a:ext>
            </a:extLst>
          </p:cNvPr>
          <p:cNvSpPr txBox="1"/>
          <p:nvPr/>
        </p:nvSpPr>
        <p:spPr>
          <a:xfrm>
            <a:off x="2322068" y="1031673"/>
            <a:ext cx="1082348" cy="584775"/>
          </a:xfrm>
          <a:prstGeom prst="rect">
            <a:avLst/>
          </a:prstGeom>
          <a:noFill/>
        </p:spPr>
        <p:txBody>
          <a:bodyPr wrap="none" rtlCol="0">
            <a:spAutoFit/>
          </a:bodyPr>
          <a:lstStyle/>
          <a:p>
            <a:r>
              <a:rPr lang="en-IN" sz="3200" dirty="0"/>
              <a:t>false</a:t>
            </a:r>
          </a:p>
        </p:txBody>
      </p:sp>
      <p:sp>
        <p:nvSpPr>
          <p:cNvPr id="36" name="TextBox 35">
            <a:extLst>
              <a:ext uri="{FF2B5EF4-FFF2-40B4-BE49-F238E27FC236}">
                <a16:creationId xmlns:a16="http://schemas.microsoft.com/office/drawing/2014/main" id="{04804151-01E8-1213-375A-BFC80149A41C}"/>
              </a:ext>
            </a:extLst>
          </p:cNvPr>
          <p:cNvSpPr txBox="1"/>
          <p:nvPr/>
        </p:nvSpPr>
        <p:spPr>
          <a:xfrm>
            <a:off x="2322068" y="1578711"/>
            <a:ext cx="1082348" cy="584775"/>
          </a:xfrm>
          <a:prstGeom prst="rect">
            <a:avLst/>
          </a:prstGeom>
          <a:noFill/>
        </p:spPr>
        <p:txBody>
          <a:bodyPr wrap="none" rtlCol="0">
            <a:spAutoFit/>
          </a:bodyPr>
          <a:lstStyle/>
          <a:p>
            <a:r>
              <a:rPr lang="en-IN" sz="3200" dirty="0"/>
              <a:t>false</a:t>
            </a:r>
          </a:p>
        </p:txBody>
      </p:sp>
      <p:sp>
        <p:nvSpPr>
          <p:cNvPr id="38" name="TextBox 37">
            <a:extLst>
              <a:ext uri="{FF2B5EF4-FFF2-40B4-BE49-F238E27FC236}">
                <a16:creationId xmlns:a16="http://schemas.microsoft.com/office/drawing/2014/main" id="{24A00905-A500-C11F-AE94-19CD6517EE86}"/>
              </a:ext>
            </a:extLst>
          </p:cNvPr>
          <p:cNvSpPr txBox="1"/>
          <p:nvPr/>
        </p:nvSpPr>
        <p:spPr>
          <a:xfrm>
            <a:off x="2297316" y="2013092"/>
            <a:ext cx="1082348" cy="584775"/>
          </a:xfrm>
          <a:prstGeom prst="rect">
            <a:avLst/>
          </a:prstGeom>
          <a:noFill/>
        </p:spPr>
        <p:txBody>
          <a:bodyPr wrap="none" rtlCol="0">
            <a:spAutoFit/>
          </a:bodyPr>
          <a:lstStyle/>
          <a:p>
            <a:r>
              <a:rPr lang="en-IN" sz="3200" dirty="0"/>
              <a:t>false</a:t>
            </a:r>
          </a:p>
        </p:txBody>
      </p:sp>
      <p:sp>
        <p:nvSpPr>
          <p:cNvPr id="40" name="TextBox 39">
            <a:extLst>
              <a:ext uri="{FF2B5EF4-FFF2-40B4-BE49-F238E27FC236}">
                <a16:creationId xmlns:a16="http://schemas.microsoft.com/office/drawing/2014/main" id="{0B96B091-69BA-C383-84FE-E86A0A1D33CB}"/>
              </a:ext>
            </a:extLst>
          </p:cNvPr>
          <p:cNvSpPr txBox="1"/>
          <p:nvPr/>
        </p:nvSpPr>
        <p:spPr>
          <a:xfrm>
            <a:off x="2338132" y="2527821"/>
            <a:ext cx="1048685" cy="584775"/>
          </a:xfrm>
          <a:prstGeom prst="rect">
            <a:avLst/>
          </a:prstGeom>
          <a:noFill/>
        </p:spPr>
        <p:txBody>
          <a:bodyPr wrap="none" rtlCol="0">
            <a:spAutoFit/>
          </a:bodyPr>
          <a:lstStyle/>
          <a:p>
            <a:r>
              <a:rPr lang="en-IN" sz="3200" dirty="0"/>
              <a:t>true</a:t>
            </a:r>
          </a:p>
        </p:txBody>
      </p:sp>
      <p:sp>
        <p:nvSpPr>
          <p:cNvPr id="42" name="Rectangle 41">
            <a:extLst>
              <a:ext uri="{FF2B5EF4-FFF2-40B4-BE49-F238E27FC236}">
                <a16:creationId xmlns:a16="http://schemas.microsoft.com/office/drawing/2014/main" id="{3D4B8401-4AF1-166A-CD99-EA437F6F024E}"/>
              </a:ext>
            </a:extLst>
          </p:cNvPr>
          <p:cNvSpPr/>
          <p:nvPr/>
        </p:nvSpPr>
        <p:spPr>
          <a:xfrm>
            <a:off x="4197558" y="538951"/>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ectangle 42">
            <a:extLst>
              <a:ext uri="{FF2B5EF4-FFF2-40B4-BE49-F238E27FC236}">
                <a16:creationId xmlns:a16="http://schemas.microsoft.com/office/drawing/2014/main" id="{7AF41AD1-E908-CB28-4551-0F4FEADFBB81}"/>
              </a:ext>
            </a:extLst>
          </p:cNvPr>
          <p:cNvSpPr/>
          <p:nvPr/>
        </p:nvSpPr>
        <p:spPr>
          <a:xfrm>
            <a:off x="4197558" y="1053680"/>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43">
            <a:extLst>
              <a:ext uri="{FF2B5EF4-FFF2-40B4-BE49-F238E27FC236}">
                <a16:creationId xmlns:a16="http://schemas.microsoft.com/office/drawing/2014/main" id="{C5A5D366-886B-5404-B759-4CE4246FF52A}"/>
              </a:ext>
            </a:extLst>
          </p:cNvPr>
          <p:cNvSpPr/>
          <p:nvPr/>
        </p:nvSpPr>
        <p:spPr>
          <a:xfrm>
            <a:off x="4197558" y="1568409"/>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a:extLst>
              <a:ext uri="{FF2B5EF4-FFF2-40B4-BE49-F238E27FC236}">
                <a16:creationId xmlns:a16="http://schemas.microsoft.com/office/drawing/2014/main" id="{91739B2B-C995-731F-25AE-1DB71C9A5905}"/>
              </a:ext>
            </a:extLst>
          </p:cNvPr>
          <p:cNvSpPr/>
          <p:nvPr/>
        </p:nvSpPr>
        <p:spPr>
          <a:xfrm>
            <a:off x="4197558" y="2083138"/>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45">
            <a:extLst>
              <a:ext uri="{FF2B5EF4-FFF2-40B4-BE49-F238E27FC236}">
                <a16:creationId xmlns:a16="http://schemas.microsoft.com/office/drawing/2014/main" id="{54ED5AD6-8675-FD2F-D435-3FC9E5AE7A44}"/>
              </a:ext>
            </a:extLst>
          </p:cNvPr>
          <p:cNvSpPr/>
          <p:nvPr/>
        </p:nvSpPr>
        <p:spPr>
          <a:xfrm>
            <a:off x="4197558" y="2597867"/>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a:extLst>
              <a:ext uri="{FF2B5EF4-FFF2-40B4-BE49-F238E27FC236}">
                <a16:creationId xmlns:a16="http://schemas.microsoft.com/office/drawing/2014/main" id="{E3BD78EE-203B-73ED-4188-6F1ADB70B6FA}"/>
              </a:ext>
            </a:extLst>
          </p:cNvPr>
          <p:cNvSpPr/>
          <p:nvPr/>
        </p:nvSpPr>
        <p:spPr>
          <a:xfrm>
            <a:off x="5196738" y="538951"/>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Rectangle 47">
            <a:extLst>
              <a:ext uri="{FF2B5EF4-FFF2-40B4-BE49-F238E27FC236}">
                <a16:creationId xmlns:a16="http://schemas.microsoft.com/office/drawing/2014/main" id="{A6B73DA8-DD1C-F5F3-6D26-1F8BB6184EE8}"/>
              </a:ext>
            </a:extLst>
          </p:cNvPr>
          <p:cNvSpPr/>
          <p:nvPr/>
        </p:nvSpPr>
        <p:spPr>
          <a:xfrm>
            <a:off x="5196738" y="1053680"/>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Rectangle 48">
            <a:extLst>
              <a:ext uri="{FF2B5EF4-FFF2-40B4-BE49-F238E27FC236}">
                <a16:creationId xmlns:a16="http://schemas.microsoft.com/office/drawing/2014/main" id="{2815671E-DE45-B968-A605-76ACFB067BD5}"/>
              </a:ext>
            </a:extLst>
          </p:cNvPr>
          <p:cNvSpPr/>
          <p:nvPr/>
        </p:nvSpPr>
        <p:spPr>
          <a:xfrm>
            <a:off x="5196738" y="1568409"/>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Rectangle 49">
            <a:extLst>
              <a:ext uri="{FF2B5EF4-FFF2-40B4-BE49-F238E27FC236}">
                <a16:creationId xmlns:a16="http://schemas.microsoft.com/office/drawing/2014/main" id="{B86B69EA-D14E-F88D-F159-4068F2AC422C}"/>
              </a:ext>
            </a:extLst>
          </p:cNvPr>
          <p:cNvSpPr/>
          <p:nvPr/>
        </p:nvSpPr>
        <p:spPr>
          <a:xfrm>
            <a:off x="5196738" y="2083138"/>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ectangle 50">
            <a:extLst>
              <a:ext uri="{FF2B5EF4-FFF2-40B4-BE49-F238E27FC236}">
                <a16:creationId xmlns:a16="http://schemas.microsoft.com/office/drawing/2014/main" id="{7E73AE6F-E066-5E89-A367-E45610DFB391}"/>
              </a:ext>
            </a:extLst>
          </p:cNvPr>
          <p:cNvSpPr/>
          <p:nvPr/>
        </p:nvSpPr>
        <p:spPr>
          <a:xfrm>
            <a:off x="5196738" y="2597867"/>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TextBox 51">
            <a:extLst>
              <a:ext uri="{FF2B5EF4-FFF2-40B4-BE49-F238E27FC236}">
                <a16:creationId xmlns:a16="http://schemas.microsoft.com/office/drawing/2014/main" id="{2B855E07-C0DA-54DA-8A96-8E68EDBE9085}"/>
              </a:ext>
            </a:extLst>
          </p:cNvPr>
          <p:cNvSpPr txBox="1"/>
          <p:nvPr/>
        </p:nvSpPr>
        <p:spPr>
          <a:xfrm>
            <a:off x="4453687" y="528649"/>
            <a:ext cx="474810" cy="584775"/>
          </a:xfrm>
          <a:prstGeom prst="rect">
            <a:avLst/>
          </a:prstGeom>
          <a:noFill/>
        </p:spPr>
        <p:txBody>
          <a:bodyPr wrap="none" rtlCol="0">
            <a:spAutoFit/>
          </a:bodyPr>
          <a:lstStyle/>
          <a:p>
            <a:r>
              <a:rPr lang="en-IN" sz="3200" b="1" dirty="0"/>
              <a:t>P</a:t>
            </a:r>
          </a:p>
        </p:txBody>
      </p:sp>
      <p:sp>
        <p:nvSpPr>
          <p:cNvPr id="53" name="TextBox 52">
            <a:extLst>
              <a:ext uri="{FF2B5EF4-FFF2-40B4-BE49-F238E27FC236}">
                <a16:creationId xmlns:a16="http://schemas.microsoft.com/office/drawing/2014/main" id="{0FE609D3-327A-43F2-4E2C-C41E555069C0}"/>
              </a:ext>
            </a:extLst>
          </p:cNvPr>
          <p:cNvSpPr txBox="1"/>
          <p:nvPr/>
        </p:nvSpPr>
        <p:spPr>
          <a:xfrm>
            <a:off x="5390026" y="550656"/>
            <a:ext cx="516488" cy="584775"/>
          </a:xfrm>
          <a:prstGeom prst="rect">
            <a:avLst/>
          </a:prstGeom>
          <a:noFill/>
        </p:spPr>
        <p:txBody>
          <a:bodyPr wrap="none" rtlCol="0">
            <a:spAutoFit/>
          </a:bodyPr>
          <a:lstStyle/>
          <a:p>
            <a:r>
              <a:rPr lang="en-IN" sz="3200" b="1" dirty="0"/>
              <a:t>Q</a:t>
            </a:r>
          </a:p>
        </p:txBody>
      </p:sp>
      <p:sp>
        <p:nvSpPr>
          <p:cNvPr id="54" name="TextBox 53">
            <a:extLst>
              <a:ext uri="{FF2B5EF4-FFF2-40B4-BE49-F238E27FC236}">
                <a16:creationId xmlns:a16="http://schemas.microsoft.com/office/drawing/2014/main" id="{19BE275A-0565-62F5-E499-77FBB5F3FE6C}"/>
              </a:ext>
            </a:extLst>
          </p:cNvPr>
          <p:cNvSpPr txBox="1"/>
          <p:nvPr/>
        </p:nvSpPr>
        <p:spPr>
          <a:xfrm>
            <a:off x="4166749" y="1031673"/>
            <a:ext cx="1082348" cy="584775"/>
          </a:xfrm>
          <a:prstGeom prst="rect">
            <a:avLst/>
          </a:prstGeom>
          <a:noFill/>
        </p:spPr>
        <p:txBody>
          <a:bodyPr wrap="none" rtlCol="0">
            <a:spAutoFit/>
          </a:bodyPr>
          <a:lstStyle/>
          <a:p>
            <a:r>
              <a:rPr lang="en-IN" sz="3200" dirty="0"/>
              <a:t>false</a:t>
            </a:r>
          </a:p>
        </p:txBody>
      </p:sp>
      <p:sp>
        <p:nvSpPr>
          <p:cNvPr id="55" name="TextBox 54">
            <a:extLst>
              <a:ext uri="{FF2B5EF4-FFF2-40B4-BE49-F238E27FC236}">
                <a16:creationId xmlns:a16="http://schemas.microsoft.com/office/drawing/2014/main" id="{8C644635-9F15-3299-6BD0-741FB437885C}"/>
              </a:ext>
            </a:extLst>
          </p:cNvPr>
          <p:cNvSpPr txBox="1"/>
          <p:nvPr/>
        </p:nvSpPr>
        <p:spPr>
          <a:xfrm>
            <a:off x="5169223" y="1063982"/>
            <a:ext cx="1082348" cy="584775"/>
          </a:xfrm>
          <a:prstGeom prst="rect">
            <a:avLst/>
          </a:prstGeom>
          <a:noFill/>
        </p:spPr>
        <p:txBody>
          <a:bodyPr wrap="none" rtlCol="0">
            <a:spAutoFit/>
          </a:bodyPr>
          <a:lstStyle/>
          <a:p>
            <a:r>
              <a:rPr lang="en-IN" sz="3200" dirty="0"/>
              <a:t>false</a:t>
            </a:r>
          </a:p>
        </p:txBody>
      </p:sp>
      <p:sp>
        <p:nvSpPr>
          <p:cNvPr id="56" name="TextBox 55">
            <a:extLst>
              <a:ext uri="{FF2B5EF4-FFF2-40B4-BE49-F238E27FC236}">
                <a16:creationId xmlns:a16="http://schemas.microsoft.com/office/drawing/2014/main" id="{0DB65ABB-6602-2F02-727A-5FC73A6AA053}"/>
              </a:ext>
            </a:extLst>
          </p:cNvPr>
          <p:cNvSpPr txBox="1"/>
          <p:nvPr/>
        </p:nvSpPr>
        <p:spPr>
          <a:xfrm>
            <a:off x="4166749" y="1578711"/>
            <a:ext cx="1082348" cy="584775"/>
          </a:xfrm>
          <a:prstGeom prst="rect">
            <a:avLst/>
          </a:prstGeom>
          <a:noFill/>
        </p:spPr>
        <p:txBody>
          <a:bodyPr wrap="none" rtlCol="0">
            <a:spAutoFit/>
          </a:bodyPr>
          <a:lstStyle/>
          <a:p>
            <a:r>
              <a:rPr lang="en-IN" sz="3200" dirty="0"/>
              <a:t>false</a:t>
            </a:r>
          </a:p>
        </p:txBody>
      </p:sp>
      <p:sp>
        <p:nvSpPr>
          <p:cNvPr id="57" name="TextBox 56">
            <a:extLst>
              <a:ext uri="{FF2B5EF4-FFF2-40B4-BE49-F238E27FC236}">
                <a16:creationId xmlns:a16="http://schemas.microsoft.com/office/drawing/2014/main" id="{E591A7A8-D051-A45C-B2F5-7C0790D2F6AC}"/>
              </a:ext>
            </a:extLst>
          </p:cNvPr>
          <p:cNvSpPr txBox="1"/>
          <p:nvPr/>
        </p:nvSpPr>
        <p:spPr>
          <a:xfrm>
            <a:off x="5138414" y="1574558"/>
            <a:ext cx="1048685" cy="584775"/>
          </a:xfrm>
          <a:prstGeom prst="rect">
            <a:avLst/>
          </a:prstGeom>
          <a:noFill/>
        </p:spPr>
        <p:txBody>
          <a:bodyPr wrap="none" rtlCol="0">
            <a:spAutoFit/>
          </a:bodyPr>
          <a:lstStyle/>
          <a:p>
            <a:r>
              <a:rPr lang="en-IN" sz="3200" dirty="0"/>
              <a:t>true</a:t>
            </a:r>
          </a:p>
        </p:txBody>
      </p:sp>
      <p:sp>
        <p:nvSpPr>
          <p:cNvPr id="58" name="TextBox 57">
            <a:extLst>
              <a:ext uri="{FF2B5EF4-FFF2-40B4-BE49-F238E27FC236}">
                <a16:creationId xmlns:a16="http://schemas.microsoft.com/office/drawing/2014/main" id="{75C684C4-A394-1CB6-C147-589C45A168BE}"/>
              </a:ext>
            </a:extLst>
          </p:cNvPr>
          <p:cNvSpPr txBox="1"/>
          <p:nvPr/>
        </p:nvSpPr>
        <p:spPr>
          <a:xfrm>
            <a:off x="4141997" y="2013092"/>
            <a:ext cx="1048685" cy="584775"/>
          </a:xfrm>
          <a:prstGeom prst="rect">
            <a:avLst/>
          </a:prstGeom>
          <a:noFill/>
        </p:spPr>
        <p:txBody>
          <a:bodyPr wrap="none" rtlCol="0">
            <a:spAutoFit/>
          </a:bodyPr>
          <a:lstStyle/>
          <a:p>
            <a:r>
              <a:rPr lang="en-IN" sz="3200" dirty="0"/>
              <a:t>true</a:t>
            </a:r>
          </a:p>
        </p:txBody>
      </p:sp>
      <p:sp>
        <p:nvSpPr>
          <p:cNvPr id="59" name="TextBox 58">
            <a:extLst>
              <a:ext uri="{FF2B5EF4-FFF2-40B4-BE49-F238E27FC236}">
                <a16:creationId xmlns:a16="http://schemas.microsoft.com/office/drawing/2014/main" id="{D9587999-F7BC-F9B9-D42A-AA90B4365D3B}"/>
              </a:ext>
            </a:extLst>
          </p:cNvPr>
          <p:cNvSpPr txBox="1"/>
          <p:nvPr/>
        </p:nvSpPr>
        <p:spPr>
          <a:xfrm>
            <a:off x="5124691" y="2054982"/>
            <a:ext cx="1082348" cy="584775"/>
          </a:xfrm>
          <a:prstGeom prst="rect">
            <a:avLst/>
          </a:prstGeom>
          <a:noFill/>
        </p:spPr>
        <p:txBody>
          <a:bodyPr wrap="none" rtlCol="0">
            <a:spAutoFit/>
          </a:bodyPr>
          <a:lstStyle/>
          <a:p>
            <a:r>
              <a:rPr lang="en-IN" sz="3200" dirty="0"/>
              <a:t>false</a:t>
            </a:r>
          </a:p>
        </p:txBody>
      </p:sp>
      <p:sp>
        <p:nvSpPr>
          <p:cNvPr id="60" name="TextBox 59">
            <a:extLst>
              <a:ext uri="{FF2B5EF4-FFF2-40B4-BE49-F238E27FC236}">
                <a16:creationId xmlns:a16="http://schemas.microsoft.com/office/drawing/2014/main" id="{7898D7C4-4274-2FFE-6C49-8F509ABE8D15}"/>
              </a:ext>
            </a:extLst>
          </p:cNvPr>
          <p:cNvSpPr txBox="1"/>
          <p:nvPr/>
        </p:nvSpPr>
        <p:spPr>
          <a:xfrm>
            <a:off x="4182813" y="2527821"/>
            <a:ext cx="1048685" cy="584775"/>
          </a:xfrm>
          <a:prstGeom prst="rect">
            <a:avLst/>
          </a:prstGeom>
          <a:noFill/>
        </p:spPr>
        <p:txBody>
          <a:bodyPr wrap="none" rtlCol="0">
            <a:spAutoFit/>
          </a:bodyPr>
          <a:lstStyle/>
          <a:p>
            <a:r>
              <a:rPr lang="en-IN" sz="3200" dirty="0"/>
              <a:t>true</a:t>
            </a:r>
          </a:p>
        </p:txBody>
      </p:sp>
      <p:sp>
        <p:nvSpPr>
          <p:cNvPr id="61" name="TextBox 60">
            <a:extLst>
              <a:ext uri="{FF2B5EF4-FFF2-40B4-BE49-F238E27FC236}">
                <a16:creationId xmlns:a16="http://schemas.microsoft.com/office/drawing/2014/main" id="{776F4757-2724-7AF2-63EA-68F1A2654300}"/>
              </a:ext>
            </a:extLst>
          </p:cNvPr>
          <p:cNvSpPr txBox="1"/>
          <p:nvPr/>
        </p:nvSpPr>
        <p:spPr>
          <a:xfrm>
            <a:off x="5177511" y="2527821"/>
            <a:ext cx="1048685" cy="584775"/>
          </a:xfrm>
          <a:prstGeom prst="rect">
            <a:avLst/>
          </a:prstGeom>
          <a:noFill/>
        </p:spPr>
        <p:txBody>
          <a:bodyPr wrap="none" rtlCol="0">
            <a:spAutoFit/>
          </a:bodyPr>
          <a:lstStyle/>
          <a:p>
            <a:r>
              <a:rPr lang="en-IN" sz="3200" dirty="0"/>
              <a:t>true</a:t>
            </a:r>
          </a:p>
        </p:txBody>
      </p:sp>
      <p:sp>
        <p:nvSpPr>
          <p:cNvPr id="62" name="Rectangle 61">
            <a:extLst>
              <a:ext uri="{FF2B5EF4-FFF2-40B4-BE49-F238E27FC236}">
                <a16:creationId xmlns:a16="http://schemas.microsoft.com/office/drawing/2014/main" id="{509BBAA5-13D3-E4DB-E1CC-0489833EBEDF}"/>
              </a:ext>
            </a:extLst>
          </p:cNvPr>
          <p:cNvSpPr/>
          <p:nvPr/>
        </p:nvSpPr>
        <p:spPr>
          <a:xfrm>
            <a:off x="6187099" y="538951"/>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Rectangle 62">
            <a:extLst>
              <a:ext uri="{FF2B5EF4-FFF2-40B4-BE49-F238E27FC236}">
                <a16:creationId xmlns:a16="http://schemas.microsoft.com/office/drawing/2014/main" id="{DCA67566-1836-E289-BD7B-E7A9F1B91969}"/>
              </a:ext>
            </a:extLst>
          </p:cNvPr>
          <p:cNvSpPr/>
          <p:nvPr/>
        </p:nvSpPr>
        <p:spPr>
          <a:xfrm>
            <a:off x="6187099" y="1053680"/>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Rectangle 63">
            <a:extLst>
              <a:ext uri="{FF2B5EF4-FFF2-40B4-BE49-F238E27FC236}">
                <a16:creationId xmlns:a16="http://schemas.microsoft.com/office/drawing/2014/main" id="{1E630FA2-C22C-A16F-4A63-27CE4863A53D}"/>
              </a:ext>
            </a:extLst>
          </p:cNvPr>
          <p:cNvSpPr/>
          <p:nvPr/>
        </p:nvSpPr>
        <p:spPr>
          <a:xfrm>
            <a:off x="6187099" y="1568409"/>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Rectangle 64">
            <a:extLst>
              <a:ext uri="{FF2B5EF4-FFF2-40B4-BE49-F238E27FC236}">
                <a16:creationId xmlns:a16="http://schemas.microsoft.com/office/drawing/2014/main" id="{9FAEF911-609F-002C-9C48-BC222F12E681}"/>
              </a:ext>
            </a:extLst>
          </p:cNvPr>
          <p:cNvSpPr/>
          <p:nvPr/>
        </p:nvSpPr>
        <p:spPr>
          <a:xfrm>
            <a:off x="6187099" y="2083138"/>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Rectangle 65">
            <a:extLst>
              <a:ext uri="{FF2B5EF4-FFF2-40B4-BE49-F238E27FC236}">
                <a16:creationId xmlns:a16="http://schemas.microsoft.com/office/drawing/2014/main" id="{3D607009-FF17-066D-F0D4-7500139D21A6}"/>
              </a:ext>
            </a:extLst>
          </p:cNvPr>
          <p:cNvSpPr/>
          <p:nvPr/>
        </p:nvSpPr>
        <p:spPr>
          <a:xfrm>
            <a:off x="6187099" y="2597867"/>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7B12B3E-9A86-6B76-0489-0296F218406B}"/>
                  </a:ext>
                </a:extLst>
              </p:cNvPr>
              <p:cNvSpPr txBox="1"/>
              <p:nvPr/>
            </p:nvSpPr>
            <p:spPr>
              <a:xfrm>
                <a:off x="6219403" y="498464"/>
                <a:ext cx="1080745" cy="584775"/>
              </a:xfrm>
              <a:prstGeom prst="rect">
                <a:avLst/>
              </a:prstGeom>
              <a:noFill/>
            </p:spPr>
            <p:txBody>
              <a:bodyPr wrap="none" rtlCol="0">
                <a:spAutoFit/>
              </a:bodyPr>
              <a:lstStyle/>
              <a:p>
                <a:r>
                  <a:rPr lang="en-IN" sz="3200" b="1" dirty="0"/>
                  <a:t>P</a:t>
                </a:r>
                <a14:m>
                  <m:oMath xmlns:m="http://schemas.openxmlformats.org/officeDocument/2006/math">
                    <m:r>
                      <a:rPr lang="en-IN" sz="3200" b="1" i="0" smtClean="0">
                        <a:latin typeface="Cambria Math" panose="02040503050406030204" pitchFamily="18" charset="0"/>
                        <a:ea typeface="Cambria Math" panose="02040503050406030204" pitchFamily="18" charset="0"/>
                      </a:rPr>
                      <m:t> </m:t>
                    </m:r>
                    <m:r>
                      <a:rPr lang="en-IN" sz="3200" b="1" i="1" smtClean="0">
                        <a:latin typeface="Cambria Math" panose="02040503050406030204" pitchFamily="18" charset="0"/>
                        <a:ea typeface="Cambria Math" panose="02040503050406030204" pitchFamily="18" charset="0"/>
                      </a:rPr>
                      <m:t>𝛎</m:t>
                    </m:r>
                    <m:r>
                      <a:rPr lang="en-IN" sz="3200" b="1" i="1" smtClean="0">
                        <a:latin typeface="Cambria Math" panose="02040503050406030204" pitchFamily="18" charset="0"/>
                        <a:ea typeface="Cambria Math" panose="02040503050406030204" pitchFamily="18" charset="0"/>
                      </a:rPr>
                      <m:t>𝑸</m:t>
                    </m:r>
                  </m:oMath>
                </a14:m>
                <a:endParaRPr lang="en-IN" sz="3200" b="1" dirty="0"/>
              </a:p>
            </p:txBody>
          </p:sp>
        </mc:Choice>
        <mc:Fallback xmlns="">
          <p:sp>
            <p:nvSpPr>
              <p:cNvPr id="67" name="TextBox 66">
                <a:extLst>
                  <a:ext uri="{FF2B5EF4-FFF2-40B4-BE49-F238E27FC236}">
                    <a16:creationId xmlns:a16="http://schemas.microsoft.com/office/drawing/2014/main" id="{97B12B3E-9A86-6B76-0489-0296F218406B}"/>
                  </a:ext>
                </a:extLst>
              </p:cNvPr>
              <p:cNvSpPr txBox="1">
                <a:spLocks noRot="1" noChangeAspect="1" noMove="1" noResize="1" noEditPoints="1" noAdjustHandles="1" noChangeArrowheads="1" noChangeShapeType="1" noTextEdit="1"/>
              </p:cNvSpPr>
              <p:nvPr/>
            </p:nvSpPr>
            <p:spPr>
              <a:xfrm>
                <a:off x="6219403" y="498464"/>
                <a:ext cx="1080745" cy="584775"/>
              </a:xfrm>
              <a:prstGeom prst="rect">
                <a:avLst/>
              </a:prstGeom>
              <a:blipFill>
                <a:blip r:embed="rId3"/>
                <a:stretch>
                  <a:fillRect l="-14045" t="-11458" b="-35417"/>
                </a:stretch>
              </a:blipFill>
            </p:spPr>
            <p:txBody>
              <a:bodyPr/>
              <a:lstStyle/>
              <a:p>
                <a:r>
                  <a:rPr lang="en-IN">
                    <a:noFill/>
                  </a:rPr>
                  <a:t> </a:t>
                </a:r>
              </a:p>
            </p:txBody>
          </p:sp>
        </mc:Fallback>
      </mc:AlternateContent>
      <p:sp>
        <p:nvSpPr>
          <p:cNvPr id="68" name="TextBox 67">
            <a:extLst>
              <a:ext uri="{FF2B5EF4-FFF2-40B4-BE49-F238E27FC236}">
                <a16:creationId xmlns:a16="http://schemas.microsoft.com/office/drawing/2014/main" id="{6005F596-08C2-DD10-20AC-209D0DC79968}"/>
              </a:ext>
            </a:extLst>
          </p:cNvPr>
          <p:cNvSpPr txBox="1"/>
          <p:nvPr/>
        </p:nvSpPr>
        <p:spPr>
          <a:xfrm>
            <a:off x="6156290" y="1031673"/>
            <a:ext cx="1082348" cy="584775"/>
          </a:xfrm>
          <a:prstGeom prst="rect">
            <a:avLst/>
          </a:prstGeom>
          <a:noFill/>
        </p:spPr>
        <p:txBody>
          <a:bodyPr wrap="none" rtlCol="0">
            <a:spAutoFit/>
          </a:bodyPr>
          <a:lstStyle/>
          <a:p>
            <a:r>
              <a:rPr lang="en-IN" sz="3200" dirty="0"/>
              <a:t>false</a:t>
            </a:r>
          </a:p>
        </p:txBody>
      </p:sp>
      <p:sp>
        <p:nvSpPr>
          <p:cNvPr id="69" name="TextBox 68">
            <a:extLst>
              <a:ext uri="{FF2B5EF4-FFF2-40B4-BE49-F238E27FC236}">
                <a16:creationId xmlns:a16="http://schemas.microsoft.com/office/drawing/2014/main" id="{4E2CC62F-13E8-C81B-7743-5429B7D0380A}"/>
              </a:ext>
            </a:extLst>
          </p:cNvPr>
          <p:cNvSpPr txBox="1"/>
          <p:nvPr/>
        </p:nvSpPr>
        <p:spPr>
          <a:xfrm>
            <a:off x="6156290" y="1578711"/>
            <a:ext cx="1048685" cy="584775"/>
          </a:xfrm>
          <a:prstGeom prst="rect">
            <a:avLst/>
          </a:prstGeom>
          <a:noFill/>
        </p:spPr>
        <p:txBody>
          <a:bodyPr wrap="none" rtlCol="0">
            <a:spAutoFit/>
          </a:bodyPr>
          <a:lstStyle/>
          <a:p>
            <a:r>
              <a:rPr lang="en-IN" sz="3200" dirty="0"/>
              <a:t>true</a:t>
            </a:r>
          </a:p>
        </p:txBody>
      </p:sp>
      <p:sp>
        <p:nvSpPr>
          <p:cNvPr id="70" name="TextBox 69">
            <a:extLst>
              <a:ext uri="{FF2B5EF4-FFF2-40B4-BE49-F238E27FC236}">
                <a16:creationId xmlns:a16="http://schemas.microsoft.com/office/drawing/2014/main" id="{93DCED08-80F7-A466-5787-F3BD7ACB6355}"/>
              </a:ext>
            </a:extLst>
          </p:cNvPr>
          <p:cNvSpPr txBox="1"/>
          <p:nvPr/>
        </p:nvSpPr>
        <p:spPr>
          <a:xfrm>
            <a:off x="6131538" y="2013092"/>
            <a:ext cx="1048685" cy="584775"/>
          </a:xfrm>
          <a:prstGeom prst="rect">
            <a:avLst/>
          </a:prstGeom>
          <a:noFill/>
        </p:spPr>
        <p:txBody>
          <a:bodyPr wrap="none" rtlCol="0">
            <a:spAutoFit/>
          </a:bodyPr>
          <a:lstStyle/>
          <a:p>
            <a:r>
              <a:rPr lang="en-IN" sz="3200" dirty="0"/>
              <a:t>true</a:t>
            </a:r>
          </a:p>
        </p:txBody>
      </p:sp>
      <p:sp>
        <p:nvSpPr>
          <p:cNvPr id="71" name="TextBox 70">
            <a:extLst>
              <a:ext uri="{FF2B5EF4-FFF2-40B4-BE49-F238E27FC236}">
                <a16:creationId xmlns:a16="http://schemas.microsoft.com/office/drawing/2014/main" id="{C33D7A7B-645D-6958-6616-70358A1F0533}"/>
              </a:ext>
            </a:extLst>
          </p:cNvPr>
          <p:cNvSpPr txBox="1"/>
          <p:nvPr/>
        </p:nvSpPr>
        <p:spPr>
          <a:xfrm>
            <a:off x="6172354" y="2527821"/>
            <a:ext cx="1048685" cy="584775"/>
          </a:xfrm>
          <a:prstGeom prst="rect">
            <a:avLst/>
          </a:prstGeom>
          <a:noFill/>
        </p:spPr>
        <p:txBody>
          <a:bodyPr wrap="none" rtlCol="0">
            <a:spAutoFit/>
          </a:bodyPr>
          <a:lstStyle/>
          <a:p>
            <a:r>
              <a:rPr lang="en-IN" sz="3200" dirty="0"/>
              <a:t>true</a:t>
            </a:r>
          </a:p>
        </p:txBody>
      </p:sp>
      <p:sp>
        <p:nvSpPr>
          <p:cNvPr id="72" name="Rectangle 71">
            <a:extLst>
              <a:ext uri="{FF2B5EF4-FFF2-40B4-BE49-F238E27FC236}">
                <a16:creationId xmlns:a16="http://schemas.microsoft.com/office/drawing/2014/main" id="{851A94FE-4A57-680F-F7DE-E5679EE33B41}"/>
              </a:ext>
            </a:extLst>
          </p:cNvPr>
          <p:cNvSpPr/>
          <p:nvPr/>
        </p:nvSpPr>
        <p:spPr>
          <a:xfrm>
            <a:off x="372431" y="3731040"/>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3" name="Rectangle 72">
            <a:extLst>
              <a:ext uri="{FF2B5EF4-FFF2-40B4-BE49-F238E27FC236}">
                <a16:creationId xmlns:a16="http://schemas.microsoft.com/office/drawing/2014/main" id="{61B55A18-6B78-6764-453B-8C276E92C1BE}"/>
              </a:ext>
            </a:extLst>
          </p:cNvPr>
          <p:cNvSpPr/>
          <p:nvPr/>
        </p:nvSpPr>
        <p:spPr>
          <a:xfrm>
            <a:off x="372431" y="4245769"/>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Rectangle 73">
            <a:extLst>
              <a:ext uri="{FF2B5EF4-FFF2-40B4-BE49-F238E27FC236}">
                <a16:creationId xmlns:a16="http://schemas.microsoft.com/office/drawing/2014/main" id="{28FA3035-7E4C-35F8-FB30-27A06E54632D}"/>
              </a:ext>
            </a:extLst>
          </p:cNvPr>
          <p:cNvSpPr/>
          <p:nvPr/>
        </p:nvSpPr>
        <p:spPr>
          <a:xfrm>
            <a:off x="372431" y="4760498"/>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Rectangle 74">
            <a:extLst>
              <a:ext uri="{FF2B5EF4-FFF2-40B4-BE49-F238E27FC236}">
                <a16:creationId xmlns:a16="http://schemas.microsoft.com/office/drawing/2014/main" id="{EAA60347-560D-5EEF-232F-85260FDCB398}"/>
              </a:ext>
            </a:extLst>
          </p:cNvPr>
          <p:cNvSpPr/>
          <p:nvPr/>
        </p:nvSpPr>
        <p:spPr>
          <a:xfrm>
            <a:off x="372431" y="5275227"/>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Rectangle 75">
            <a:extLst>
              <a:ext uri="{FF2B5EF4-FFF2-40B4-BE49-F238E27FC236}">
                <a16:creationId xmlns:a16="http://schemas.microsoft.com/office/drawing/2014/main" id="{2D70EC7A-AE54-18CA-6695-9C1368C61B52}"/>
              </a:ext>
            </a:extLst>
          </p:cNvPr>
          <p:cNvSpPr/>
          <p:nvPr/>
        </p:nvSpPr>
        <p:spPr>
          <a:xfrm>
            <a:off x="372431" y="5789956"/>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Rectangle 76">
            <a:extLst>
              <a:ext uri="{FF2B5EF4-FFF2-40B4-BE49-F238E27FC236}">
                <a16:creationId xmlns:a16="http://schemas.microsoft.com/office/drawing/2014/main" id="{BB75EF95-8131-D17D-0333-4933272705C3}"/>
              </a:ext>
            </a:extLst>
          </p:cNvPr>
          <p:cNvSpPr/>
          <p:nvPr/>
        </p:nvSpPr>
        <p:spPr>
          <a:xfrm>
            <a:off x="1371611" y="3731040"/>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Rectangle 77">
            <a:extLst>
              <a:ext uri="{FF2B5EF4-FFF2-40B4-BE49-F238E27FC236}">
                <a16:creationId xmlns:a16="http://schemas.microsoft.com/office/drawing/2014/main" id="{E59446EB-D4F4-483F-EB18-50FA4C1E45F9}"/>
              </a:ext>
            </a:extLst>
          </p:cNvPr>
          <p:cNvSpPr/>
          <p:nvPr/>
        </p:nvSpPr>
        <p:spPr>
          <a:xfrm>
            <a:off x="1371611" y="4245769"/>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Rectangle 78">
            <a:extLst>
              <a:ext uri="{FF2B5EF4-FFF2-40B4-BE49-F238E27FC236}">
                <a16:creationId xmlns:a16="http://schemas.microsoft.com/office/drawing/2014/main" id="{4D367C6B-B7DB-5408-7EFC-C107C8D3752B}"/>
              </a:ext>
            </a:extLst>
          </p:cNvPr>
          <p:cNvSpPr/>
          <p:nvPr/>
        </p:nvSpPr>
        <p:spPr>
          <a:xfrm>
            <a:off x="1371611" y="4760498"/>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0" name="Rectangle 79">
            <a:extLst>
              <a:ext uri="{FF2B5EF4-FFF2-40B4-BE49-F238E27FC236}">
                <a16:creationId xmlns:a16="http://schemas.microsoft.com/office/drawing/2014/main" id="{0A9597C0-985D-BE76-D716-F2850B992EEC}"/>
              </a:ext>
            </a:extLst>
          </p:cNvPr>
          <p:cNvSpPr/>
          <p:nvPr/>
        </p:nvSpPr>
        <p:spPr>
          <a:xfrm>
            <a:off x="1371611" y="5275227"/>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Rectangle 80">
            <a:extLst>
              <a:ext uri="{FF2B5EF4-FFF2-40B4-BE49-F238E27FC236}">
                <a16:creationId xmlns:a16="http://schemas.microsoft.com/office/drawing/2014/main" id="{FB0D90E5-5673-57DC-D8F3-971AC7A27C25}"/>
              </a:ext>
            </a:extLst>
          </p:cNvPr>
          <p:cNvSpPr/>
          <p:nvPr/>
        </p:nvSpPr>
        <p:spPr>
          <a:xfrm>
            <a:off x="1371611" y="5789956"/>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2" name="TextBox 81">
            <a:extLst>
              <a:ext uri="{FF2B5EF4-FFF2-40B4-BE49-F238E27FC236}">
                <a16:creationId xmlns:a16="http://schemas.microsoft.com/office/drawing/2014/main" id="{51E5D022-604D-1CEE-1E7A-CD19814EBA49}"/>
              </a:ext>
            </a:extLst>
          </p:cNvPr>
          <p:cNvSpPr txBox="1"/>
          <p:nvPr/>
        </p:nvSpPr>
        <p:spPr>
          <a:xfrm>
            <a:off x="628560" y="3720738"/>
            <a:ext cx="474810" cy="584775"/>
          </a:xfrm>
          <a:prstGeom prst="rect">
            <a:avLst/>
          </a:prstGeom>
          <a:noFill/>
        </p:spPr>
        <p:txBody>
          <a:bodyPr wrap="none" rtlCol="0">
            <a:spAutoFit/>
          </a:bodyPr>
          <a:lstStyle/>
          <a:p>
            <a:r>
              <a:rPr lang="en-IN" sz="3200" b="1" dirty="0"/>
              <a:t>P</a:t>
            </a:r>
          </a:p>
        </p:txBody>
      </p:sp>
      <p:sp>
        <p:nvSpPr>
          <p:cNvPr id="83" name="TextBox 82">
            <a:extLst>
              <a:ext uri="{FF2B5EF4-FFF2-40B4-BE49-F238E27FC236}">
                <a16:creationId xmlns:a16="http://schemas.microsoft.com/office/drawing/2014/main" id="{36377203-64FF-4226-6B0A-73562038A439}"/>
              </a:ext>
            </a:extLst>
          </p:cNvPr>
          <p:cNvSpPr txBox="1"/>
          <p:nvPr/>
        </p:nvSpPr>
        <p:spPr>
          <a:xfrm>
            <a:off x="1564899" y="3742745"/>
            <a:ext cx="516488" cy="584775"/>
          </a:xfrm>
          <a:prstGeom prst="rect">
            <a:avLst/>
          </a:prstGeom>
          <a:noFill/>
        </p:spPr>
        <p:txBody>
          <a:bodyPr wrap="none" rtlCol="0">
            <a:spAutoFit/>
          </a:bodyPr>
          <a:lstStyle/>
          <a:p>
            <a:r>
              <a:rPr lang="en-IN" sz="3200" b="1" dirty="0"/>
              <a:t>Q</a:t>
            </a:r>
          </a:p>
        </p:txBody>
      </p:sp>
      <p:sp>
        <p:nvSpPr>
          <p:cNvPr id="84" name="TextBox 83">
            <a:extLst>
              <a:ext uri="{FF2B5EF4-FFF2-40B4-BE49-F238E27FC236}">
                <a16:creationId xmlns:a16="http://schemas.microsoft.com/office/drawing/2014/main" id="{D6A3E182-67DE-ECF0-1A99-A306F2D895C2}"/>
              </a:ext>
            </a:extLst>
          </p:cNvPr>
          <p:cNvSpPr txBox="1"/>
          <p:nvPr/>
        </p:nvSpPr>
        <p:spPr>
          <a:xfrm>
            <a:off x="341622" y="4223762"/>
            <a:ext cx="1082348" cy="584775"/>
          </a:xfrm>
          <a:prstGeom prst="rect">
            <a:avLst/>
          </a:prstGeom>
          <a:noFill/>
        </p:spPr>
        <p:txBody>
          <a:bodyPr wrap="none" rtlCol="0">
            <a:spAutoFit/>
          </a:bodyPr>
          <a:lstStyle/>
          <a:p>
            <a:r>
              <a:rPr lang="en-IN" sz="3200" dirty="0"/>
              <a:t>false</a:t>
            </a:r>
          </a:p>
        </p:txBody>
      </p:sp>
      <p:sp>
        <p:nvSpPr>
          <p:cNvPr id="85" name="TextBox 84">
            <a:extLst>
              <a:ext uri="{FF2B5EF4-FFF2-40B4-BE49-F238E27FC236}">
                <a16:creationId xmlns:a16="http://schemas.microsoft.com/office/drawing/2014/main" id="{19071228-BA69-5E98-759D-554FC8E2AAC5}"/>
              </a:ext>
            </a:extLst>
          </p:cNvPr>
          <p:cNvSpPr txBox="1"/>
          <p:nvPr/>
        </p:nvSpPr>
        <p:spPr>
          <a:xfrm>
            <a:off x="1344096" y="4256071"/>
            <a:ext cx="1082348" cy="584775"/>
          </a:xfrm>
          <a:prstGeom prst="rect">
            <a:avLst/>
          </a:prstGeom>
          <a:noFill/>
        </p:spPr>
        <p:txBody>
          <a:bodyPr wrap="none" rtlCol="0">
            <a:spAutoFit/>
          </a:bodyPr>
          <a:lstStyle/>
          <a:p>
            <a:r>
              <a:rPr lang="en-IN" sz="3200" dirty="0"/>
              <a:t>false</a:t>
            </a:r>
          </a:p>
        </p:txBody>
      </p:sp>
      <p:sp>
        <p:nvSpPr>
          <p:cNvPr id="86" name="TextBox 85">
            <a:extLst>
              <a:ext uri="{FF2B5EF4-FFF2-40B4-BE49-F238E27FC236}">
                <a16:creationId xmlns:a16="http://schemas.microsoft.com/office/drawing/2014/main" id="{F900AFB7-F4C3-7195-978E-BD97060D57F0}"/>
              </a:ext>
            </a:extLst>
          </p:cNvPr>
          <p:cNvSpPr txBox="1"/>
          <p:nvPr/>
        </p:nvSpPr>
        <p:spPr>
          <a:xfrm>
            <a:off x="341622" y="4770800"/>
            <a:ext cx="1082348" cy="584775"/>
          </a:xfrm>
          <a:prstGeom prst="rect">
            <a:avLst/>
          </a:prstGeom>
          <a:noFill/>
        </p:spPr>
        <p:txBody>
          <a:bodyPr wrap="none" rtlCol="0">
            <a:spAutoFit/>
          </a:bodyPr>
          <a:lstStyle/>
          <a:p>
            <a:r>
              <a:rPr lang="en-IN" sz="3200" dirty="0"/>
              <a:t>false</a:t>
            </a:r>
          </a:p>
        </p:txBody>
      </p:sp>
      <p:sp>
        <p:nvSpPr>
          <p:cNvPr id="87" name="TextBox 86">
            <a:extLst>
              <a:ext uri="{FF2B5EF4-FFF2-40B4-BE49-F238E27FC236}">
                <a16:creationId xmlns:a16="http://schemas.microsoft.com/office/drawing/2014/main" id="{FC4DC6CC-868C-7F99-E766-92DA9C51C712}"/>
              </a:ext>
            </a:extLst>
          </p:cNvPr>
          <p:cNvSpPr txBox="1"/>
          <p:nvPr/>
        </p:nvSpPr>
        <p:spPr>
          <a:xfrm>
            <a:off x="1313287" y="4766647"/>
            <a:ext cx="1048685" cy="584775"/>
          </a:xfrm>
          <a:prstGeom prst="rect">
            <a:avLst/>
          </a:prstGeom>
          <a:noFill/>
        </p:spPr>
        <p:txBody>
          <a:bodyPr wrap="none" rtlCol="0">
            <a:spAutoFit/>
          </a:bodyPr>
          <a:lstStyle/>
          <a:p>
            <a:r>
              <a:rPr lang="en-IN" sz="3200" dirty="0"/>
              <a:t>true</a:t>
            </a:r>
          </a:p>
        </p:txBody>
      </p:sp>
      <p:sp>
        <p:nvSpPr>
          <p:cNvPr id="88" name="TextBox 87">
            <a:extLst>
              <a:ext uri="{FF2B5EF4-FFF2-40B4-BE49-F238E27FC236}">
                <a16:creationId xmlns:a16="http://schemas.microsoft.com/office/drawing/2014/main" id="{13F08155-9E06-BE5B-A8F4-3C896BDD232F}"/>
              </a:ext>
            </a:extLst>
          </p:cNvPr>
          <p:cNvSpPr txBox="1"/>
          <p:nvPr/>
        </p:nvSpPr>
        <p:spPr>
          <a:xfrm>
            <a:off x="316870" y="5205181"/>
            <a:ext cx="1048685" cy="584775"/>
          </a:xfrm>
          <a:prstGeom prst="rect">
            <a:avLst/>
          </a:prstGeom>
          <a:noFill/>
        </p:spPr>
        <p:txBody>
          <a:bodyPr wrap="none" rtlCol="0">
            <a:spAutoFit/>
          </a:bodyPr>
          <a:lstStyle/>
          <a:p>
            <a:r>
              <a:rPr lang="en-IN" sz="3200" dirty="0"/>
              <a:t>true</a:t>
            </a:r>
          </a:p>
        </p:txBody>
      </p:sp>
      <p:sp>
        <p:nvSpPr>
          <p:cNvPr id="89" name="TextBox 88">
            <a:extLst>
              <a:ext uri="{FF2B5EF4-FFF2-40B4-BE49-F238E27FC236}">
                <a16:creationId xmlns:a16="http://schemas.microsoft.com/office/drawing/2014/main" id="{A1674E22-CE26-CBD1-5B16-3F7EA61772A7}"/>
              </a:ext>
            </a:extLst>
          </p:cNvPr>
          <p:cNvSpPr txBox="1"/>
          <p:nvPr/>
        </p:nvSpPr>
        <p:spPr>
          <a:xfrm>
            <a:off x="1299564" y="5247071"/>
            <a:ext cx="1082348" cy="584775"/>
          </a:xfrm>
          <a:prstGeom prst="rect">
            <a:avLst/>
          </a:prstGeom>
          <a:noFill/>
        </p:spPr>
        <p:txBody>
          <a:bodyPr wrap="none" rtlCol="0">
            <a:spAutoFit/>
          </a:bodyPr>
          <a:lstStyle/>
          <a:p>
            <a:r>
              <a:rPr lang="en-IN" sz="3200" dirty="0"/>
              <a:t>false</a:t>
            </a:r>
          </a:p>
        </p:txBody>
      </p:sp>
      <p:sp>
        <p:nvSpPr>
          <p:cNvPr id="90" name="TextBox 89">
            <a:extLst>
              <a:ext uri="{FF2B5EF4-FFF2-40B4-BE49-F238E27FC236}">
                <a16:creationId xmlns:a16="http://schemas.microsoft.com/office/drawing/2014/main" id="{03C42E5E-DF40-4473-FEAC-B7A4F9EE06C2}"/>
              </a:ext>
            </a:extLst>
          </p:cNvPr>
          <p:cNvSpPr txBox="1"/>
          <p:nvPr/>
        </p:nvSpPr>
        <p:spPr>
          <a:xfrm>
            <a:off x="357686" y="5719910"/>
            <a:ext cx="1048685" cy="584775"/>
          </a:xfrm>
          <a:prstGeom prst="rect">
            <a:avLst/>
          </a:prstGeom>
          <a:noFill/>
        </p:spPr>
        <p:txBody>
          <a:bodyPr wrap="none" rtlCol="0">
            <a:spAutoFit/>
          </a:bodyPr>
          <a:lstStyle/>
          <a:p>
            <a:r>
              <a:rPr lang="en-IN" sz="3200" dirty="0"/>
              <a:t>true</a:t>
            </a:r>
          </a:p>
        </p:txBody>
      </p:sp>
      <p:sp>
        <p:nvSpPr>
          <p:cNvPr id="91" name="TextBox 90">
            <a:extLst>
              <a:ext uri="{FF2B5EF4-FFF2-40B4-BE49-F238E27FC236}">
                <a16:creationId xmlns:a16="http://schemas.microsoft.com/office/drawing/2014/main" id="{4895B8B5-370D-F854-9C15-A9D5BDD1AF03}"/>
              </a:ext>
            </a:extLst>
          </p:cNvPr>
          <p:cNvSpPr txBox="1"/>
          <p:nvPr/>
        </p:nvSpPr>
        <p:spPr>
          <a:xfrm>
            <a:off x="1352384" y="5719910"/>
            <a:ext cx="1048685" cy="584775"/>
          </a:xfrm>
          <a:prstGeom prst="rect">
            <a:avLst/>
          </a:prstGeom>
          <a:noFill/>
        </p:spPr>
        <p:txBody>
          <a:bodyPr wrap="none" rtlCol="0">
            <a:spAutoFit/>
          </a:bodyPr>
          <a:lstStyle/>
          <a:p>
            <a:r>
              <a:rPr lang="en-IN" sz="3200" dirty="0"/>
              <a:t>true</a:t>
            </a:r>
          </a:p>
        </p:txBody>
      </p:sp>
      <p:sp>
        <p:nvSpPr>
          <p:cNvPr id="92" name="Rectangle 91">
            <a:extLst>
              <a:ext uri="{FF2B5EF4-FFF2-40B4-BE49-F238E27FC236}">
                <a16:creationId xmlns:a16="http://schemas.microsoft.com/office/drawing/2014/main" id="{6429DCE0-274C-2975-7681-EFE66EE1B8CC}"/>
              </a:ext>
            </a:extLst>
          </p:cNvPr>
          <p:cNvSpPr/>
          <p:nvPr/>
        </p:nvSpPr>
        <p:spPr>
          <a:xfrm>
            <a:off x="2361972" y="3731040"/>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3" name="Rectangle 92">
            <a:extLst>
              <a:ext uri="{FF2B5EF4-FFF2-40B4-BE49-F238E27FC236}">
                <a16:creationId xmlns:a16="http://schemas.microsoft.com/office/drawing/2014/main" id="{8E504225-F56E-90BB-5E55-A4ACF5611889}"/>
              </a:ext>
            </a:extLst>
          </p:cNvPr>
          <p:cNvSpPr/>
          <p:nvPr/>
        </p:nvSpPr>
        <p:spPr>
          <a:xfrm>
            <a:off x="2361972" y="4245769"/>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Rectangle 93">
            <a:extLst>
              <a:ext uri="{FF2B5EF4-FFF2-40B4-BE49-F238E27FC236}">
                <a16:creationId xmlns:a16="http://schemas.microsoft.com/office/drawing/2014/main" id="{57DFA13E-CB15-982A-61B8-6E655F92DDBF}"/>
              </a:ext>
            </a:extLst>
          </p:cNvPr>
          <p:cNvSpPr/>
          <p:nvPr/>
        </p:nvSpPr>
        <p:spPr>
          <a:xfrm>
            <a:off x="2361972" y="4760498"/>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 name="Rectangle 94">
            <a:extLst>
              <a:ext uri="{FF2B5EF4-FFF2-40B4-BE49-F238E27FC236}">
                <a16:creationId xmlns:a16="http://schemas.microsoft.com/office/drawing/2014/main" id="{74F6A406-D923-E429-BAA1-6F46996C79E1}"/>
              </a:ext>
            </a:extLst>
          </p:cNvPr>
          <p:cNvSpPr/>
          <p:nvPr/>
        </p:nvSpPr>
        <p:spPr>
          <a:xfrm>
            <a:off x="2361972" y="5275227"/>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6" name="Rectangle 95">
            <a:extLst>
              <a:ext uri="{FF2B5EF4-FFF2-40B4-BE49-F238E27FC236}">
                <a16:creationId xmlns:a16="http://schemas.microsoft.com/office/drawing/2014/main" id="{0169BFEE-69D5-3363-0A0C-ACC31473D34A}"/>
              </a:ext>
            </a:extLst>
          </p:cNvPr>
          <p:cNvSpPr/>
          <p:nvPr/>
        </p:nvSpPr>
        <p:spPr>
          <a:xfrm>
            <a:off x="2361972" y="5789956"/>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1FF846C6-7A4A-4F8C-FE62-B9B65A8F57A0}"/>
                  </a:ext>
                </a:extLst>
              </p:cNvPr>
              <p:cNvSpPr txBox="1"/>
              <p:nvPr/>
            </p:nvSpPr>
            <p:spPr>
              <a:xfrm>
                <a:off x="2268684" y="3700855"/>
                <a:ext cx="1244443" cy="584775"/>
              </a:xfrm>
              <a:prstGeom prst="rect">
                <a:avLst/>
              </a:prstGeom>
              <a:noFill/>
            </p:spPr>
            <p:txBody>
              <a:bodyPr wrap="none" rtlCol="0">
                <a:spAutoFit/>
              </a:bodyPr>
              <a:lstStyle/>
              <a:p>
                <a:r>
                  <a:rPr lang="en-IN" sz="3200" b="1" dirty="0"/>
                  <a:t>P</a:t>
                </a:r>
                <a14:m>
                  <m:oMath xmlns:m="http://schemas.openxmlformats.org/officeDocument/2006/math">
                    <m:r>
                      <a:rPr lang="en-IN" sz="3200" b="1" i="1" smtClean="0">
                        <a:latin typeface="Cambria Math" panose="02040503050406030204" pitchFamily="18" charset="0"/>
                        <a:ea typeface="Cambria Math" panose="02040503050406030204" pitchFamily="18" charset="0"/>
                      </a:rPr>
                      <m:t>⇒</m:t>
                    </m:r>
                    <m:r>
                      <a:rPr lang="en-IN" sz="3200" b="1" i="1" smtClean="0">
                        <a:latin typeface="Cambria Math" panose="02040503050406030204" pitchFamily="18" charset="0"/>
                        <a:ea typeface="Cambria Math" panose="02040503050406030204" pitchFamily="18" charset="0"/>
                      </a:rPr>
                      <m:t>𝑸</m:t>
                    </m:r>
                  </m:oMath>
                </a14:m>
                <a:endParaRPr lang="en-IN" sz="3200" b="1" dirty="0"/>
              </a:p>
            </p:txBody>
          </p:sp>
        </mc:Choice>
        <mc:Fallback xmlns="">
          <p:sp>
            <p:nvSpPr>
              <p:cNvPr id="97" name="TextBox 96">
                <a:extLst>
                  <a:ext uri="{FF2B5EF4-FFF2-40B4-BE49-F238E27FC236}">
                    <a16:creationId xmlns:a16="http://schemas.microsoft.com/office/drawing/2014/main" id="{1FF846C6-7A4A-4F8C-FE62-B9B65A8F57A0}"/>
                  </a:ext>
                </a:extLst>
              </p:cNvPr>
              <p:cNvSpPr txBox="1">
                <a:spLocks noRot="1" noChangeAspect="1" noMove="1" noResize="1" noEditPoints="1" noAdjustHandles="1" noChangeArrowheads="1" noChangeShapeType="1" noTextEdit="1"/>
              </p:cNvSpPr>
              <p:nvPr/>
            </p:nvSpPr>
            <p:spPr>
              <a:xfrm>
                <a:off x="2268684" y="3700855"/>
                <a:ext cx="1244443" cy="584775"/>
              </a:xfrm>
              <a:prstGeom prst="rect">
                <a:avLst/>
              </a:prstGeom>
              <a:blipFill>
                <a:blip r:embed="rId4"/>
                <a:stretch>
                  <a:fillRect l="-12255" t="-11458" b="-35417"/>
                </a:stretch>
              </a:blipFill>
            </p:spPr>
            <p:txBody>
              <a:bodyPr/>
              <a:lstStyle/>
              <a:p>
                <a:r>
                  <a:rPr lang="en-IN">
                    <a:noFill/>
                  </a:rPr>
                  <a:t> </a:t>
                </a:r>
              </a:p>
            </p:txBody>
          </p:sp>
        </mc:Fallback>
      </mc:AlternateContent>
      <p:sp>
        <p:nvSpPr>
          <p:cNvPr id="98" name="TextBox 97">
            <a:extLst>
              <a:ext uri="{FF2B5EF4-FFF2-40B4-BE49-F238E27FC236}">
                <a16:creationId xmlns:a16="http://schemas.microsoft.com/office/drawing/2014/main" id="{1310ABCB-4FC0-6034-A872-3D38CAC07A93}"/>
              </a:ext>
            </a:extLst>
          </p:cNvPr>
          <p:cNvSpPr txBox="1"/>
          <p:nvPr/>
        </p:nvSpPr>
        <p:spPr>
          <a:xfrm>
            <a:off x="2331163" y="4223762"/>
            <a:ext cx="1048685" cy="584775"/>
          </a:xfrm>
          <a:prstGeom prst="rect">
            <a:avLst/>
          </a:prstGeom>
          <a:noFill/>
        </p:spPr>
        <p:txBody>
          <a:bodyPr wrap="none" rtlCol="0">
            <a:spAutoFit/>
          </a:bodyPr>
          <a:lstStyle/>
          <a:p>
            <a:r>
              <a:rPr lang="en-IN" sz="3200" dirty="0"/>
              <a:t>true</a:t>
            </a:r>
          </a:p>
        </p:txBody>
      </p:sp>
      <p:sp>
        <p:nvSpPr>
          <p:cNvPr id="99" name="TextBox 98">
            <a:extLst>
              <a:ext uri="{FF2B5EF4-FFF2-40B4-BE49-F238E27FC236}">
                <a16:creationId xmlns:a16="http://schemas.microsoft.com/office/drawing/2014/main" id="{B6AFA5EE-ED14-397A-90EC-6B5DD9F02A03}"/>
              </a:ext>
            </a:extLst>
          </p:cNvPr>
          <p:cNvSpPr txBox="1"/>
          <p:nvPr/>
        </p:nvSpPr>
        <p:spPr>
          <a:xfrm>
            <a:off x="2331163" y="4770800"/>
            <a:ext cx="1048685" cy="584775"/>
          </a:xfrm>
          <a:prstGeom prst="rect">
            <a:avLst/>
          </a:prstGeom>
          <a:noFill/>
        </p:spPr>
        <p:txBody>
          <a:bodyPr wrap="none" rtlCol="0">
            <a:spAutoFit/>
          </a:bodyPr>
          <a:lstStyle/>
          <a:p>
            <a:r>
              <a:rPr lang="en-IN" sz="3200" dirty="0"/>
              <a:t>true</a:t>
            </a:r>
          </a:p>
        </p:txBody>
      </p:sp>
      <p:sp>
        <p:nvSpPr>
          <p:cNvPr id="100" name="TextBox 99">
            <a:extLst>
              <a:ext uri="{FF2B5EF4-FFF2-40B4-BE49-F238E27FC236}">
                <a16:creationId xmlns:a16="http://schemas.microsoft.com/office/drawing/2014/main" id="{A62489E3-CC40-27CB-8549-70B0C7ED6893}"/>
              </a:ext>
            </a:extLst>
          </p:cNvPr>
          <p:cNvSpPr txBox="1"/>
          <p:nvPr/>
        </p:nvSpPr>
        <p:spPr>
          <a:xfrm>
            <a:off x="2306411" y="5205181"/>
            <a:ext cx="1082348" cy="584775"/>
          </a:xfrm>
          <a:prstGeom prst="rect">
            <a:avLst/>
          </a:prstGeom>
          <a:noFill/>
        </p:spPr>
        <p:txBody>
          <a:bodyPr wrap="none" rtlCol="0">
            <a:spAutoFit/>
          </a:bodyPr>
          <a:lstStyle/>
          <a:p>
            <a:r>
              <a:rPr lang="en-IN" sz="3200" dirty="0"/>
              <a:t>false</a:t>
            </a:r>
          </a:p>
        </p:txBody>
      </p:sp>
      <p:sp>
        <p:nvSpPr>
          <p:cNvPr id="101" name="TextBox 100">
            <a:extLst>
              <a:ext uri="{FF2B5EF4-FFF2-40B4-BE49-F238E27FC236}">
                <a16:creationId xmlns:a16="http://schemas.microsoft.com/office/drawing/2014/main" id="{E12F45FD-7ABA-DBB8-C4F2-EB05F45C3826}"/>
              </a:ext>
            </a:extLst>
          </p:cNvPr>
          <p:cNvSpPr txBox="1"/>
          <p:nvPr/>
        </p:nvSpPr>
        <p:spPr>
          <a:xfrm>
            <a:off x="2347227" y="5719910"/>
            <a:ext cx="1048685" cy="584775"/>
          </a:xfrm>
          <a:prstGeom prst="rect">
            <a:avLst/>
          </a:prstGeom>
          <a:noFill/>
        </p:spPr>
        <p:txBody>
          <a:bodyPr wrap="none" rtlCol="0">
            <a:spAutoFit/>
          </a:bodyPr>
          <a:lstStyle/>
          <a:p>
            <a:r>
              <a:rPr lang="en-IN" sz="3200" dirty="0"/>
              <a:t>true</a:t>
            </a:r>
          </a:p>
        </p:txBody>
      </p:sp>
      <p:sp>
        <p:nvSpPr>
          <p:cNvPr id="102" name="Rectangle 101">
            <a:extLst>
              <a:ext uri="{FF2B5EF4-FFF2-40B4-BE49-F238E27FC236}">
                <a16:creationId xmlns:a16="http://schemas.microsoft.com/office/drawing/2014/main" id="{6280792C-BB86-4254-A722-30F4BFB0C57B}"/>
              </a:ext>
            </a:extLst>
          </p:cNvPr>
          <p:cNvSpPr/>
          <p:nvPr/>
        </p:nvSpPr>
        <p:spPr>
          <a:xfrm>
            <a:off x="4057593" y="3812791"/>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 name="Rectangle 102">
            <a:extLst>
              <a:ext uri="{FF2B5EF4-FFF2-40B4-BE49-F238E27FC236}">
                <a16:creationId xmlns:a16="http://schemas.microsoft.com/office/drawing/2014/main" id="{163A85B6-018F-DFDE-F321-3D735A7A6257}"/>
              </a:ext>
            </a:extLst>
          </p:cNvPr>
          <p:cNvSpPr/>
          <p:nvPr/>
        </p:nvSpPr>
        <p:spPr>
          <a:xfrm>
            <a:off x="4057593" y="4327520"/>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 name="Rectangle 103">
            <a:extLst>
              <a:ext uri="{FF2B5EF4-FFF2-40B4-BE49-F238E27FC236}">
                <a16:creationId xmlns:a16="http://schemas.microsoft.com/office/drawing/2014/main" id="{1002BB7B-C2CA-00CD-B5D1-C348F964CEA7}"/>
              </a:ext>
            </a:extLst>
          </p:cNvPr>
          <p:cNvSpPr/>
          <p:nvPr/>
        </p:nvSpPr>
        <p:spPr>
          <a:xfrm>
            <a:off x="4057593" y="4842249"/>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5" name="Rectangle 104">
            <a:extLst>
              <a:ext uri="{FF2B5EF4-FFF2-40B4-BE49-F238E27FC236}">
                <a16:creationId xmlns:a16="http://schemas.microsoft.com/office/drawing/2014/main" id="{AFA39F18-1CA4-9246-1A5C-FADB22D054FD}"/>
              </a:ext>
            </a:extLst>
          </p:cNvPr>
          <p:cNvSpPr/>
          <p:nvPr/>
        </p:nvSpPr>
        <p:spPr>
          <a:xfrm>
            <a:off x="4057593" y="5356978"/>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 name="Rectangle 105">
            <a:extLst>
              <a:ext uri="{FF2B5EF4-FFF2-40B4-BE49-F238E27FC236}">
                <a16:creationId xmlns:a16="http://schemas.microsoft.com/office/drawing/2014/main" id="{F0585E01-76A3-D4BC-821A-9844E023AA8F}"/>
              </a:ext>
            </a:extLst>
          </p:cNvPr>
          <p:cNvSpPr/>
          <p:nvPr/>
        </p:nvSpPr>
        <p:spPr>
          <a:xfrm>
            <a:off x="4057593" y="5871707"/>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7" name="Rectangle 106">
            <a:extLst>
              <a:ext uri="{FF2B5EF4-FFF2-40B4-BE49-F238E27FC236}">
                <a16:creationId xmlns:a16="http://schemas.microsoft.com/office/drawing/2014/main" id="{26F8F9D8-27DA-21DC-AEE4-FEA9F7965604}"/>
              </a:ext>
            </a:extLst>
          </p:cNvPr>
          <p:cNvSpPr/>
          <p:nvPr/>
        </p:nvSpPr>
        <p:spPr>
          <a:xfrm>
            <a:off x="5056773" y="3812791"/>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8" name="Rectangle 107">
            <a:extLst>
              <a:ext uri="{FF2B5EF4-FFF2-40B4-BE49-F238E27FC236}">
                <a16:creationId xmlns:a16="http://schemas.microsoft.com/office/drawing/2014/main" id="{C09D0686-09D2-D7EC-1656-457AA862E70E}"/>
              </a:ext>
            </a:extLst>
          </p:cNvPr>
          <p:cNvSpPr/>
          <p:nvPr/>
        </p:nvSpPr>
        <p:spPr>
          <a:xfrm>
            <a:off x="5056773" y="4327520"/>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9" name="Rectangle 108">
            <a:extLst>
              <a:ext uri="{FF2B5EF4-FFF2-40B4-BE49-F238E27FC236}">
                <a16:creationId xmlns:a16="http://schemas.microsoft.com/office/drawing/2014/main" id="{E680B368-AD1B-EE95-E512-7F23127786B5}"/>
              </a:ext>
            </a:extLst>
          </p:cNvPr>
          <p:cNvSpPr/>
          <p:nvPr/>
        </p:nvSpPr>
        <p:spPr>
          <a:xfrm>
            <a:off x="5056773" y="4842249"/>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Rectangle 109">
            <a:extLst>
              <a:ext uri="{FF2B5EF4-FFF2-40B4-BE49-F238E27FC236}">
                <a16:creationId xmlns:a16="http://schemas.microsoft.com/office/drawing/2014/main" id="{259062D4-8058-D331-3EEA-59BAECFB225C}"/>
              </a:ext>
            </a:extLst>
          </p:cNvPr>
          <p:cNvSpPr/>
          <p:nvPr/>
        </p:nvSpPr>
        <p:spPr>
          <a:xfrm>
            <a:off x="5056773" y="5356978"/>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1" name="Rectangle 110">
            <a:extLst>
              <a:ext uri="{FF2B5EF4-FFF2-40B4-BE49-F238E27FC236}">
                <a16:creationId xmlns:a16="http://schemas.microsoft.com/office/drawing/2014/main" id="{5554D0E2-27E8-2C6C-31C6-886271D5C3B9}"/>
              </a:ext>
            </a:extLst>
          </p:cNvPr>
          <p:cNvSpPr/>
          <p:nvPr/>
        </p:nvSpPr>
        <p:spPr>
          <a:xfrm>
            <a:off x="5056773" y="5871707"/>
            <a:ext cx="98706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TextBox 111">
            <a:extLst>
              <a:ext uri="{FF2B5EF4-FFF2-40B4-BE49-F238E27FC236}">
                <a16:creationId xmlns:a16="http://schemas.microsoft.com/office/drawing/2014/main" id="{5337434C-C9CC-4906-D0B1-90A36828AA0A}"/>
              </a:ext>
            </a:extLst>
          </p:cNvPr>
          <p:cNvSpPr txBox="1"/>
          <p:nvPr/>
        </p:nvSpPr>
        <p:spPr>
          <a:xfrm>
            <a:off x="4313722" y="3802489"/>
            <a:ext cx="474810" cy="584775"/>
          </a:xfrm>
          <a:prstGeom prst="rect">
            <a:avLst/>
          </a:prstGeom>
          <a:noFill/>
        </p:spPr>
        <p:txBody>
          <a:bodyPr wrap="none" rtlCol="0">
            <a:spAutoFit/>
          </a:bodyPr>
          <a:lstStyle/>
          <a:p>
            <a:r>
              <a:rPr lang="en-IN" sz="3200" b="1" dirty="0"/>
              <a:t>P</a:t>
            </a:r>
          </a:p>
        </p:txBody>
      </p:sp>
      <p:sp>
        <p:nvSpPr>
          <p:cNvPr id="113" name="TextBox 112">
            <a:extLst>
              <a:ext uri="{FF2B5EF4-FFF2-40B4-BE49-F238E27FC236}">
                <a16:creationId xmlns:a16="http://schemas.microsoft.com/office/drawing/2014/main" id="{C371E292-BD3B-9F16-A064-8C0757E059BC}"/>
              </a:ext>
            </a:extLst>
          </p:cNvPr>
          <p:cNvSpPr txBox="1"/>
          <p:nvPr/>
        </p:nvSpPr>
        <p:spPr>
          <a:xfrm>
            <a:off x="5250061" y="3824496"/>
            <a:ext cx="516488" cy="584775"/>
          </a:xfrm>
          <a:prstGeom prst="rect">
            <a:avLst/>
          </a:prstGeom>
          <a:noFill/>
        </p:spPr>
        <p:txBody>
          <a:bodyPr wrap="none" rtlCol="0">
            <a:spAutoFit/>
          </a:bodyPr>
          <a:lstStyle/>
          <a:p>
            <a:r>
              <a:rPr lang="en-IN" sz="3200" b="1" dirty="0"/>
              <a:t>Q</a:t>
            </a:r>
          </a:p>
        </p:txBody>
      </p:sp>
      <p:sp>
        <p:nvSpPr>
          <p:cNvPr id="114" name="TextBox 113">
            <a:extLst>
              <a:ext uri="{FF2B5EF4-FFF2-40B4-BE49-F238E27FC236}">
                <a16:creationId xmlns:a16="http://schemas.microsoft.com/office/drawing/2014/main" id="{A199E5A6-5826-6CA9-D5C4-4A56935B6666}"/>
              </a:ext>
            </a:extLst>
          </p:cNvPr>
          <p:cNvSpPr txBox="1"/>
          <p:nvPr/>
        </p:nvSpPr>
        <p:spPr>
          <a:xfrm>
            <a:off x="4026784" y="4305513"/>
            <a:ext cx="1082348" cy="584775"/>
          </a:xfrm>
          <a:prstGeom prst="rect">
            <a:avLst/>
          </a:prstGeom>
          <a:noFill/>
        </p:spPr>
        <p:txBody>
          <a:bodyPr wrap="none" rtlCol="0">
            <a:spAutoFit/>
          </a:bodyPr>
          <a:lstStyle/>
          <a:p>
            <a:r>
              <a:rPr lang="en-IN" sz="3200" dirty="0"/>
              <a:t>false</a:t>
            </a:r>
          </a:p>
        </p:txBody>
      </p:sp>
      <p:sp>
        <p:nvSpPr>
          <p:cNvPr id="115" name="TextBox 114">
            <a:extLst>
              <a:ext uri="{FF2B5EF4-FFF2-40B4-BE49-F238E27FC236}">
                <a16:creationId xmlns:a16="http://schemas.microsoft.com/office/drawing/2014/main" id="{45E21B70-6D02-87D8-E2CF-B2E767AF299C}"/>
              </a:ext>
            </a:extLst>
          </p:cNvPr>
          <p:cNvSpPr txBox="1"/>
          <p:nvPr/>
        </p:nvSpPr>
        <p:spPr>
          <a:xfrm>
            <a:off x="5029258" y="4337822"/>
            <a:ext cx="1082348" cy="584775"/>
          </a:xfrm>
          <a:prstGeom prst="rect">
            <a:avLst/>
          </a:prstGeom>
          <a:noFill/>
        </p:spPr>
        <p:txBody>
          <a:bodyPr wrap="none" rtlCol="0">
            <a:spAutoFit/>
          </a:bodyPr>
          <a:lstStyle/>
          <a:p>
            <a:r>
              <a:rPr lang="en-IN" sz="3200" dirty="0"/>
              <a:t>false</a:t>
            </a:r>
          </a:p>
        </p:txBody>
      </p:sp>
      <p:sp>
        <p:nvSpPr>
          <p:cNvPr id="116" name="TextBox 115">
            <a:extLst>
              <a:ext uri="{FF2B5EF4-FFF2-40B4-BE49-F238E27FC236}">
                <a16:creationId xmlns:a16="http://schemas.microsoft.com/office/drawing/2014/main" id="{02392AEB-3CFB-32B7-5CAE-D19E49A1A748}"/>
              </a:ext>
            </a:extLst>
          </p:cNvPr>
          <p:cNvSpPr txBox="1"/>
          <p:nvPr/>
        </p:nvSpPr>
        <p:spPr>
          <a:xfrm>
            <a:off x="4026784" y="4852551"/>
            <a:ext cx="1082348" cy="584775"/>
          </a:xfrm>
          <a:prstGeom prst="rect">
            <a:avLst/>
          </a:prstGeom>
          <a:noFill/>
        </p:spPr>
        <p:txBody>
          <a:bodyPr wrap="none" rtlCol="0">
            <a:spAutoFit/>
          </a:bodyPr>
          <a:lstStyle/>
          <a:p>
            <a:r>
              <a:rPr lang="en-IN" sz="3200" dirty="0"/>
              <a:t>false</a:t>
            </a:r>
          </a:p>
        </p:txBody>
      </p:sp>
      <p:sp>
        <p:nvSpPr>
          <p:cNvPr id="117" name="TextBox 116">
            <a:extLst>
              <a:ext uri="{FF2B5EF4-FFF2-40B4-BE49-F238E27FC236}">
                <a16:creationId xmlns:a16="http://schemas.microsoft.com/office/drawing/2014/main" id="{1626E1E0-177A-0B9E-A0FE-36B7C7BFC2CD}"/>
              </a:ext>
            </a:extLst>
          </p:cNvPr>
          <p:cNvSpPr txBox="1"/>
          <p:nvPr/>
        </p:nvSpPr>
        <p:spPr>
          <a:xfrm>
            <a:off x="4998449" y="4848398"/>
            <a:ext cx="1048685" cy="584775"/>
          </a:xfrm>
          <a:prstGeom prst="rect">
            <a:avLst/>
          </a:prstGeom>
          <a:noFill/>
        </p:spPr>
        <p:txBody>
          <a:bodyPr wrap="none" rtlCol="0">
            <a:spAutoFit/>
          </a:bodyPr>
          <a:lstStyle/>
          <a:p>
            <a:r>
              <a:rPr lang="en-IN" sz="3200" dirty="0"/>
              <a:t>true</a:t>
            </a:r>
          </a:p>
        </p:txBody>
      </p:sp>
      <p:sp>
        <p:nvSpPr>
          <p:cNvPr id="118" name="TextBox 117">
            <a:extLst>
              <a:ext uri="{FF2B5EF4-FFF2-40B4-BE49-F238E27FC236}">
                <a16:creationId xmlns:a16="http://schemas.microsoft.com/office/drawing/2014/main" id="{9F901954-CE4B-E5CA-DB24-84F203E6E1C1}"/>
              </a:ext>
            </a:extLst>
          </p:cNvPr>
          <p:cNvSpPr txBox="1"/>
          <p:nvPr/>
        </p:nvSpPr>
        <p:spPr>
          <a:xfrm>
            <a:off x="4002032" y="5286932"/>
            <a:ext cx="1048685" cy="584775"/>
          </a:xfrm>
          <a:prstGeom prst="rect">
            <a:avLst/>
          </a:prstGeom>
          <a:noFill/>
        </p:spPr>
        <p:txBody>
          <a:bodyPr wrap="none" rtlCol="0">
            <a:spAutoFit/>
          </a:bodyPr>
          <a:lstStyle/>
          <a:p>
            <a:r>
              <a:rPr lang="en-IN" sz="3200" dirty="0"/>
              <a:t>true</a:t>
            </a:r>
          </a:p>
        </p:txBody>
      </p:sp>
      <p:sp>
        <p:nvSpPr>
          <p:cNvPr id="119" name="TextBox 118">
            <a:extLst>
              <a:ext uri="{FF2B5EF4-FFF2-40B4-BE49-F238E27FC236}">
                <a16:creationId xmlns:a16="http://schemas.microsoft.com/office/drawing/2014/main" id="{143A463E-5DEB-425D-3393-FE5656220922}"/>
              </a:ext>
            </a:extLst>
          </p:cNvPr>
          <p:cNvSpPr txBox="1"/>
          <p:nvPr/>
        </p:nvSpPr>
        <p:spPr>
          <a:xfrm>
            <a:off x="4984726" y="5328822"/>
            <a:ext cx="1082348" cy="584775"/>
          </a:xfrm>
          <a:prstGeom prst="rect">
            <a:avLst/>
          </a:prstGeom>
          <a:noFill/>
        </p:spPr>
        <p:txBody>
          <a:bodyPr wrap="none" rtlCol="0">
            <a:spAutoFit/>
          </a:bodyPr>
          <a:lstStyle/>
          <a:p>
            <a:r>
              <a:rPr lang="en-IN" sz="3200" dirty="0"/>
              <a:t>false</a:t>
            </a:r>
          </a:p>
        </p:txBody>
      </p:sp>
      <p:sp>
        <p:nvSpPr>
          <p:cNvPr id="120" name="TextBox 119">
            <a:extLst>
              <a:ext uri="{FF2B5EF4-FFF2-40B4-BE49-F238E27FC236}">
                <a16:creationId xmlns:a16="http://schemas.microsoft.com/office/drawing/2014/main" id="{5FCC6D65-8F14-DE42-03BA-309F14A2848C}"/>
              </a:ext>
            </a:extLst>
          </p:cNvPr>
          <p:cNvSpPr txBox="1"/>
          <p:nvPr/>
        </p:nvSpPr>
        <p:spPr>
          <a:xfrm>
            <a:off x="4042848" y="5801661"/>
            <a:ext cx="1048685" cy="584775"/>
          </a:xfrm>
          <a:prstGeom prst="rect">
            <a:avLst/>
          </a:prstGeom>
          <a:noFill/>
        </p:spPr>
        <p:txBody>
          <a:bodyPr wrap="none" rtlCol="0">
            <a:spAutoFit/>
          </a:bodyPr>
          <a:lstStyle/>
          <a:p>
            <a:r>
              <a:rPr lang="en-IN" sz="3200" dirty="0"/>
              <a:t>true</a:t>
            </a:r>
          </a:p>
        </p:txBody>
      </p:sp>
      <p:sp>
        <p:nvSpPr>
          <p:cNvPr id="121" name="TextBox 120">
            <a:extLst>
              <a:ext uri="{FF2B5EF4-FFF2-40B4-BE49-F238E27FC236}">
                <a16:creationId xmlns:a16="http://schemas.microsoft.com/office/drawing/2014/main" id="{0159822F-6260-4F36-79AA-3445475BB9C6}"/>
              </a:ext>
            </a:extLst>
          </p:cNvPr>
          <p:cNvSpPr txBox="1"/>
          <p:nvPr/>
        </p:nvSpPr>
        <p:spPr>
          <a:xfrm>
            <a:off x="5037546" y="5801661"/>
            <a:ext cx="1048685" cy="584775"/>
          </a:xfrm>
          <a:prstGeom prst="rect">
            <a:avLst/>
          </a:prstGeom>
          <a:noFill/>
        </p:spPr>
        <p:txBody>
          <a:bodyPr wrap="none" rtlCol="0">
            <a:spAutoFit/>
          </a:bodyPr>
          <a:lstStyle/>
          <a:p>
            <a:r>
              <a:rPr lang="en-IN" sz="3200" dirty="0"/>
              <a:t>true</a:t>
            </a:r>
          </a:p>
        </p:txBody>
      </p:sp>
      <p:sp>
        <p:nvSpPr>
          <p:cNvPr id="122" name="Rectangle 121">
            <a:extLst>
              <a:ext uri="{FF2B5EF4-FFF2-40B4-BE49-F238E27FC236}">
                <a16:creationId xmlns:a16="http://schemas.microsoft.com/office/drawing/2014/main" id="{42F2DBA2-4A99-2A49-8E76-E96CF2DEFACA}"/>
              </a:ext>
            </a:extLst>
          </p:cNvPr>
          <p:cNvSpPr/>
          <p:nvPr/>
        </p:nvSpPr>
        <p:spPr>
          <a:xfrm>
            <a:off x="6047133" y="3812791"/>
            <a:ext cx="1192959"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3" name="Rectangle 122">
            <a:extLst>
              <a:ext uri="{FF2B5EF4-FFF2-40B4-BE49-F238E27FC236}">
                <a16:creationId xmlns:a16="http://schemas.microsoft.com/office/drawing/2014/main" id="{6C28DD7C-C6FC-66FB-2C0D-C86154CE0F1F}"/>
              </a:ext>
            </a:extLst>
          </p:cNvPr>
          <p:cNvSpPr/>
          <p:nvPr/>
        </p:nvSpPr>
        <p:spPr>
          <a:xfrm>
            <a:off x="6067074" y="4341893"/>
            <a:ext cx="117301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4" name="Rectangle 123">
            <a:extLst>
              <a:ext uri="{FF2B5EF4-FFF2-40B4-BE49-F238E27FC236}">
                <a16:creationId xmlns:a16="http://schemas.microsoft.com/office/drawing/2014/main" id="{AA1C2035-12B6-9CBD-CDCC-948C8A28142F}"/>
              </a:ext>
            </a:extLst>
          </p:cNvPr>
          <p:cNvSpPr/>
          <p:nvPr/>
        </p:nvSpPr>
        <p:spPr>
          <a:xfrm>
            <a:off x="6047134" y="4842249"/>
            <a:ext cx="1192958"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5" name="Rectangle 124">
            <a:extLst>
              <a:ext uri="{FF2B5EF4-FFF2-40B4-BE49-F238E27FC236}">
                <a16:creationId xmlns:a16="http://schemas.microsoft.com/office/drawing/2014/main" id="{68241DA8-5721-5C65-C58D-6816709A5765}"/>
              </a:ext>
            </a:extLst>
          </p:cNvPr>
          <p:cNvSpPr/>
          <p:nvPr/>
        </p:nvSpPr>
        <p:spPr>
          <a:xfrm>
            <a:off x="6047133" y="5356978"/>
            <a:ext cx="1192957"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6" name="Rectangle 125">
            <a:extLst>
              <a:ext uri="{FF2B5EF4-FFF2-40B4-BE49-F238E27FC236}">
                <a16:creationId xmlns:a16="http://schemas.microsoft.com/office/drawing/2014/main" id="{A4CA108A-9581-F35A-DEED-902685F8060F}"/>
              </a:ext>
            </a:extLst>
          </p:cNvPr>
          <p:cNvSpPr/>
          <p:nvPr/>
        </p:nvSpPr>
        <p:spPr>
          <a:xfrm>
            <a:off x="6047134" y="5871707"/>
            <a:ext cx="1192956" cy="5147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263998CC-2333-8049-9520-09E65694D55F}"/>
                  </a:ext>
                </a:extLst>
              </p:cNvPr>
              <p:cNvSpPr txBox="1"/>
              <p:nvPr/>
            </p:nvSpPr>
            <p:spPr>
              <a:xfrm>
                <a:off x="5973697" y="3785952"/>
                <a:ext cx="1372683" cy="584775"/>
              </a:xfrm>
              <a:prstGeom prst="rect">
                <a:avLst/>
              </a:prstGeom>
              <a:noFill/>
            </p:spPr>
            <p:txBody>
              <a:bodyPr wrap="square" rtlCol="0">
                <a:spAutoFit/>
              </a:bodyPr>
              <a:lstStyle/>
              <a:p>
                <a:r>
                  <a:rPr lang="en-IN" sz="3200" b="1" dirty="0"/>
                  <a:t>P</a:t>
                </a:r>
                <a14:m>
                  <m:oMath xmlns:m="http://schemas.openxmlformats.org/officeDocument/2006/math">
                    <m:r>
                      <a:rPr lang="en-IN" sz="3200" b="1" i="1" smtClean="0">
                        <a:latin typeface="Cambria Math" panose="02040503050406030204" pitchFamily="18" charset="0"/>
                        <a:ea typeface="Cambria Math" panose="02040503050406030204" pitchFamily="18" charset="0"/>
                      </a:rPr>
                      <m:t>⟺</m:t>
                    </m:r>
                    <m:r>
                      <a:rPr lang="en-IN" sz="3200" b="1" i="1" smtClean="0">
                        <a:latin typeface="Cambria Math" panose="02040503050406030204" pitchFamily="18" charset="0"/>
                        <a:ea typeface="Cambria Math" panose="02040503050406030204" pitchFamily="18" charset="0"/>
                      </a:rPr>
                      <m:t>𝑸</m:t>
                    </m:r>
                  </m:oMath>
                </a14:m>
                <a:endParaRPr lang="en-IN" sz="3200" b="1" dirty="0"/>
              </a:p>
            </p:txBody>
          </p:sp>
        </mc:Choice>
        <mc:Fallback xmlns="">
          <p:sp>
            <p:nvSpPr>
              <p:cNvPr id="127" name="TextBox 126">
                <a:extLst>
                  <a:ext uri="{FF2B5EF4-FFF2-40B4-BE49-F238E27FC236}">
                    <a16:creationId xmlns:a16="http://schemas.microsoft.com/office/drawing/2014/main" id="{263998CC-2333-8049-9520-09E65694D55F}"/>
                  </a:ext>
                </a:extLst>
              </p:cNvPr>
              <p:cNvSpPr txBox="1">
                <a:spLocks noRot="1" noChangeAspect="1" noMove="1" noResize="1" noEditPoints="1" noAdjustHandles="1" noChangeArrowheads="1" noChangeShapeType="1" noTextEdit="1"/>
              </p:cNvSpPr>
              <p:nvPr/>
            </p:nvSpPr>
            <p:spPr>
              <a:xfrm>
                <a:off x="5973697" y="3785952"/>
                <a:ext cx="1372683" cy="584775"/>
              </a:xfrm>
              <a:prstGeom prst="rect">
                <a:avLst/>
              </a:prstGeom>
              <a:blipFill>
                <a:blip r:embed="rId5"/>
                <a:stretch>
                  <a:fillRect l="-11556" t="-11458" b="-35417"/>
                </a:stretch>
              </a:blipFill>
            </p:spPr>
            <p:txBody>
              <a:bodyPr/>
              <a:lstStyle/>
              <a:p>
                <a:r>
                  <a:rPr lang="en-IN">
                    <a:noFill/>
                  </a:rPr>
                  <a:t> </a:t>
                </a:r>
              </a:p>
            </p:txBody>
          </p:sp>
        </mc:Fallback>
      </mc:AlternateContent>
      <p:sp>
        <p:nvSpPr>
          <p:cNvPr id="128" name="TextBox 127">
            <a:extLst>
              <a:ext uri="{FF2B5EF4-FFF2-40B4-BE49-F238E27FC236}">
                <a16:creationId xmlns:a16="http://schemas.microsoft.com/office/drawing/2014/main" id="{FE1B0071-DCC6-9960-7A55-32DEA1CFB507}"/>
              </a:ext>
            </a:extLst>
          </p:cNvPr>
          <p:cNvSpPr txBox="1"/>
          <p:nvPr/>
        </p:nvSpPr>
        <p:spPr>
          <a:xfrm>
            <a:off x="6183200" y="4306664"/>
            <a:ext cx="1307601" cy="584775"/>
          </a:xfrm>
          <a:prstGeom prst="rect">
            <a:avLst/>
          </a:prstGeom>
          <a:noFill/>
        </p:spPr>
        <p:txBody>
          <a:bodyPr wrap="square" rtlCol="0">
            <a:spAutoFit/>
          </a:bodyPr>
          <a:lstStyle/>
          <a:p>
            <a:r>
              <a:rPr lang="en-IN" sz="3200" dirty="0"/>
              <a:t>true</a:t>
            </a:r>
          </a:p>
        </p:txBody>
      </p:sp>
      <p:sp>
        <p:nvSpPr>
          <p:cNvPr id="129" name="TextBox 128">
            <a:extLst>
              <a:ext uri="{FF2B5EF4-FFF2-40B4-BE49-F238E27FC236}">
                <a16:creationId xmlns:a16="http://schemas.microsoft.com/office/drawing/2014/main" id="{92E3209E-78FD-54DC-7159-528F9E9E8ED6}"/>
              </a:ext>
            </a:extLst>
          </p:cNvPr>
          <p:cNvSpPr txBox="1"/>
          <p:nvPr/>
        </p:nvSpPr>
        <p:spPr>
          <a:xfrm>
            <a:off x="6131546" y="4827376"/>
            <a:ext cx="1082348" cy="584775"/>
          </a:xfrm>
          <a:prstGeom prst="rect">
            <a:avLst/>
          </a:prstGeom>
          <a:noFill/>
        </p:spPr>
        <p:txBody>
          <a:bodyPr wrap="none" rtlCol="0">
            <a:spAutoFit/>
          </a:bodyPr>
          <a:lstStyle/>
          <a:p>
            <a:r>
              <a:rPr lang="en-IN" sz="3200" dirty="0"/>
              <a:t>false</a:t>
            </a:r>
          </a:p>
        </p:txBody>
      </p:sp>
      <p:sp>
        <p:nvSpPr>
          <p:cNvPr id="130" name="TextBox 129">
            <a:extLst>
              <a:ext uri="{FF2B5EF4-FFF2-40B4-BE49-F238E27FC236}">
                <a16:creationId xmlns:a16="http://schemas.microsoft.com/office/drawing/2014/main" id="{A5720046-F905-6E06-3391-B4C79111D94A}"/>
              </a:ext>
            </a:extLst>
          </p:cNvPr>
          <p:cNvSpPr txBox="1"/>
          <p:nvPr/>
        </p:nvSpPr>
        <p:spPr>
          <a:xfrm>
            <a:off x="6157743" y="5385134"/>
            <a:ext cx="1082348" cy="584775"/>
          </a:xfrm>
          <a:prstGeom prst="rect">
            <a:avLst/>
          </a:prstGeom>
          <a:noFill/>
        </p:spPr>
        <p:txBody>
          <a:bodyPr wrap="none" rtlCol="0">
            <a:spAutoFit/>
          </a:bodyPr>
          <a:lstStyle/>
          <a:p>
            <a:r>
              <a:rPr lang="en-IN" sz="3200" dirty="0"/>
              <a:t>false</a:t>
            </a:r>
          </a:p>
        </p:txBody>
      </p:sp>
      <p:sp>
        <p:nvSpPr>
          <p:cNvPr id="131" name="TextBox 130">
            <a:extLst>
              <a:ext uri="{FF2B5EF4-FFF2-40B4-BE49-F238E27FC236}">
                <a16:creationId xmlns:a16="http://schemas.microsoft.com/office/drawing/2014/main" id="{48BD4993-DB11-3C20-CB4D-3E7ECF24CDAF}"/>
              </a:ext>
            </a:extLst>
          </p:cNvPr>
          <p:cNvSpPr txBox="1"/>
          <p:nvPr/>
        </p:nvSpPr>
        <p:spPr>
          <a:xfrm>
            <a:off x="6063018" y="5822517"/>
            <a:ext cx="1207701" cy="584775"/>
          </a:xfrm>
          <a:prstGeom prst="rect">
            <a:avLst/>
          </a:prstGeom>
          <a:noFill/>
        </p:spPr>
        <p:txBody>
          <a:bodyPr wrap="square" rtlCol="0">
            <a:spAutoFit/>
          </a:bodyPr>
          <a:lstStyle/>
          <a:p>
            <a:r>
              <a:rPr lang="en-IN" sz="3200" dirty="0"/>
              <a:t>true</a:t>
            </a:r>
          </a:p>
        </p:txBody>
      </p:sp>
      <p:sp>
        <p:nvSpPr>
          <p:cNvPr id="132" name="TextBox 131">
            <a:extLst>
              <a:ext uri="{FF2B5EF4-FFF2-40B4-BE49-F238E27FC236}">
                <a16:creationId xmlns:a16="http://schemas.microsoft.com/office/drawing/2014/main" id="{FFEBED13-094E-59DD-3DF6-A91677DBAE23}"/>
              </a:ext>
            </a:extLst>
          </p:cNvPr>
          <p:cNvSpPr txBox="1"/>
          <p:nvPr/>
        </p:nvSpPr>
        <p:spPr>
          <a:xfrm>
            <a:off x="340891" y="9076"/>
            <a:ext cx="2528256" cy="584775"/>
          </a:xfrm>
          <a:prstGeom prst="rect">
            <a:avLst/>
          </a:prstGeom>
          <a:noFill/>
        </p:spPr>
        <p:txBody>
          <a:bodyPr wrap="none" rtlCol="0">
            <a:spAutoFit/>
          </a:bodyPr>
          <a:lstStyle/>
          <a:p>
            <a:r>
              <a:rPr lang="en-IN" sz="3200" b="1" dirty="0">
                <a:solidFill>
                  <a:schemeClr val="accent3">
                    <a:lumMod val="50000"/>
                  </a:schemeClr>
                </a:solidFill>
                <a:latin typeface="Book Antiqua" panose="02040602050305030304" pitchFamily="18" charset="0"/>
              </a:rPr>
              <a:t>Conjunction</a:t>
            </a:r>
          </a:p>
        </p:txBody>
      </p:sp>
      <p:sp>
        <p:nvSpPr>
          <p:cNvPr id="133" name="TextBox 132">
            <a:extLst>
              <a:ext uri="{FF2B5EF4-FFF2-40B4-BE49-F238E27FC236}">
                <a16:creationId xmlns:a16="http://schemas.microsoft.com/office/drawing/2014/main" id="{8AEE3FDF-17E3-1125-76E8-CD9232FB83E6}"/>
              </a:ext>
            </a:extLst>
          </p:cNvPr>
          <p:cNvSpPr txBox="1"/>
          <p:nvPr/>
        </p:nvSpPr>
        <p:spPr>
          <a:xfrm>
            <a:off x="4129672" y="-14618"/>
            <a:ext cx="2414444" cy="584775"/>
          </a:xfrm>
          <a:prstGeom prst="rect">
            <a:avLst/>
          </a:prstGeom>
          <a:noFill/>
        </p:spPr>
        <p:txBody>
          <a:bodyPr wrap="none" rtlCol="0">
            <a:spAutoFit/>
          </a:bodyPr>
          <a:lstStyle/>
          <a:p>
            <a:r>
              <a:rPr lang="en-IN" sz="3200" b="1" dirty="0">
                <a:solidFill>
                  <a:schemeClr val="accent3">
                    <a:lumMod val="50000"/>
                  </a:schemeClr>
                </a:solidFill>
                <a:latin typeface="Book Antiqua" panose="02040602050305030304" pitchFamily="18" charset="0"/>
              </a:rPr>
              <a:t>Disjunction</a:t>
            </a:r>
          </a:p>
        </p:txBody>
      </p:sp>
      <p:sp>
        <p:nvSpPr>
          <p:cNvPr id="134" name="TextBox 133">
            <a:extLst>
              <a:ext uri="{FF2B5EF4-FFF2-40B4-BE49-F238E27FC236}">
                <a16:creationId xmlns:a16="http://schemas.microsoft.com/office/drawing/2014/main" id="{81190427-117F-F09F-A64C-C5FB176FC162}"/>
              </a:ext>
            </a:extLst>
          </p:cNvPr>
          <p:cNvSpPr txBox="1"/>
          <p:nvPr/>
        </p:nvSpPr>
        <p:spPr>
          <a:xfrm>
            <a:off x="231504" y="3170986"/>
            <a:ext cx="2371162" cy="584775"/>
          </a:xfrm>
          <a:prstGeom prst="rect">
            <a:avLst/>
          </a:prstGeom>
          <a:noFill/>
        </p:spPr>
        <p:txBody>
          <a:bodyPr wrap="none" rtlCol="0">
            <a:spAutoFit/>
          </a:bodyPr>
          <a:lstStyle/>
          <a:p>
            <a:r>
              <a:rPr lang="en-IN" sz="3200" b="1" dirty="0">
                <a:solidFill>
                  <a:schemeClr val="accent3">
                    <a:lumMod val="50000"/>
                  </a:schemeClr>
                </a:solidFill>
                <a:latin typeface="Book Antiqua" panose="02040602050305030304" pitchFamily="18" charset="0"/>
              </a:rPr>
              <a:t>Implication</a:t>
            </a:r>
          </a:p>
        </p:txBody>
      </p:sp>
      <p:sp>
        <p:nvSpPr>
          <p:cNvPr id="135" name="TextBox 134">
            <a:extLst>
              <a:ext uri="{FF2B5EF4-FFF2-40B4-BE49-F238E27FC236}">
                <a16:creationId xmlns:a16="http://schemas.microsoft.com/office/drawing/2014/main" id="{0ECEAE41-E9B5-2B26-723D-C17BC27205CF}"/>
              </a:ext>
            </a:extLst>
          </p:cNvPr>
          <p:cNvSpPr txBox="1"/>
          <p:nvPr/>
        </p:nvSpPr>
        <p:spPr>
          <a:xfrm>
            <a:off x="3991930" y="3255559"/>
            <a:ext cx="3884397" cy="584775"/>
          </a:xfrm>
          <a:prstGeom prst="rect">
            <a:avLst/>
          </a:prstGeom>
          <a:noFill/>
        </p:spPr>
        <p:txBody>
          <a:bodyPr wrap="none" rtlCol="0">
            <a:spAutoFit/>
          </a:bodyPr>
          <a:lstStyle/>
          <a:p>
            <a:r>
              <a:rPr lang="en-IN" sz="3200" b="1" dirty="0">
                <a:solidFill>
                  <a:schemeClr val="accent3">
                    <a:lumMod val="50000"/>
                  </a:schemeClr>
                </a:solidFill>
                <a:latin typeface="Book Antiqua" panose="02040602050305030304" pitchFamily="18" charset="0"/>
              </a:rPr>
              <a:t>Double Implication</a:t>
            </a:r>
          </a:p>
        </p:txBody>
      </p:sp>
    </p:spTree>
    <p:extLst>
      <p:ext uri="{BB962C8B-B14F-4D97-AF65-F5344CB8AC3E}">
        <p14:creationId xmlns:p14="http://schemas.microsoft.com/office/powerpoint/2010/main" val="241032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randombar(horizontal)">
                                      <p:cBhvr>
                                        <p:cTn id="61" dur="500"/>
                                        <p:tgtEl>
                                          <p:spTgt spid="20"/>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randombar(horizontal)">
                                      <p:cBhvr>
                                        <p:cTn id="64" dur="500"/>
                                        <p:tgtEl>
                                          <p:spTgt spid="21"/>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randombar(horizontal)">
                                      <p:cBhvr>
                                        <p:cTn id="67" dur="500"/>
                                        <p:tgtEl>
                                          <p:spTgt spid="22"/>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randombar(horizontal)">
                                      <p:cBhvr>
                                        <p:cTn id="70" dur="500"/>
                                        <p:tgtEl>
                                          <p:spTgt spid="23"/>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randombar(horizontal)">
                                      <p:cBhvr>
                                        <p:cTn id="73" dur="500"/>
                                        <p:tgtEl>
                                          <p:spTgt spid="24"/>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randombar(horizontal)">
                                      <p:cBhvr>
                                        <p:cTn id="76" dur="500"/>
                                        <p:tgtEl>
                                          <p:spTgt spid="25"/>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randombar(horizontal)">
                                      <p:cBhvr>
                                        <p:cTn id="79" dur="500"/>
                                        <p:tgtEl>
                                          <p:spTgt spid="26"/>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randombar(horizontal)">
                                      <p:cBhvr>
                                        <p:cTn id="82" dur="500"/>
                                        <p:tgtEl>
                                          <p:spTgt spid="32"/>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randombar(horizontal)">
                                      <p:cBhvr>
                                        <p:cTn id="85" dur="500"/>
                                        <p:tgtEl>
                                          <p:spTgt spid="34"/>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randombar(horizontal)">
                                      <p:cBhvr>
                                        <p:cTn id="88" dur="500"/>
                                        <p:tgtEl>
                                          <p:spTgt spid="36"/>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randombar(horizontal)">
                                      <p:cBhvr>
                                        <p:cTn id="91" dur="500"/>
                                        <p:tgtEl>
                                          <p:spTgt spid="38"/>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randombar(horizontal)">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133"/>
                                        </p:tgtEl>
                                        <p:attrNameLst>
                                          <p:attrName>style.visibility</p:attrName>
                                        </p:attrNameLst>
                                      </p:cBhvr>
                                      <p:to>
                                        <p:strVal val="visible"/>
                                      </p:to>
                                    </p:set>
                                    <p:animEffect transition="in" filter="barn(inVertical)">
                                      <p:cBhvr>
                                        <p:cTn id="99" dur="500"/>
                                        <p:tgtEl>
                                          <p:spTgt spid="133"/>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randombar(horizontal)">
                                      <p:cBhvr>
                                        <p:cTn id="104" dur="500"/>
                                        <p:tgtEl>
                                          <p:spTgt spid="42"/>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randombar(horizontal)">
                                      <p:cBhvr>
                                        <p:cTn id="107" dur="500"/>
                                        <p:tgtEl>
                                          <p:spTgt spid="43"/>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randombar(horizontal)">
                                      <p:cBhvr>
                                        <p:cTn id="110" dur="500"/>
                                        <p:tgtEl>
                                          <p:spTgt spid="44"/>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randombar(horizontal)">
                                      <p:cBhvr>
                                        <p:cTn id="113" dur="500"/>
                                        <p:tgtEl>
                                          <p:spTgt spid="45"/>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randombar(horizontal)">
                                      <p:cBhvr>
                                        <p:cTn id="116" dur="500"/>
                                        <p:tgtEl>
                                          <p:spTgt spid="46"/>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randombar(horizontal)">
                                      <p:cBhvr>
                                        <p:cTn id="119" dur="500"/>
                                        <p:tgtEl>
                                          <p:spTgt spid="47"/>
                                        </p:tgtEl>
                                      </p:cBhvr>
                                    </p:animEffect>
                                  </p:childTnLst>
                                </p:cTn>
                              </p:par>
                              <p:par>
                                <p:cTn id="120" presetID="14" presetClass="entr" presetSubtype="10"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randombar(horizontal)">
                                      <p:cBhvr>
                                        <p:cTn id="122" dur="500"/>
                                        <p:tgtEl>
                                          <p:spTgt spid="48"/>
                                        </p:tgtEl>
                                      </p:cBhvr>
                                    </p:animEffect>
                                  </p:childTnLst>
                                </p:cTn>
                              </p:par>
                              <p:par>
                                <p:cTn id="123" presetID="14" presetClass="entr" presetSubtype="10" fill="hold" grpId="0" nodeType="withEffect">
                                  <p:stCondLst>
                                    <p:cond delay="0"/>
                                  </p:stCondLst>
                                  <p:childTnLst>
                                    <p:set>
                                      <p:cBhvr>
                                        <p:cTn id="124" dur="1" fill="hold">
                                          <p:stCondLst>
                                            <p:cond delay="0"/>
                                          </p:stCondLst>
                                        </p:cTn>
                                        <p:tgtEl>
                                          <p:spTgt spid="49"/>
                                        </p:tgtEl>
                                        <p:attrNameLst>
                                          <p:attrName>style.visibility</p:attrName>
                                        </p:attrNameLst>
                                      </p:cBhvr>
                                      <p:to>
                                        <p:strVal val="visible"/>
                                      </p:to>
                                    </p:set>
                                    <p:animEffect transition="in" filter="randombar(horizontal)">
                                      <p:cBhvr>
                                        <p:cTn id="125" dur="500"/>
                                        <p:tgtEl>
                                          <p:spTgt spid="49"/>
                                        </p:tgtEl>
                                      </p:cBhvr>
                                    </p:animEffect>
                                  </p:childTnLst>
                                </p:cTn>
                              </p:par>
                              <p:par>
                                <p:cTn id="126" presetID="14" presetClass="entr" presetSubtype="10" fill="hold" grpId="0" nodeType="with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randombar(horizontal)">
                                      <p:cBhvr>
                                        <p:cTn id="128" dur="500"/>
                                        <p:tgtEl>
                                          <p:spTgt spid="50"/>
                                        </p:tgtEl>
                                      </p:cBhvr>
                                    </p:animEffect>
                                  </p:childTnLst>
                                </p:cTn>
                              </p:par>
                              <p:par>
                                <p:cTn id="129" presetID="14" presetClass="entr" presetSubtype="10"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Effect transition="in" filter="randombar(horizontal)">
                                      <p:cBhvr>
                                        <p:cTn id="131" dur="500"/>
                                        <p:tgtEl>
                                          <p:spTgt spid="51"/>
                                        </p:tgtEl>
                                      </p:cBhvr>
                                    </p:animEffec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par>
                                <p:cTn id="135" presetID="14" presetClass="entr" presetSubtype="10" fill="hold" grpId="0"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randombar(horizontal)">
                                      <p:cBhvr>
                                        <p:cTn id="137" dur="500"/>
                                        <p:tgtEl>
                                          <p:spTgt spid="53"/>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54"/>
                                        </p:tgtEl>
                                        <p:attrNameLst>
                                          <p:attrName>style.visibility</p:attrName>
                                        </p:attrNameLst>
                                      </p:cBhvr>
                                      <p:to>
                                        <p:strVal val="visible"/>
                                      </p:to>
                                    </p:set>
                                    <p:animEffect transition="in" filter="randombar(horizontal)">
                                      <p:cBhvr>
                                        <p:cTn id="140" dur="500"/>
                                        <p:tgtEl>
                                          <p:spTgt spid="54"/>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55"/>
                                        </p:tgtEl>
                                        <p:attrNameLst>
                                          <p:attrName>style.visibility</p:attrName>
                                        </p:attrNameLst>
                                      </p:cBhvr>
                                      <p:to>
                                        <p:strVal val="visible"/>
                                      </p:to>
                                    </p:set>
                                    <p:animEffect transition="in" filter="randombar(horizontal)">
                                      <p:cBhvr>
                                        <p:cTn id="143" dur="500"/>
                                        <p:tgtEl>
                                          <p:spTgt spid="55"/>
                                        </p:tgtEl>
                                      </p:cBhvr>
                                    </p:animEffect>
                                  </p:childTnLst>
                                </p:cTn>
                              </p:par>
                              <p:par>
                                <p:cTn id="144" presetID="14" presetClass="entr" presetSubtype="10" fill="hold" grpId="0" nodeType="withEffect">
                                  <p:stCondLst>
                                    <p:cond delay="0"/>
                                  </p:stCondLst>
                                  <p:childTnLst>
                                    <p:set>
                                      <p:cBhvr>
                                        <p:cTn id="145" dur="1" fill="hold">
                                          <p:stCondLst>
                                            <p:cond delay="0"/>
                                          </p:stCondLst>
                                        </p:cTn>
                                        <p:tgtEl>
                                          <p:spTgt spid="56"/>
                                        </p:tgtEl>
                                        <p:attrNameLst>
                                          <p:attrName>style.visibility</p:attrName>
                                        </p:attrNameLst>
                                      </p:cBhvr>
                                      <p:to>
                                        <p:strVal val="visible"/>
                                      </p:to>
                                    </p:set>
                                    <p:animEffect transition="in" filter="randombar(horizontal)">
                                      <p:cBhvr>
                                        <p:cTn id="146" dur="500"/>
                                        <p:tgtEl>
                                          <p:spTgt spid="56"/>
                                        </p:tgtEl>
                                      </p:cBhvr>
                                    </p:animEffect>
                                  </p:childTnLst>
                                </p:cTn>
                              </p:par>
                              <p:par>
                                <p:cTn id="147" presetID="14" presetClass="entr" presetSubtype="10" fill="hold" grpId="0" nodeType="with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randombar(horizontal)">
                                      <p:cBhvr>
                                        <p:cTn id="149" dur="500"/>
                                        <p:tgtEl>
                                          <p:spTgt spid="57"/>
                                        </p:tgtEl>
                                      </p:cBhvr>
                                    </p:animEffect>
                                  </p:childTnLst>
                                </p:cTn>
                              </p:par>
                              <p:par>
                                <p:cTn id="150" presetID="14" presetClass="entr" presetSubtype="10" fill="hold" grpId="0" nodeType="with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randombar(horizontal)">
                                      <p:cBhvr>
                                        <p:cTn id="152" dur="500"/>
                                        <p:tgtEl>
                                          <p:spTgt spid="58"/>
                                        </p:tgtEl>
                                      </p:cBhvr>
                                    </p:animEffect>
                                  </p:childTnLst>
                                </p:cTn>
                              </p:par>
                              <p:par>
                                <p:cTn id="153" presetID="14" presetClass="entr" presetSubtype="10" fill="hold" grpId="0" nodeType="withEffect">
                                  <p:stCondLst>
                                    <p:cond delay="0"/>
                                  </p:stCondLst>
                                  <p:childTnLst>
                                    <p:set>
                                      <p:cBhvr>
                                        <p:cTn id="154" dur="1" fill="hold">
                                          <p:stCondLst>
                                            <p:cond delay="0"/>
                                          </p:stCondLst>
                                        </p:cTn>
                                        <p:tgtEl>
                                          <p:spTgt spid="59"/>
                                        </p:tgtEl>
                                        <p:attrNameLst>
                                          <p:attrName>style.visibility</p:attrName>
                                        </p:attrNameLst>
                                      </p:cBhvr>
                                      <p:to>
                                        <p:strVal val="visible"/>
                                      </p:to>
                                    </p:set>
                                    <p:animEffect transition="in" filter="randombar(horizontal)">
                                      <p:cBhvr>
                                        <p:cTn id="155" dur="500"/>
                                        <p:tgtEl>
                                          <p:spTgt spid="59"/>
                                        </p:tgtEl>
                                      </p:cBhvr>
                                    </p:animEffect>
                                  </p:childTnLst>
                                </p:cTn>
                              </p:par>
                              <p:par>
                                <p:cTn id="156" presetID="14" presetClass="entr" presetSubtype="10" fill="hold" grpId="0" nodeType="withEffect">
                                  <p:stCondLst>
                                    <p:cond delay="0"/>
                                  </p:stCondLst>
                                  <p:childTnLst>
                                    <p:set>
                                      <p:cBhvr>
                                        <p:cTn id="157" dur="1" fill="hold">
                                          <p:stCondLst>
                                            <p:cond delay="0"/>
                                          </p:stCondLst>
                                        </p:cTn>
                                        <p:tgtEl>
                                          <p:spTgt spid="60"/>
                                        </p:tgtEl>
                                        <p:attrNameLst>
                                          <p:attrName>style.visibility</p:attrName>
                                        </p:attrNameLst>
                                      </p:cBhvr>
                                      <p:to>
                                        <p:strVal val="visible"/>
                                      </p:to>
                                    </p:set>
                                    <p:animEffect transition="in" filter="randombar(horizontal)">
                                      <p:cBhvr>
                                        <p:cTn id="158" dur="500"/>
                                        <p:tgtEl>
                                          <p:spTgt spid="60"/>
                                        </p:tgtEl>
                                      </p:cBhvr>
                                    </p:animEffect>
                                  </p:childTnLst>
                                </p:cTn>
                              </p:par>
                              <p:par>
                                <p:cTn id="159" presetID="14" presetClass="entr" presetSubtype="10" fill="hold" grpId="0" nodeType="withEffect">
                                  <p:stCondLst>
                                    <p:cond delay="0"/>
                                  </p:stCondLst>
                                  <p:childTnLst>
                                    <p:set>
                                      <p:cBhvr>
                                        <p:cTn id="160" dur="1" fill="hold">
                                          <p:stCondLst>
                                            <p:cond delay="0"/>
                                          </p:stCondLst>
                                        </p:cTn>
                                        <p:tgtEl>
                                          <p:spTgt spid="61"/>
                                        </p:tgtEl>
                                        <p:attrNameLst>
                                          <p:attrName>style.visibility</p:attrName>
                                        </p:attrNameLst>
                                      </p:cBhvr>
                                      <p:to>
                                        <p:strVal val="visible"/>
                                      </p:to>
                                    </p:set>
                                    <p:animEffect transition="in" filter="randombar(horizontal)">
                                      <p:cBhvr>
                                        <p:cTn id="161" dur="500"/>
                                        <p:tgtEl>
                                          <p:spTgt spid="61"/>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randombar(horizontal)">
                                      <p:cBhvr>
                                        <p:cTn id="164" dur="500"/>
                                        <p:tgtEl>
                                          <p:spTgt spid="62"/>
                                        </p:tgtEl>
                                      </p:cBhvr>
                                    </p:animEffect>
                                  </p:childTnLst>
                                </p:cTn>
                              </p:par>
                              <p:par>
                                <p:cTn id="165" presetID="14" presetClass="entr" presetSubtype="10" fill="hold" grpId="0" nodeType="withEffect">
                                  <p:stCondLst>
                                    <p:cond delay="0"/>
                                  </p:stCondLst>
                                  <p:childTnLst>
                                    <p:set>
                                      <p:cBhvr>
                                        <p:cTn id="166" dur="1" fill="hold">
                                          <p:stCondLst>
                                            <p:cond delay="0"/>
                                          </p:stCondLst>
                                        </p:cTn>
                                        <p:tgtEl>
                                          <p:spTgt spid="63"/>
                                        </p:tgtEl>
                                        <p:attrNameLst>
                                          <p:attrName>style.visibility</p:attrName>
                                        </p:attrNameLst>
                                      </p:cBhvr>
                                      <p:to>
                                        <p:strVal val="visible"/>
                                      </p:to>
                                    </p:set>
                                    <p:animEffect transition="in" filter="randombar(horizontal)">
                                      <p:cBhvr>
                                        <p:cTn id="167" dur="500"/>
                                        <p:tgtEl>
                                          <p:spTgt spid="63"/>
                                        </p:tgtEl>
                                      </p:cBhvr>
                                    </p:animEffect>
                                  </p:childTnLst>
                                </p:cTn>
                              </p:par>
                              <p:par>
                                <p:cTn id="168" presetID="14" presetClass="entr" presetSubtype="10" fill="hold" grpId="0" nodeType="withEffect">
                                  <p:stCondLst>
                                    <p:cond delay="0"/>
                                  </p:stCondLst>
                                  <p:childTnLst>
                                    <p:set>
                                      <p:cBhvr>
                                        <p:cTn id="169" dur="1" fill="hold">
                                          <p:stCondLst>
                                            <p:cond delay="0"/>
                                          </p:stCondLst>
                                        </p:cTn>
                                        <p:tgtEl>
                                          <p:spTgt spid="64"/>
                                        </p:tgtEl>
                                        <p:attrNameLst>
                                          <p:attrName>style.visibility</p:attrName>
                                        </p:attrNameLst>
                                      </p:cBhvr>
                                      <p:to>
                                        <p:strVal val="visible"/>
                                      </p:to>
                                    </p:set>
                                    <p:animEffect transition="in" filter="randombar(horizontal)">
                                      <p:cBhvr>
                                        <p:cTn id="170" dur="500"/>
                                        <p:tgtEl>
                                          <p:spTgt spid="64"/>
                                        </p:tgtEl>
                                      </p:cBhvr>
                                    </p:animEffect>
                                  </p:childTnLst>
                                </p:cTn>
                              </p:par>
                              <p:par>
                                <p:cTn id="171" presetID="14" presetClass="entr" presetSubtype="10" fill="hold" grpId="0" nodeType="withEffect">
                                  <p:stCondLst>
                                    <p:cond delay="0"/>
                                  </p:stCondLst>
                                  <p:childTnLst>
                                    <p:set>
                                      <p:cBhvr>
                                        <p:cTn id="172" dur="1" fill="hold">
                                          <p:stCondLst>
                                            <p:cond delay="0"/>
                                          </p:stCondLst>
                                        </p:cTn>
                                        <p:tgtEl>
                                          <p:spTgt spid="65"/>
                                        </p:tgtEl>
                                        <p:attrNameLst>
                                          <p:attrName>style.visibility</p:attrName>
                                        </p:attrNameLst>
                                      </p:cBhvr>
                                      <p:to>
                                        <p:strVal val="visible"/>
                                      </p:to>
                                    </p:set>
                                    <p:animEffect transition="in" filter="randombar(horizontal)">
                                      <p:cBhvr>
                                        <p:cTn id="173" dur="500"/>
                                        <p:tgtEl>
                                          <p:spTgt spid="65"/>
                                        </p:tgtEl>
                                      </p:cBhvr>
                                    </p:animEffect>
                                  </p:childTnLst>
                                </p:cTn>
                              </p:par>
                              <p:par>
                                <p:cTn id="174" presetID="14" presetClass="entr" presetSubtype="10" fill="hold" grpId="0" nodeType="withEffect">
                                  <p:stCondLst>
                                    <p:cond delay="0"/>
                                  </p:stCondLst>
                                  <p:childTnLst>
                                    <p:set>
                                      <p:cBhvr>
                                        <p:cTn id="175" dur="1" fill="hold">
                                          <p:stCondLst>
                                            <p:cond delay="0"/>
                                          </p:stCondLst>
                                        </p:cTn>
                                        <p:tgtEl>
                                          <p:spTgt spid="66"/>
                                        </p:tgtEl>
                                        <p:attrNameLst>
                                          <p:attrName>style.visibility</p:attrName>
                                        </p:attrNameLst>
                                      </p:cBhvr>
                                      <p:to>
                                        <p:strVal val="visible"/>
                                      </p:to>
                                    </p:set>
                                    <p:animEffect transition="in" filter="randombar(horizontal)">
                                      <p:cBhvr>
                                        <p:cTn id="176" dur="500"/>
                                        <p:tgtEl>
                                          <p:spTgt spid="66"/>
                                        </p:tgtEl>
                                      </p:cBhvr>
                                    </p:animEffect>
                                  </p:childTnLst>
                                </p:cTn>
                              </p:par>
                              <p:par>
                                <p:cTn id="177" presetID="14" presetClass="entr" presetSubtype="10" fill="hold" grpId="0" nodeType="withEffect">
                                  <p:stCondLst>
                                    <p:cond delay="0"/>
                                  </p:stCondLst>
                                  <p:childTnLst>
                                    <p:set>
                                      <p:cBhvr>
                                        <p:cTn id="178" dur="1" fill="hold">
                                          <p:stCondLst>
                                            <p:cond delay="0"/>
                                          </p:stCondLst>
                                        </p:cTn>
                                        <p:tgtEl>
                                          <p:spTgt spid="67"/>
                                        </p:tgtEl>
                                        <p:attrNameLst>
                                          <p:attrName>style.visibility</p:attrName>
                                        </p:attrNameLst>
                                      </p:cBhvr>
                                      <p:to>
                                        <p:strVal val="visible"/>
                                      </p:to>
                                    </p:set>
                                    <p:animEffect transition="in" filter="randombar(horizontal)">
                                      <p:cBhvr>
                                        <p:cTn id="179" dur="500"/>
                                        <p:tgtEl>
                                          <p:spTgt spid="67"/>
                                        </p:tgtEl>
                                      </p:cBhvr>
                                    </p:animEffect>
                                  </p:childTnLst>
                                </p:cTn>
                              </p:par>
                              <p:par>
                                <p:cTn id="180" presetID="14" presetClass="entr" presetSubtype="10" fill="hold" grpId="0" nodeType="withEffect">
                                  <p:stCondLst>
                                    <p:cond delay="0"/>
                                  </p:stCondLst>
                                  <p:childTnLst>
                                    <p:set>
                                      <p:cBhvr>
                                        <p:cTn id="181" dur="1" fill="hold">
                                          <p:stCondLst>
                                            <p:cond delay="0"/>
                                          </p:stCondLst>
                                        </p:cTn>
                                        <p:tgtEl>
                                          <p:spTgt spid="68"/>
                                        </p:tgtEl>
                                        <p:attrNameLst>
                                          <p:attrName>style.visibility</p:attrName>
                                        </p:attrNameLst>
                                      </p:cBhvr>
                                      <p:to>
                                        <p:strVal val="visible"/>
                                      </p:to>
                                    </p:set>
                                    <p:animEffect transition="in" filter="randombar(horizontal)">
                                      <p:cBhvr>
                                        <p:cTn id="182" dur="500"/>
                                        <p:tgtEl>
                                          <p:spTgt spid="68"/>
                                        </p:tgtEl>
                                      </p:cBhvr>
                                    </p:animEffect>
                                  </p:childTnLst>
                                </p:cTn>
                              </p:par>
                              <p:par>
                                <p:cTn id="183" presetID="14" presetClass="entr" presetSubtype="10" fill="hold" grpId="0" nodeType="withEffect">
                                  <p:stCondLst>
                                    <p:cond delay="0"/>
                                  </p:stCondLst>
                                  <p:childTnLst>
                                    <p:set>
                                      <p:cBhvr>
                                        <p:cTn id="184" dur="1" fill="hold">
                                          <p:stCondLst>
                                            <p:cond delay="0"/>
                                          </p:stCondLst>
                                        </p:cTn>
                                        <p:tgtEl>
                                          <p:spTgt spid="69"/>
                                        </p:tgtEl>
                                        <p:attrNameLst>
                                          <p:attrName>style.visibility</p:attrName>
                                        </p:attrNameLst>
                                      </p:cBhvr>
                                      <p:to>
                                        <p:strVal val="visible"/>
                                      </p:to>
                                    </p:set>
                                    <p:animEffect transition="in" filter="randombar(horizontal)">
                                      <p:cBhvr>
                                        <p:cTn id="185" dur="500"/>
                                        <p:tgtEl>
                                          <p:spTgt spid="69"/>
                                        </p:tgtEl>
                                      </p:cBhvr>
                                    </p:animEffect>
                                  </p:childTnLst>
                                </p:cTn>
                              </p:par>
                              <p:par>
                                <p:cTn id="186" presetID="14" presetClass="entr" presetSubtype="10" fill="hold" grpId="0" nodeType="withEffect">
                                  <p:stCondLst>
                                    <p:cond delay="0"/>
                                  </p:stCondLst>
                                  <p:childTnLst>
                                    <p:set>
                                      <p:cBhvr>
                                        <p:cTn id="187" dur="1" fill="hold">
                                          <p:stCondLst>
                                            <p:cond delay="0"/>
                                          </p:stCondLst>
                                        </p:cTn>
                                        <p:tgtEl>
                                          <p:spTgt spid="70"/>
                                        </p:tgtEl>
                                        <p:attrNameLst>
                                          <p:attrName>style.visibility</p:attrName>
                                        </p:attrNameLst>
                                      </p:cBhvr>
                                      <p:to>
                                        <p:strVal val="visible"/>
                                      </p:to>
                                    </p:set>
                                    <p:animEffect transition="in" filter="randombar(horizontal)">
                                      <p:cBhvr>
                                        <p:cTn id="188" dur="500"/>
                                        <p:tgtEl>
                                          <p:spTgt spid="70"/>
                                        </p:tgtEl>
                                      </p:cBhvr>
                                    </p:animEffect>
                                  </p:childTnLst>
                                </p:cTn>
                              </p:par>
                              <p:par>
                                <p:cTn id="189" presetID="14" presetClass="entr" presetSubtype="10" fill="hold" grpId="0" nodeType="withEffect">
                                  <p:stCondLst>
                                    <p:cond delay="0"/>
                                  </p:stCondLst>
                                  <p:childTnLst>
                                    <p:set>
                                      <p:cBhvr>
                                        <p:cTn id="190" dur="1" fill="hold">
                                          <p:stCondLst>
                                            <p:cond delay="0"/>
                                          </p:stCondLst>
                                        </p:cTn>
                                        <p:tgtEl>
                                          <p:spTgt spid="71"/>
                                        </p:tgtEl>
                                        <p:attrNameLst>
                                          <p:attrName>style.visibility</p:attrName>
                                        </p:attrNameLst>
                                      </p:cBhvr>
                                      <p:to>
                                        <p:strVal val="visible"/>
                                      </p:to>
                                    </p:set>
                                    <p:animEffect transition="in" filter="randombar(horizontal)">
                                      <p:cBhvr>
                                        <p:cTn id="191" dur="500"/>
                                        <p:tgtEl>
                                          <p:spTgt spid="71"/>
                                        </p:tgtEl>
                                      </p:cBhvr>
                                    </p:animEffect>
                                  </p:childTnLst>
                                </p:cTn>
                              </p:par>
                            </p:childTnLst>
                          </p:cTn>
                        </p:par>
                      </p:childTnLst>
                    </p:cTn>
                  </p:par>
                  <p:par>
                    <p:cTn id="192" fill="hold">
                      <p:stCondLst>
                        <p:cond delay="indefinite"/>
                      </p:stCondLst>
                      <p:childTnLst>
                        <p:par>
                          <p:cTn id="193" fill="hold">
                            <p:stCondLst>
                              <p:cond delay="0"/>
                            </p:stCondLst>
                            <p:childTnLst>
                              <p:par>
                                <p:cTn id="194" presetID="14" presetClass="entr" presetSubtype="10" fill="hold" grpId="0" nodeType="clickEffect">
                                  <p:stCondLst>
                                    <p:cond delay="0"/>
                                  </p:stCondLst>
                                  <p:childTnLst>
                                    <p:set>
                                      <p:cBhvr>
                                        <p:cTn id="195" dur="1" fill="hold">
                                          <p:stCondLst>
                                            <p:cond delay="0"/>
                                          </p:stCondLst>
                                        </p:cTn>
                                        <p:tgtEl>
                                          <p:spTgt spid="134"/>
                                        </p:tgtEl>
                                        <p:attrNameLst>
                                          <p:attrName>style.visibility</p:attrName>
                                        </p:attrNameLst>
                                      </p:cBhvr>
                                      <p:to>
                                        <p:strVal val="visible"/>
                                      </p:to>
                                    </p:set>
                                    <p:animEffect transition="in" filter="randombar(horizontal)">
                                      <p:cBhvr>
                                        <p:cTn id="196" dur="500"/>
                                        <p:tgtEl>
                                          <p:spTgt spid="134"/>
                                        </p:tgtEl>
                                      </p:cBhvr>
                                    </p:animEffect>
                                  </p:childTnLst>
                                </p:cTn>
                              </p:par>
                            </p:childTnLst>
                          </p:cTn>
                        </p:par>
                      </p:childTnLst>
                    </p:cTn>
                  </p:par>
                  <p:par>
                    <p:cTn id="197" fill="hold">
                      <p:stCondLst>
                        <p:cond delay="indefinite"/>
                      </p:stCondLst>
                      <p:childTnLst>
                        <p:par>
                          <p:cTn id="198" fill="hold">
                            <p:stCondLst>
                              <p:cond delay="0"/>
                            </p:stCondLst>
                            <p:childTnLst>
                              <p:par>
                                <p:cTn id="199" presetID="14" presetClass="entr" presetSubtype="10" fill="hold" grpId="0" nodeType="clickEffect">
                                  <p:stCondLst>
                                    <p:cond delay="0"/>
                                  </p:stCondLst>
                                  <p:childTnLst>
                                    <p:set>
                                      <p:cBhvr>
                                        <p:cTn id="200" dur="1" fill="hold">
                                          <p:stCondLst>
                                            <p:cond delay="0"/>
                                          </p:stCondLst>
                                        </p:cTn>
                                        <p:tgtEl>
                                          <p:spTgt spid="72"/>
                                        </p:tgtEl>
                                        <p:attrNameLst>
                                          <p:attrName>style.visibility</p:attrName>
                                        </p:attrNameLst>
                                      </p:cBhvr>
                                      <p:to>
                                        <p:strVal val="visible"/>
                                      </p:to>
                                    </p:set>
                                    <p:animEffect transition="in" filter="randombar(horizontal)">
                                      <p:cBhvr>
                                        <p:cTn id="201" dur="500"/>
                                        <p:tgtEl>
                                          <p:spTgt spid="72"/>
                                        </p:tgtEl>
                                      </p:cBhvr>
                                    </p:animEffect>
                                  </p:childTnLst>
                                </p:cTn>
                              </p:par>
                              <p:par>
                                <p:cTn id="202" presetID="14" presetClass="entr" presetSubtype="10"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randombar(horizontal)">
                                      <p:cBhvr>
                                        <p:cTn id="204" dur="500"/>
                                        <p:tgtEl>
                                          <p:spTgt spid="73"/>
                                        </p:tgtEl>
                                      </p:cBhvr>
                                    </p:animEffect>
                                  </p:childTnLst>
                                </p:cTn>
                              </p:par>
                              <p:par>
                                <p:cTn id="205" presetID="14" presetClass="entr" presetSubtype="10" fill="hold" grpId="0" nodeType="withEffect">
                                  <p:stCondLst>
                                    <p:cond delay="0"/>
                                  </p:stCondLst>
                                  <p:childTnLst>
                                    <p:set>
                                      <p:cBhvr>
                                        <p:cTn id="206" dur="1" fill="hold">
                                          <p:stCondLst>
                                            <p:cond delay="0"/>
                                          </p:stCondLst>
                                        </p:cTn>
                                        <p:tgtEl>
                                          <p:spTgt spid="74"/>
                                        </p:tgtEl>
                                        <p:attrNameLst>
                                          <p:attrName>style.visibility</p:attrName>
                                        </p:attrNameLst>
                                      </p:cBhvr>
                                      <p:to>
                                        <p:strVal val="visible"/>
                                      </p:to>
                                    </p:set>
                                    <p:animEffect transition="in" filter="randombar(horizontal)">
                                      <p:cBhvr>
                                        <p:cTn id="207" dur="500"/>
                                        <p:tgtEl>
                                          <p:spTgt spid="74"/>
                                        </p:tgtEl>
                                      </p:cBhvr>
                                    </p:animEffect>
                                  </p:childTnLst>
                                </p:cTn>
                              </p:par>
                              <p:par>
                                <p:cTn id="208" presetID="14" presetClass="entr" presetSubtype="10" fill="hold" grpId="0" nodeType="withEffect">
                                  <p:stCondLst>
                                    <p:cond delay="0"/>
                                  </p:stCondLst>
                                  <p:childTnLst>
                                    <p:set>
                                      <p:cBhvr>
                                        <p:cTn id="209" dur="1" fill="hold">
                                          <p:stCondLst>
                                            <p:cond delay="0"/>
                                          </p:stCondLst>
                                        </p:cTn>
                                        <p:tgtEl>
                                          <p:spTgt spid="75"/>
                                        </p:tgtEl>
                                        <p:attrNameLst>
                                          <p:attrName>style.visibility</p:attrName>
                                        </p:attrNameLst>
                                      </p:cBhvr>
                                      <p:to>
                                        <p:strVal val="visible"/>
                                      </p:to>
                                    </p:set>
                                    <p:animEffect transition="in" filter="randombar(horizontal)">
                                      <p:cBhvr>
                                        <p:cTn id="210" dur="500"/>
                                        <p:tgtEl>
                                          <p:spTgt spid="75"/>
                                        </p:tgtEl>
                                      </p:cBhvr>
                                    </p:animEffect>
                                  </p:childTnLst>
                                </p:cTn>
                              </p:par>
                              <p:par>
                                <p:cTn id="211" presetID="14" presetClass="entr" presetSubtype="10" fill="hold" grpId="0" nodeType="withEffect">
                                  <p:stCondLst>
                                    <p:cond delay="0"/>
                                  </p:stCondLst>
                                  <p:childTnLst>
                                    <p:set>
                                      <p:cBhvr>
                                        <p:cTn id="212" dur="1" fill="hold">
                                          <p:stCondLst>
                                            <p:cond delay="0"/>
                                          </p:stCondLst>
                                        </p:cTn>
                                        <p:tgtEl>
                                          <p:spTgt spid="76"/>
                                        </p:tgtEl>
                                        <p:attrNameLst>
                                          <p:attrName>style.visibility</p:attrName>
                                        </p:attrNameLst>
                                      </p:cBhvr>
                                      <p:to>
                                        <p:strVal val="visible"/>
                                      </p:to>
                                    </p:set>
                                    <p:animEffect transition="in" filter="randombar(horizontal)">
                                      <p:cBhvr>
                                        <p:cTn id="213" dur="500"/>
                                        <p:tgtEl>
                                          <p:spTgt spid="76"/>
                                        </p:tgtEl>
                                      </p:cBhvr>
                                    </p:animEffect>
                                  </p:childTnLst>
                                </p:cTn>
                              </p:par>
                              <p:par>
                                <p:cTn id="214" presetID="14" presetClass="entr" presetSubtype="10" fill="hold" grpId="0" nodeType="withEffect">
                                  <p:stCondLst>
                                    <p:cond delay="0"/>
                                  </p:stCondLst>
                                  <p:childTnLst>
                                    <p:set>
                                      <p:cBhvr>
                                        <p:cTn id="215" dur="1" fill="hold">
                                          <p:stCondLst>
                                            <p:cond delay="0"/>
                                          </p:stCondLst>
                                        </p:cTn>
                                        <p:tgtEl>
                                          <p:spTgt spid="77"/>
                                        </p:tgtEl>
                                        <p:attrNameLst>
                                          <p:attrName>style.visibility</p:attrName>
                                        </p:attrNameLst>
                                      </p:cBhvr>
                                      <p:to>
                                        <p:strVal val="visible"/>
                                      </p:to>
                                    </p:set>
                                    <p:animEffect transition="in" filter="randombar(horizontal)">
                                      <p:cBhvr>
                                        <p:cTn id="216" dur="500"/>
                                        <p:tgtEl>
                                          <p:spTgt spid="77"/>
                                        </p:tgtEl>
                                      </p:cBhvr>
                                    </p:animEffect>
                                  </p:childTnLst>
                                </p:cTn>
                              </p:par>
                              <p:par>
                                <p:cTn id="217" presetID="14" presetClass="entr" presetSubtype="10" fill="hold" grpId="0" nodeType="withEffect">
                                  <p:stCondLst>
                                    <p:cond delay="0"/>
                                  </p:stCondLst>
                                  <p:childTnLst>
                                    <p:set>
                                      <p:cBhvr>
                                        <p:cTn id="218" dur="1" fill="hold">
                                          <p:stCondLst>
                                            <p:cond delay="0"/>
                                          </p:stCondLst>
                                        </p:cTn>
                                        <p:tgtEl>
                                          <p:spTgt spid="78"/>
                                        </p:tgtEl>
                                        <p:attrNameLst>
                                          <p:attrName>style.visibility</p:attrName>
                                        </p:attrNameLst>
                                      </p:cBhvr>
                                      <p:to>
                                        <p:strVal val="visible"/>
                                      </p:to>
                                    </p:set>
                                    <p:animEffect transition="in" filter="randombar(horizontal)">
                                      <p:cBhvr>
                                        <p:cTn id="219" dur="500"/>
                                        <p:tgtEl>
                                          <p:spTgt spid="78"/>
                                        </p:tgtEl>
                                      </p:cBhvr>
                                    </p:animEffect>
                                  </p:childTnLst>
                                </p:cTn>
                              </p:par>
                              <p:par>
                                <p:cTn id="220" presetID="14" presetClass="entr" presetSubtype="10" fill="hold" grpId="0" nodeType="withEffect">
                                  <p:stCondLst>
                                    <p:cond delay="0"/>
                                  </p:stCondLst>
                                  <p:childTnLst>
                                    <p:set>
                                      <p:cBhvr>
                                        <p:cTn id="221" dur="1" fill="hold">
                                          <p:stCondLst>
                                            <p:cond delay="0"/>
                                          </p:stCondLst>
                                        </p:cTn>
                                        <p:tgtEl>
                                          <p:spTgt spid="79"/>
                                        </p:tgtEl>
                                        <p:attrNameLst>
                                          <p:attrName>style.visibility</p:attrName>
                                        </p:attrNameLst>
                                      </p:cBhvr>
                                      <p:to>
                                        <p:strVal val="visible"/>
                                      </p:to>
                                    </p:set>
                                    <p:animEffect transition="in" filter="randombar(horizontal)">
                                      <p:cBhvr>
                                        <p:cTn id="222" dur="500"/>
                                        <p:tgtEl>
                                          <p:spTgt spid="79"/>
                                        </p:tgtEl>
                                      </p:cBhvr>
                                    </p:animEffect>
                                  </p:childTnLst>
                                </p:cTn>
                              </p:par>
                              <p:par>
                                <p:cTn id="223" presetID="14" presetClass="entr" presetSubtype="10" fill="hold" grpId="0" nodeType="withEffect">
                                  <p:stCondLst>
                                    <p:cond delay="0"/>
                                  </p:stCondLst>
                                  <p:childTnLst>
                                    <p:set>
                                      <p:cBhvr>
                                        <p:cTn id="224" dur="1" fill="hold">
                                          <p:stCondLst>
                                            <p:cond delay="0"/>
                                          </p:stCondLst>
                                        </p:cTn>
                                        <p:tgtEl>
                                          <p:spTgt spid="80"/>
                                        </p:tgtEl>
                                        <p:attrNameLst>
                                          <p:attrName>style.visibility</p:attrName>
                                        </p:attrNameLst>
                                      </p:cBhvr>
                                      <p:to>
                                        <p:strVal val="visible"/>
                                      </p:to>
                                    </p:set>
                                    <p:animEffect transition="in" filter="randombar(horizontal)">
                                      <p:cBhvr>
                                        <p:cTn id="225" dur="500"/>
                                        <p:tgtEl>
                                          <p:spTgt spid="80"/>
                                        </p:tgtEl>
                                      </p:cBhvr>
                                    </p:animEffect>
                                  </p:childTnLst>
                                </p:cTn>
                              </p:par>
                              <p:par>
                                <p:cTn id="226" presetID="14" presetClass="entr" presetSubtype="10" fill="hold" grpId="0" nodeType="withEffect">
                                  <p:stCondLst>
                                    <p:cond delay="0"/>
                                  </p:stCondLst>
                                  <p:childTnLst>
                                    <p:set>
                                      <p:cBhvr>
                                        <p:cTn id="227" dur="1" fill="hold">
                                          <p:stCondLst>
                                            <p:cond delay="0"/>
                                          </p:stCondLst>
                                        </p:cTn>
                                        <p:tgtEl>
                                          <p:spTgt spid="81"/>
                                        </p:tgtEl>
                                        <p:attrNameLst>
                                          <p:attrName>style.visibility</p:attrName>
                                        </p:attrNameLst>
                                      </p:cBhvr>
                                      <p:to>
                                        <p:strVal val="visible"/>
                                      </p:to>
                                    </p:set>
                                    <p:animEffect transition="in" filter="randombar(horizontal)">
                                      <p:cBhvr>
                                        <p:cTn id="228" dur="500"/>
                                        <p:tgtEl>
                                          <p:spTgt spid="81"/>
                                        </p:tgtEl>
                                      </p:cBhvr>
                                    </p:animEffect>
                                  </p:childTnLst>
                                </p:cTn>
                              </p:par>
                              <p:par>
                                <p:cTn id="229" presetID="14" presetClass="entr" presetSubtype="10" fill="hold" grpId="0" nodeType="withEffect">
                                  <p:stCondLst>
                                    <p:cond delay="0"/>
                                  </p:stCondLst>
                                  <p:childTnLst>
                                    <p:set>
                                      <p:cBhvr>
                                        <p:cTn id="230" dur="1" fill="hold">
                                          <p:stCondLst>
                                            <p:cond delay="0"/>
                                          </p:stCondLst>
                                        </p:cTn>
                                        <p:tgtEl>
                                          <p:spTgt spid="82"/>
                                        </p:tgtEl>
                                        <p:attrNameLst>
                                          <p:attrName>style.visibility</p:attrName>
                                        </p:attrNameLst>
                                      </p:cBhvr>
                                      <p:to>
                                        <p:strVal val="visible"/>
                                      </p:to>
                                    </p:set>
                                    <p:animEffect transition="in" filter="randombar(horizontal)">
                                      <p:cBhvr>
                                        <p:cTn id="231" dur="500"/>
                                        <p:tgtEl>
                                          <p:spTgt spid="82"/>
                                        </p:tgtEl>
                                      </p:cBhvr>
                                    </p:animEffect>
                                  </p:childTnLst>
                                </p:cTn>
                              </p:par>
                              <p:par>
                                <p:cTn id="232" presetID="14" presetClass="entr" presetSubtype="10" fill="hold" grpId="0" nodeType="withEffect">
                                  <p:stCondLst>
                                    <p:cond delay="0"/>
                                  </p:stCondLst>
                                  <p:childTnLst>
                                    <p:set>
                                      <p:cBhvr>
                                        <p:cTn id="233" dur="1" fill="hold">
                                          <p:stCondLst>
                                            <p:cond delay="0"/>
                                          </p:stCondLst>
                                        </p:cTn>
                                        <p:tgtEl>
                                          <p:spTgt spid="83"/>
                                        </p:tgtEl>
                                        <p:attrNameLst>
                                          <p:attrName>style.visibility</p:attrName>
                                        </p:attrNameLst>
                                      </p:cBhvr>
                                      <p:to>
                                        <p:strVal val="visible"/>
                                      </p:to>
                                    </p:set>
                                    <p:animEffect transition="in" filter="randombar(horizontal)">
                                      <p:cBhvr>
                                        <p:cTn id="234" dur="500"/>
                                        <p:tgtEl>
                                          <p:spTgt spid="83"/>
                                        </p:tgtEl>
                                      </p:cBhvr>
                                    </p:animEffect>
                                  </p:childTnLst>
                                </p:cTn>
                              </p:par>
                              <p:par>
                                <p:cTn id="235" presetID="14" presetClass="entr" presetSubtype="10" fill="hold" grpId="0" nodeType="withEffect">
                                  <p:stCondLst>
                                    <p:cond delay="0"/>
                                  </p:stCondLst>
                                  <p:childTnLst>
                                    <p:set>
                                      <p:cBhvr>
                                        <p:cTn id="236" dur="1" fill="hold">
                                          <p:stCondLst>
                                            <p:cond delay="0"/>
                                          </p:stCondLst>
                                        </p:cTn>
                                        <p:tgtEl>
                                          <p:spTgt spid="84"/>
                                        </p:tgtEl>
                                        <p:attrNameLst>
                                          <p:attrName>style.visibility</p:attrName>
                                        </p:attrNameLst>
                                      </p:cBhvr>
                                      <p:to>
                                        <p:strVal val="visible"/>
                                      </p:to>
                                    </p:set>
                                    <p:animEffect transition="in" filter="randombar(horizontal)">
                                      <p:cBhvr>
                                        <p:cTn id="237" dur="500"/>
                                        <p:tgtEl>
                                          <p:spTgt spid="84"/>
                                        </p:tgtEl>
                                      </p:cBhvr>
                                    </p:animEffect>
                                  </p:childTnLst>
                                </p:cTn>
                              </p:par>
                              <p:par>
                                <p:cTn id="238" presetID="14" presetClass="entr" presetSubtype="10" fill="hold" grpId="0" nodeType="withEffect">
                                  <p:stCondLst>
                                    <p:cond delay="0"/>
                                  </p:stCondLst>
                                  <p:childTnLst>
                                    <p:set>
                                      <p:cBhvr>
                                        <p:cTn id="239" dur="1" fill="hold">
                                          <p:stCondLst>
                                            <p:cond delay="0"/>
                                          </p:stCondLst>
                                        </p:cTn>
                                        <p:tgtEl>
                                          <p:spTgt spid="85"/>
                                        </p:tgtEl>
                                        <p:attrNameLst>
                                          <p:attrName>style.visibility</p:attrName>
                                        </p:attrNameLst>
                                      </p:cBhvr>
                                      <p:to>
                                        <p:strVal val="visible"/>
                                      </p:to>
                                    </p:set>
                                    <p:animEffect transition="in" filter="randombar(horizontal)">
                                      <p:cBhvr>
                                        <p:cTn id="240" dur="500"/>
                                        <p:tgtEl>
                                          <p:spTgt spid="85"/>
                                        </p:tgtEl>
                                      </p:cBhvr>
                                    </p:animEffect>
                                  </p:childTnLst>
                                </p:cTn>
                              </p:par>
                              <p:par>
                                <p:cTn id="241" presetID="14" presetClass="entr" presetSubtype="10" fill="hold" grpId="0" nodeType="withEffect">
                                  <p:stCondLst>
                                    <p:cond delay="0"/>
                                  </p:stCondLst>
                                  <p:childTnLst>
                                    <p:set>
                                      <p:cBhvr>
                                        <p:cTn id="242" dur="1" fill="hold">
                                          <p:stCondLst>
                                            <p:cond delay="0"/>
                                          </p:stCondLst>
                                        </p:cTn>
                                        <p:tgtEl>
                                          <p:spTgt spid="86"/>
                                        </p:tgtEl>
                                        <p:attrNameLst>
                                          <p:attrName>style.visibility</p:attrName>
                                        </p:attrNameLst>
                                      </p:cBhvr>
                                      <p:to>
                                        <p:strVal val="visible"/>
                                      </p:to>
                                    </p:set>
                                    <p:animEffect transition="in" filter="randombar(horizontal)">
                                      <p:cBhvr>
                                        <p:cTn id="243" dur="500"/>
                                        <p:tgtEl>
                                          <p:spTgt spid="86"/>
                                        </p:tgtEl>
                                      </p:cBhvr>
                                    </p:animEffect>
                                  </p:childTnLst>
                                </p:cTn>
                              </p:par>
                              <p:par>
                                <p:cTn id="244" presetID="14" presetClass="entr" presetSubtype="10" fill="hold" grpId="0" nodeType="withEffect">
                                  <p:stCondLst>
                                    <p:cond delay="0"/>
                                  </p:stCondLst>
                                  <p:childTnLst>
                                    <p:set>
                                      <p:cBhvr>
                                        <p:cTn id="245" dur="1" fill="hold">
                                          <p:stCondLst>
                                            <p:cond delay="0"/>
                                          </p:stCondLst>
                                        </p:cTn>
                                        <p:tgtEl>
                                          <p:spTgt spid="87"/>
                                        </p:tgtEl>
                                        <p:attrNameLst>
                                          <p:attrName>style.visibility</p:attrName>
                                        </p:attrNameLst>
                                      </p:cBhvr>
                                      <p:to>
                                        <p:strVal val="visible"/>
                                      </p:to>
                                    </p:set>
                                    <p:animEffect transition="in" filter="randombar(horizontal)">
                                      <p:cBhvr>
                                        <p:cTn id="246" dur="500"/>
                                        <p:tgtEl>
                                          <p:spTgt spid="87"/>
                                        </p:tgtEl>
                                      </p:cBhvr>
                                    </p:animEffect>
                                  </p:childTnLst>
                                </p:cTn>
                              </p:par>
                              <p:par>
                                <p:cTn id="247" presetID="14" presetClass="entr" presetSubtype="10" fill="hold" grpId="0" nodeType="withEffect">
                                  <p:stCondLst>
                                    <p:cond delay="0"/>
                                  </p:stCondLst>
                                  <p:childTnLst>
                                    <p:set>
                                      <p:cBhvr>
                                        <p:cTn id="248" dur="1" fill="hold">
                                          <p:stCondLst>
                                            <p:cond delay="0"/>
                                          </p:stCondLst>
                                        </p:cTn>
                                        <p:tgtEl>
                                          <p:spTgt spid="88"/>
                                        </p:tgtEl>
                                        <p:attrNameLst>
                                          <p:attrName>style.visibility</p:attrName>
                                        </p:attrNameLst>
                                      </p:cBhvr>
                                      <p:to>
                                        <p:strVal val="visible"/>
                                      </p:to>
                                    </p:set>
                                    <p:animEffect transition="in" filter="randombar(horizontal)">
                                      <p:cBhvr>
                                        <p:cTn id="249" dur="500"/>
                                        <p:tgtEl>
                                          <p:spTgt spid="88"/>
                                        </p:tgtEl>
                                      </p:cBhvr>
                                    </p:animEffect>
                                  </p:childTnLst>
                                </p:cTn>
                              </p:par>
                              <p:par>
                                <p:cTn id="250" presetID="14" presetClass="entr" presetSubtype="10" fill="hold" grpId="0" nodeType="withEffect">
                                  <p:stCondLst>
                                    <p:cond delay="0"/>
                                  </p:stCondLst>
                                  <p:childTnLst>
                                    <p:set>
                                      <p:cBhvr>
                                        <p:cTn id="251" dur="1" fill="hold">
                                          <p:stCondLst>
                                            <p:cond delay="0"/>
                                          </p:stCondLst>
                                        </p:cTn>
                                        <p:tgtEl>
                                          <p:spTgt spid="89"/>
                                        </p:tgtEl>
                                        <p:attrNameLst>
                                          <p:attrName>style.visibility</p:attrName>
                                        </p:attrNameLst>
                                      </p:cBhvr>
                                      <p:to>
                                        <p:strVal val="visible"/>
                                      </p:to>
                                    </p:set>
                                    <p:animEffect transition="in" filter="randombar(horizontal)">
                                      <p:cBhvr>
                                        <p:cTn id="252" dur="500"/>
                                        <p:tgtEl>
                                          <p:spTgt spid="89"/>
                                        </p:tgtEl>
                                      </p:cBhvr>
                                    </p:animEffect>
                                  </p:childTnLst>
                                </p:cTn>
                              </p:par>
                              <p:par>
                                <p:cTn id="253" presetID="14" presetClass="entr" presetSubtype="10" fill="hold" grpId="0" nodeType="withEffect">
                                  <p:stCondLst>
                                    <p:cond delay="0"/>
                                  </p:stCondLst>
                                  <p:childTnLst>
                                    <p:set>
                                      <p:cBhvr>
                                        <p:cTn id="254" dur="1" fill="hold">
                                          <p:stCondLst>
                                            <p:cond delay="0"/>
                                          </p:stCondLst>
                                        </p:cTn>
                                        <p:tgtEl>
                                          <p:spTgt spid="90"/>
                                        </p:tgtEl>
                                        <p:attrNameLst>
                                          <p:attrName>style.visibility</p:attrName>
                                        </p:attrNameLst>
                                      </p:cBhvr>
                                      <p:to>
                                        <p:strVal val="visible"/>
                                      </p:to>
                                    </p:set>
                                    <p:animEffect transition="in" filter="randombar(horizontal)">
                                      <p:cBhvr>
                                        <p:cTn id="255" dur="500"/>
                                        <p:tgtEl>
                                          <p:spTgt spid="90"/>
                                        </p:tgtEl>
                                      </p:cBhvr>
                                    </p:animEffect>
                                  </p:childTnLst>
                                </p:cTn>
                              </p:par>
                              <p:par>
                                <p:cTn id="256" presetID="14" presetClass="entr" presetSubtype="10" fill="hold" grpId="0" nodeType="withEffect">
                                  <p:stCondLst>
                                    <p:cond delay="0"/>
                                  </p:stCondLst>
                                  <p:childTnLst>
                                    <p:set>
                                      <p:cBhvr>
                                        <p:cTn id="257" dur="1" fill="hold">
                                          <p:stCondLst>
                                            <p:cond delay="0"/>
                                          </p:stCondLst>
                                        </p:cTn>
                                        <p:tgtEl>
                                          <p:spTgt spid="91"/>
                                        </p:tgtEl>
                                        <p:attrNameLst>
                                          <p:attrName>style.visibility</p:attrName>
                                        </p:attrNameLst>
                                      </p:cBhvr>
                                      <p:to>
                                        <p:strVal val="visible"/>
                                      </p:to>
                                    </p:set>
                                    <p:animEffect transition="in" filter="randombar(horizontal)">
                                      <p:cBhvr>
                                        <p:cTn id="258" dur="500"/>
                                        <p:tgtEl>
                                          <p:spTgt spid="91"/>
                                        </p:tgtEl>
                                      </p:cBhvr>
                                    </p:animEffect>
                                  </p:childTnLst>
                                </p:cTn>
                              </p:par>
                              <p:par>
                                <p:cTn id="259" presetID="14" presetClass="entr" presetSubtype="10" fill="hold" grpId="0" nodeType="withEffect">
                                  <p:stCondLst>
                                    <p:cond delay="0"/>
                                  </p:stCondLst>
                                  <p:childTnLst>
                                    <p:set>
                                      <p:cBhvr>
                                        <p:cTn id="260" dur="1" fill="hold">
                                          <p:stCondLst>
                                            <p:cond delay="0"/>
                                          </p:stCondLst>
                                        </p:cTn>
                                        <p:tgtEl>
                                          <p:spTgt spid="92"/>
                                        </p:tgtEl>
                                        <p:attrNameLst>
                                          <p:attrName>style.visibility</p:attrName>
                                        </p:attrNameLst>
                                      </p:cBhvr>
                                      <p:to>
                                        <p:strVal val="visible"/>
                                      </p:to>
                                    </p:set>
                                    <p:animEffect transition="in" filter="randombar(horizontal)">
                                      <p:cBhvr>
                                        <p:cTn id="261" dur="500"/>
                                        <p:tgtEl>
                                          <p:spTgt spid="92"/>
                                        </p:tgtEl>
                                      </p:cBhvr>
                                    </p:animEffect>
                                  </p:childTnLst>
                                </p:cTn>
                              </p:par>
                              <p:par>
                                <p:cTn id="262" presetID="14" presetClass="entr" presetSubtype="10" fill="hold" grpId="0" nodeType="withEffect">
                                  <p:stCondLst>
                                    <p:cond delay="0"/>
                                  </p:stCondLst>
                                  <p:childTnLst>
                                    <p:set>
                                      <p:cBhvr>
                                        <p:cTn id="263" dur="1" fill="hold">
                                          <p:stCondLst>
                                            <p:cond delay="0"/>
                                          </p:stCondLst>
                                        </p:cTn>
                                        <p:tgtEl>
                                          <p:spTgt spid="93"/>
                                        </p:tgtEl>
                                        <p:attrNameLst>
                                          <p:attrName>style.visibility</p:attrName>
                                        </p:attrNameLst>
                                      </p:cBhvr>
                                      <p:to>
                                        <p:strVal val="visible"/>
                                      </p:to>
                                    </p:set>
                                    <p:animEffect transition="in" filter="randombar(horizontal)">
                                      <p:cBhvr>
                                        <p:cTn id="264" dur="500"/>
                                        <p:tgtEl>
                                          <p:spTgt spid="93"/>
                                        </p:tgtEl>
                                      </p:cBhvr>
                                    </p:animEffect>
                                  </p:childTnLst>
                                </p:cTn>
                              </p:par>
                              <p:par>
                                <p:cTn id="265" presetID="14" presetClass="entr" presetSubtype="10" fill="hold" grpId="0" nodeType="withEffect">
                                  <p:stCondLst>
                                    <p:cond delay="0"/>
                                  </p:stCondLst>
                                  <p:childTnLst>
                                    <p:set>
                                      <p:cBhvr>
                                        <p:cTn id="266" dur="1" fill="hold">
                                          <p:stCondLst>
                                            <p:cond delay="0"/>
                                          </p:stCondLst>
                                        </p:cTn>
                                        <p:tgtEl>
                                          <p:spTgt spid="94"/>
                                        </p:tgtEl>
                                        <p:attrNameLst>
                                          <p:attrName>style.visibility</p:attrName>
                                        </p:attrNameLst>
                                      </p:cBhvr>
                                      <p:to>
                                        <p:strVal val="visible"/>
                                      </p:to>
                                    </p:set>
                                    <p:animEffect transition="in" filter="randombar(horizontal)">
                                      <p:cBhvr>
                                        <p:cTn id="267" dur="500"/>
                                        <p:tgtEl>
                                          <p:spTgt spid="94"/>
                                        </p:tgtEl>
                                      </p:cBhvr>
                                    </p:animEffect>
                                  </p:childTnLst>
                                </p:cTn>
                              </p:par>
                              <p:par>
                                <p:cTn id="268" presetID="14" presetClass="entr" presetSubtype="10" fill="hold" grpId="0" nodeType="withEffect">
                                  <p:stCondLst>
                                    <p:cond delay="0"/>
                                  </p:stCondLst>
                                  <p:childTnLst>
                                    <p:set>
                                      <p:cBhvr>
                                        <p:cTn id="269" dur="1" fill="hold">
                                          <p:stCondLst>
                                            <p:cond delay="0"/>
                                          </p:stCondLst>
                                        </p:cTn>
                                        <p:tgtEl>
                                          <p:spTgt spid="95"/>
                                        </p:tgtEl>
                                        <p:attrNameLst>
                                          <p:attrName>style.visibility</p:attrName>
                                        </p:attrNameLst>
                                      </p:cBhvr>
                                      <p:to>
                                        <p:strVal val="visible"/>
                                      </p:to>
                                    </p:set>
                                    <p:animEffect transition="in" filter="randombar(horizontal)">
                                      <p:cBhvr>
                                        <p:cTn id="270" dur="500"/>
                                        <p:tgtEl>
                                          <p:spTgt spid="95"/>
                                        </p:tgtEl>
                                      </p:cBhvr>
                                    </p:animEffect>
                                  </p:childTnLst>
                                </p:cTn>
                              </p:par>
                              <p:par>
                                <p:cTn id="271" presetID="14" presetClass="entr" presetSubtype="10" fill="hold" grpId="0" nodeType="withEffect">
                                  <p:stCondLst>
                                    <p:cond delay="0"/>
                                  </p:stCondLst>
                                  <p:childTnLst>
                                    <p:set>
                                      <p:cBhvr>
                                        <p:cTn id="272" dur="1" fill="hold">
                                          <p:stCondLst>
                                            <p:cond delay="0"/>
                                          </p:stCondLst>
                                        </p:cTn>
                                        <p:tgtEl>
                                          <p:spTgt spid="96"/>
                                        </p:tgtEl>
                                        <p:attrNameLst>
                                          <p:attrName>style.visibility</p:attrName>
                                        </p:attrNameLst>
                                      </p:cBhvr>
                                      <p:to>
                                        <p:strVal val="visible"/>
                                      </p:to>
                                    </p:set>
                                    <p:animEffect transition="in" filter="randombar(horizontal)">
                                      <p:cBhvr>
                                        <p:cTn id="273" dur="500"/>
                                        <p:tgtEl>
                                          <p:spTgt spid="96"/>
                                        </p:tgtEl>
                                      </p:cBhvr>
                                    </p:animEffect>
                                  </p:childTnLst>
                                </p:cTn>
                              </p:par>
                              <p:par>
                                <p:cTn id="274" presetID="14" presetClass="entr" presetSubtype="10" fill="hold" grpId="0" nodeType="withEffect">
                                  <p:stCondLst>
                                    <p:cond delay="0"/>
                                  </p:stCondLst>
                                  <p:childTnLst>
                                    <p:set>
                                      <p:cBhvr>
                                        <p:cTn id="275" dur="1" fill="hold">
                                          <p:stCondLst>
                                            <p:cond delay="0"/>
                                          </p:stCondLst>
                                        </p:cTn>
                                        <p:tgtEl>
                                          <p:spTgt spid="97"/>
                                        </p:tgtEl>
                                        <p:attrNameLst>
                                          <p:attrName>style.visibility</p:attrName>
                                        </p:attrNameLst>
                                      </p:cBhvr>
                                      <p:to>
                                        <p:strVal val="visible"/>
                                      </p:to>
                                    </p:set>
                                    <p:animEffect transition="in" filter="randombar(horizontal)">
                                      <p:cBhvr>
                                        <p:cTn id="276" dur="500"/>
                                        <p:tgtEl>
                                          <p:spTgt spid="97"/>
                                        </p:tgtEl>
                                      </p:cBhvr>
                                    </p:animEffect>
                                  </p:childTnLst>
                                </p:cTn>
                              </p:par>
                              <p:par>
                                <p:cTn id="277" presetID="14" presetClass="entr" presetSubtype="10" fill="hold" grpId="0" nodeType="withEffect">
                                  <p:stCondLst>
                                    <p:cond delay="0"/>
                                  </p:stCondLst>
                                  <p:childTnLst>
                                    <p:set>
                                      <p:cBhvr>
                                        <p:cTn id="278" dur="1" fill="hold">
                                          <p:stCondLst>
                                            <p:cond delay="0"/>
                                          </p:stCondLst>
                                        </p:cTn>
                                        <p:tgtEl>
                                          <p:spTgt spid="98"/>
                                        </p:tgtEl>
                                        <p:attrNameLst>
                                          <p:attrName>style.visibility</p:attrName>
                                        </p:attrNameLst>
                                      </p:cBhvr>
                                      <p:to>
                                        <p:strVal val="visible"/>
                                      </p:to>
                                    </p:set>
                                    <p:animEffect transition="in" filter="randombar(horizontal)">
                                      <p:cBhvr>
                                        <p:cTn id="279" dur="500"/>
                                        <p:tgtEl>
                                          <p:spTgt spid="98"/>
                                        </p:tgtEl>
                                      </p:cBhvr>
                                    </p:animEffect>
                                  </p:childTnLst>
                                </p:cTn>
                              </p:par>
                              <p:par>
                                <p:cTn id="280" presetID="14" presetClass="entr" presetSubtype="10" fill="hold" grpId="0" nodeType="withEffect">
                                  <p:stCondLst>
                                    <p:cond delay="0"/>
                                  </p:stCondLst>
                                  <p:childTnLst>
                                    <p:set>
                                      <p:cBhvr>
                                        <p:cTn id="281" dur="1" fill="hold">
                                          <p:stCondLst>
                                            <p:cond delay="0"/>
                                          </p:stCondLst>
                                        </p:cTn>
                                        <p:tgtEl>
                                          <p:spTgt spid="99"/>
                                        </p:tgtEl>
                                        <p:attrNameLst>
                                          <p:attrName>style.visibility</p:attrName>
                                        </p:attrNameLst>
                                      </p:cBhvr>
                                      <p:to>
                                        <p:strVal val="visible"/>
                                      </p:to>
                                    </p:set>
                                    <p:animEffect transition="in" filter="randombar(horizontal)">
                                      <p:cBhvr>
                                        <p:cTn id="282" dur="500"/>
                                        <p:tgtEl>
                                          <p:spTgt spid="99"/>
                                        </p:tgtEl>
                                      </p:cBhvr>
                                    </p:animEffect>
                                  </p:childTnLst>
                                </p:cTn>
                              </p:par>
                              <p:par>
                                <p:cTn id="283" presetID="14" presetClass="entr" presetSubtype="10" fill="hold" grpId="0" nodeType="withEffect">
                                  <p:stCondLst>
                                    <p:cond delay="0"/>
                                  </p:stCondLst>
                                  <p:childTnLst>
                                    <p:set>
                                      <p:cBhvr>
                                        <p:cTn id="284" dur="1" fill="hold">
                                          <p:stCondLst>
                                            <p:cond delay="0"/>
                                          </p:stCondLst>
                                        </p:cTn>
                                        <p:tgtEl>
                                          <p:spTgt spid="100"/>
                                        </p:tgtEl>
                                        <p:attrNameLst>
                                          <p:attrName>style.visibility</p:attrName>
                                        </p:attrNameLst>
                                      </p:cBhvr>
                                      <p:to>
                                        <p:strVal val="visible"/>
                                      </p:to>
                                    </p:set>
                                    <p:animEffect transition="in" filter="randombar(horizontal)">
                                      <p:cBhvr>
                                        <p:cTn id="285" dur="500"/>
                                        <p:tgtEl>
                                          <p:spTgt spid="100"/>
                                        </p:tgtEl>
                                      </p:cBhvr>
                                    </p:animEffect>
                                  </p:childTnLst>
                                </p:cTn>
                              </p:par>
                              <p:par>
                                <p:cTn id="286" presetID="14" presetClass="entr" presetSubtype="10" fill="hold" grpId="0" nodeType="withEffect">
                                  <p:stCondLst>
                                    <p:cond delay="0"/>
                                  </p:stCondLst>
                                  <p:childTnLst>
                                    <p:set>
                                      <p:cBhvr>
                                        <p:cTn id="287" dur="1" fill="hold">
                                          <p:stCondLst>
                                            <p:cond delay="0"/>
                                          </p:stCondLst>
                                        </p:cTn>
                                        <p:tgtEl>
                                          <p:spTgt spid="101"/>
                                        </p:tgtEl>
                                        <p:attrNameLst>
                                          <p:attrName>style.visibility</p:attrName>
                                        </p:attrNameLst>
                                      </p:cBhvr>
                                      <p:to>
                                        <p:strVal val="visible"/>
                                      </p:to>
                                    </p:set>
                                    <p:animEffect transition="in" filter="randombar(horizontal)">
                                      <p:cBhvr>
                                        <p:cTn id="288" dur="500"/>
                                        <p:tgtEl>
                                          <p:spTgt spid="101"/>
                                        </p:tgtEl>
                                      </p:cBhvr>
                                    </p:animEffect>
                                  </p:childTnLst>
                                </p:cTn>
                              </p:par>
                            </p:childTnLst>
                          </p:cTn>
                        </p:par>
                      </p:childTnLst>
                    </p:cTn>
                  </p:par>
                  <p:par>
                    <p:cTn id="289" fill="hold">
                      <p:stCondLst>
                        <p:cond delay="indefinite"/>
                      </p:stCondLst>
                      <p:childTnLst>
                        <p:par>
                          <p:cTn id="290" fill="hold">
                            <p:stCondLst>
                              <p:cond delay="0"/>
                            </p:stCondLst>
                            <p:childTnLst>
                              <p:par>
                                <p:cTn id="291" presetID="14" presetClass="entr" presetSubtype="10" fill="hold" grpId="0" nodeType="click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randombar(horizontal)">
                                      <p:cBhvr>
                                        <p:cTn id="293" dur="500"/>
                                        <p:tgtEl>
                                          <p:spTgt spid="135"/>
                                        </p:tgtEl>
                                      </p:cBhvr>
                                    </p:animEffect>
                                  </p:childTnLst>
                                </p:cTn>
                              </p:par>
                            </p:childTnLst>
                          </p:cTn>
                        </p:par>
                      </p:childTnLst>
                    </p:cTn>
                  </p:par>
                  <p:par>
                    <p:cTn id="294" fill="hold">
                      <p:stCondLst>
                        <p:cond delay="indefinite"/>
                      </p:stCondLst>
                      <p:childTnLst>
                        <p:par>
                          <p:cTn id="295" fill="hold">
                            <p:stCondLst>
                              <p:cond delay="0"/>
                            </p:stCondLst>
                            <p:childTnLst>
                              <p:par>
                                <p:cTn id="296" presetID="14" presetClass="entr" presetSubtype="10" fill="hold" grpId="0" nodeType="clickEffect">
                                  <p:stCondLst>
                                    <p:cond delay="0"/>
                                  </p:stCondLst>
                                  <p:childTnLst>
                                    <p:set>
                                      <p:cBhvr>
                                        <p:cTn id="297" dur="1" fill="hold">
                                          <p:stCondLst>
                                            <p:cond delay="0"/>
                                          </p:stCondLst>
                                        </p:cTn>
                                        <p:tgtEl>
                                          <p:spTgt spid="102"/>
                                        </p:tgtEl>
                                        <p:attrNameLst>
                                          <p:attrName>style.visibility</p:attrName>
                                        </p:attrNameLst>
                                      </p:cBhvr>
                                      <p:to>
                                        <p:strVal val="visible"/>
                                      </p:to>
                                    </p:set>
                                    <p:animEffect transition="in" filter="randombar(horizontal)">
                                      <p:cBhvr>
                                        <p:cTn id="298" dur="500"/>
                                        <p:tgtEl>
                                          <p:spTgt spid="102"/>
                                        </p:tgtEl>
                                      </p:cBhvr>
                                    </p:animEffect>
                                  </p:childTnLst>
                                </p:cTn>
                              </p:par>
                              <p:par>
                                <p:cTn id="299" presetID="14" presetClass="entr" presetSubtype="10" fill="hold" grpId="0" nodeType="withEffect">
                                  <p:stCondLst>
                                    <p:cond delay="0"/>
                                  </p:stCondLst>
                                  <p:childTnLst>
                                    <p:set>
                                      <p:cBhvr>
                                        <p:cTn id="300" dur="1" fill="hold">
                                          <p:stCondLst>
                                            <p:cond delay="0"/>
                                          </p:stCondLst>
                                        </p:cTn>
                                        <p:tgtEl>
                                          <p:spTgt spid="103"/>
                                        </p:tgtEl>
                                        <p:attrNameLst>
                                          <p:attrName>style.visibility</p:attrName>
                                        </p:attrNameLst>
                                      </p:cBhvr>
                                      <p:to>
                                        <p:strVal val="visible"/>
                                      </p:to>
                                    </p:set>
                                    <p:animEffect transition="in" filter="randombar(horizontal)">
                                      <p:cBhvr>
                                        <p:cTn id="301" dur="500"/>
                                        <p:tgtEl>
                                          <p:spTgt spid="103"/>
                                        </p:tgtEl>
                                      </p:cBhvr>
                                    </p:animEffect>
                                  </p:childTnLst>
                                </p:cTn>
                              </p:par>
                              <p:par>
                                <p:cTn id="302" presetID="14" presetClass="entr" presetSubtype="10" fill="hold" grpId="0" nodeType="withEffect">
                                  <p:stCondLst>
                                    <p:cond delay="0"/>
                                  </p:stCondLst>
                                  <p:childTnLst>
                                    <p:set>
                                      <p:cBhvr>
                                        <p:cTn id="303" dur="1" fill="hold">
                                          <p:stCondLst>
                                            <p:cond delay="0"/>
                                          </p:stCondLst>
                                        </p:cTn>
                                        <p:tgtEl>
                                          <p:spTgt spid="104"/>
                                        </p:tgtEl>
                                        <p:attrNameLst>
                                          <p:attrName>style.visibility</p:attrName>
                                        </p:attrNameLst>
                                      </p:cBhvr>
                                      <p:to>
                                        <p:strVal val="visible"/>
                                      </p:to>
                                    </p:set>
                                    <p:animEffect transition="in" filter="randombar(horizontal)">
                                      <p:cBhvr>
                                        <p:cTn id="304" dur="500"/>
                                        <p:tgtEl>
                                          <p:spTgt spid="104"/>
                                        </p:tgtEl>
                                      </p:cBhvr>
                                    </p:animEffect>
                                  </p:childTnLst>
                                </p:cTn>
                              </p:par>
                              <p:par>
                                <p:cTn id="305" presetID="14" presetClass="entr" presetSubtype="10" fill="hold" grpId="0" nodeType="withEffect">
                                  <p:stCondLst>
                                    <p:cond delay="0"/>
                                  </p:stCondLst>
                                  <p:childTnLst>
                                    <p:set>
                                      <p:cBhvr>
                                        <p:cTn id="306" dur="1" fill="hold">
                                          <p:stCondLst>
                                            <p:cond delay="0"/>
                                          </p:stCondLst>
                                        </p:cTn>
                                        <p:tgtEl>
                                          <p:spTgt spid="105"/>
                                        </p:tgtEl>
                                        <p:attrNameLst>
                                          <p:attrName>style.visibility</p:attrName>
                                        </p:attrNameLst>
                                      </p:cBhvr>
                                      <p:to>
                                        <p:strVal val="visible"/>
                                      </p:to>
                                    </p:set>
                                    <p:animEffect transition="in" filter="randombar(horizontal)">
                                      <p:cBhvr>
                                        <p:cTn id="307" dur="500"/>
                                        <p:tgtEl>
                                          <p:spTgt spid="105"/>
                                        </p:tgtEl>
                                      </p:cBhvr>
                                    </p:animEffect>
                                  </p:childTnLst>
                                </p:cTn>
                              </p:par>
                              <p:par>
                                <p:cTn id="308" presetID="14" presetClass="entr" presetSubtype="10" fill="hold" grpId="0" nodeType="withEffect">
                                  <p:stCondLst>
                                    <p:cond delay="0"/>
                                  </p:stCondLst>
                                  <p:childTnLst>
                                    <p:set>
                                      <p:cBhvr>
                                        <p:cTn id="309" dur="1" fill="hold">
                                          <p:stCondLst>
                                            <p:cond delay="0"/>
                                          </p:stCondLst>
                                        </p:cTn>
                                        <p:tgtEl>
                                          <p:spTgt spid="106"/>
                                        </p:tgtEl>
                                        <p:attrNameLst>
                                          <p:attrName>style.visibility</p:attrName>
                                        </p:attrNameLst>
                                      </p:cBhvr>
                                      <p:to>
                                        <p:strVal val="visible"/>
                                      </p:to>
                                    </p:set>
                                    <p:animEffect transition="in" filter="randombar(horizontal)">
                                      <p:cBhvr>
                                        <p:cTn id="310" dur="500"/>
                                        <p:tgtEl>
                                          <p:spTgt spid="106"/>
                                        </p:tgtEl>
                                      </p:cBhvr>
                                    </p:animEffect>
                                  </p:childTnLst>
                                </p:cTn>
                              </p:par>
                              <p:par>
                                <p:cTn id="311" presetID="14" presetClass="entr" presetSubtype="10" fill="hold" grpId="0" nodeType="withEffect">
                                  <p:stCondLst>
                                    <p:cond delay="0"/>
                                  </p:stCondLst>
                                  <p:childTnLst>
                                    <p:set>
                                      <p:cBhvr>
                                        <p:cTn id="312" dur="1" fill="hold">
                                          <p:stCondLst>
                                            <p:cond delay="0"/>
                                          </p:stCondLst>
                                        </p:cTn>
                                        <p:tgtEl>
                                          <p:spTgt spid="107"/>
                                        </p:tgtEl>
                                        <p:attrNameLst>
                                          <p:attrName>style.visibility</p:attrName>
                                        </p:attrNameLst>
                                      </p:cBhvr>
                                      <p:to>
                                        <p:strVal val="visible"/>
                                      </p:to>
                                    </p:set>
                                    <p:animEffect transition="in" filter="randombar(horizontal)">
                                      <p:cBhvr>
                                        <p:cTn id="313" dur="500"/>
                                        <p:tgtEl>
                                          <p:spTgt spid="107"/>
                                        </p:tgtEl>
                                      </p:cBhvr>
                                    </p:animEffect>
                                  </p:childTnLst>
                                </p:cTn>
                              </p:par>
                              <p:par>
                                <p:cTn id="314" presetID="14" presetClass="entr" presetSubtype="10" fill="hold" grpId="0" nodeType="withEffect">
                                  <p:stCondLst>
                                    <p:cond delay="0"/>
                                  </p:stCondLst>
                                  <p:childTnLst>
                                    <p:set>
                                      <p:cBhvr>
                                        <p:cTn id="315" dur="1" fill="hold">
                                          <p:stCondLst>
                                            <p:cond delay="0"/>
                                          </p:stCondLst>
                                        </p:cTn>
                                        <p:tgtEl>
                                          <p:spTgt spid="108"/>
                                        </p:tgtEl>
                                        <p:attrNameLst>
                                          <p:attrName>style.visibility</p:attrName>
                                        </p:attrNameLst>
                                      </p:cBhvr>
                                      <p:to>
                                        <p:strVal val="visible"/>
                                      </p:to>
                                    </p:set>
                                    <p:animEffect transition="in" filter="randombar(horizontal)">
                                      <p:cBhvr>
                                        <p:cTn id="316" dur="500"/>
                                        <p:tgtEl>
                                          <p:spTgt spid="108"/>
                                        </p:tgtEl>
                                      </p:cBhvr>
                                    </p:animEffect>
                                  </p:childTnLst>
                                </p:cTn>
                              </p:par>
                              <p:par>
                                <p:cTn id="317" presetID="14" presetClass="entr" presetSubtype="10" fill="hold" grpId="0" nodeType="withEffect">
                                  <p:stCondLst>
                                    <p:cond delay="0"/>
                                  </p:stCondLst>
                                  <p:childTnLst>
                                    <p:set>
                                      <p:cBhvr>
                                        <p:cTn id="318" dur="1" fill="hold">
                                          <p:stCondLst>
                                            <p:cond delay="0"/>
                                          </p:stCondLst>
                                        </p:cTn>
                                        <p:tgtEl>
                                          <p:spTgt spid="109"/>
                                        </p:tgtEl>
                                        <p:attrNameLst>
                                          <p:attrName>style.visibility</p:attrName>
                                        </p:attrNameLst>
                                      </p:cBhvr>
                                      <p:to>
                                        <p:strVal val="visible"/>
                                      </p:to>
                                    </p:set>
                                    <p:animEffect transition="in" filter="randombar(horizontal)">
                                      <p:cBhvr>
                                        <p:cTn id="319" dur="500"/>
                                        <p:tgtEl>
                                          <p:spTgt spid="109"/>
                                        </p:tgtEl>
                                      </p:cBhvr>
                                    </p:animEffect>
                                  </p:childTnLst>
                                </p:cTn>
                              </p:par>
                              <p:par>
                                <p:cTn id="320" presetID="14" presetClass="entr" presetSubtype="10" fill="hold" grpId="0" nodeType="withEffect">
                                  <p:stCondLst>
                                    <p:cond delay="0"/>
                                  </p:stCondLst>
                                  <p:childTnLst>
                                    <p:set>
                                      <p:cBhvr>
                                        <p:cTn id="321" dur="1" fill="hold">
                                          <p:stCondLst>
                                            <p:cond delay="0"/>
                                          </p:stCondLst>
                                        </p:cTn>
                                        <p:tgtEl>
                                          <p:spTgt spid="110"/>
                                        </p:tgtEl>
                                        <p:attrNameLst>
                                          <p:attrName>style.visibility</p:attrName>
                                        </p:attrNameLst>
                                      </p:cBhvr>
                                      <p:to>
                                        <p:strVal val="visible"/>
                                      </p:to>
                                    </p:set>
                                    <p:animEffect transition="in" filter="randombar(horizontal)">
                                      <p:cBhvr>
                                        <p:cTn id="322" dur="500"/>
                                        <p:tgtEl>
                                          <p:spTgt spid="110"/>
                                        </p:tgtEl>
                                      </p:cBhvr>
                                    </p:animEffect>
                                  </p:childTnLst>
                                </p:cTn>
                              </p:par>
                              <p:par>
                                <p:cTn id="323" presetID="14" presetClass="entr" presetSubtype="10" fill="hold" grpId="0" nodeType="withEffect">
                                  <p:stCondLst>
                                    <p:cond delay="0"/>
                                  </p:stCondLst>
                                  <p:childTnLst>
                                    <p:set>
                                      <p:cBhvr>
                                        <p:cTn id="324" dur="1" fill="hold">
                                          <p:stCondLst>
                                            <p:cond delay="0"/>
                                          </p:stCondLst>
                                        </p:cTn>
                                        <p:tgtEl>
                                          <p:spTgt spid="111"/>
                                        </p:tgtEl>
                                        <p:attrNameLst>
                                          <p:attrName>style.visibility</p:attrName>
                                        </p:attrNameLst>
                                      </p:cBhvr>
                                      <p:to>
                                        <p:strVal val="visible"/>
                                      </p:to>
                                    </p:set>
                                    <p:animEffect transition="in" filter="randombar(horizontal)">
                                      <p:cBhvr>
                                        <p:cTn id="325" dur="500"/>
                                        <p:tgtEl>
                                          <p:spTgt spid="111"/>
                                        </p:tgtEl>
                                      </p:cBhvr>
                                    </p:animEffect>
                                  </p:childTnLst>
                                </p:cTn>
                              </p:par>
                              <p:par>
                                <p:cTn id="326" presetID="14" presetClass="entr" presetSubtype="10" fill="hold" grpId="0" nodeType="withEffect">
                                  <p:stCondLst>
                                    <p:cond delay="0"/>
                                  </p:stCondLst>
                                  <p:childTnLst>
                                    <p:set>
                                      <p:cBhvr>
                                        <p:cTn id="327" dur="1" fill="hold">
                                          <p:stCondLst>
                                            <p:cond delay="0"/>
                                          </p:stCondLst>
                                        </p:cTn>
                                        <p:tgtEl>
                                          <p:spTgt spid="112"/>
                                        </p:tgtEl>
                                        <p:attrNameLst>
                                          <p:attrName>style.visibility</p:attrName>
                                        </p:attrNameLst>
                                      </p:cBhvr>
                                      <p:to>
                                        <p:strVal val="visible"/>
                                      </p:to>
                                    </p:set>
                                    <p:animEffect transition="in" filter="randombar(horizontal)">
                                      <p:cBhvr>
                                        <p:cTn id="328" dur="500"/>
                                        <p:tgtEl>
                                          <p:spTgt spid="112"/>
                                        </p:tgtEl>
                                      </p:cBhvr>
                                    </p:animEffect>
                                  </p:childTnLst>
                                </p:cTn>
                              </p:par>
                              <p:par>
                                <p:cTn id="329" presetID="14" presetClass="entr" presetSubtype="10" fill="hold" grpId="0" nodeType="withEffect">
                                  <p:stCondLst>
                                    <p:cond delay="0"/>
                                  </p:stCondLst>
                                  <p:childTnLst>
                                    <p:set>
                                      <p:cBhvr>
                                        <p:cTn id="330" dur="1" fill="hold">
                                          <p:stCondLst>
                                            <p:cond delay="0"/>
                                          </p:stCondLst>
                                        </p:cTn>
                                        <p:tgtEl>
                                          <p:spTgt spid="113"/>
                                        </p:tgtEl>
                                        <p:attrNameLst>
                                          <p:attrName>style.visibility</p:attrName>
                                        </p:attrNameLst>
                                      </p:cBhvr>
                                      <p:to>
                                        <p:strVal val="visible"/>
                                      </p:to>
                                    </p:set>
                                    <p:animEffect transition="in" filter="randombar(horizontal)">
                                      <p:cBhvr>
                                        <p:cTn id="331" dur="500"/>
                                        <p:tgtEl>
                                          <p:spTgt spid="113"/>
                                        </p:tgtEl>
                                      </p:cBhvr>
                                    </p:animEffect>
                                  </p:childTnLst>
                                </p:cTn>
                              </p:par>
                              <p:par>
                                <p:cTn id="332" presetID="14" presetClass="entr" presetSubtype="10" fill="hold" grpId="0" nodeType="withEffect">
                                  <p:stCondLst>
                                    <p:cond delay="0"/>
                                  </p:stCondLst>
                                  <p:childTnLst>
                                    <p:set>
                                      <p:cBhvr>
                                        <p:cTn id="333" dur="1" fill="hold">
                                          <p:stCondLst>
                                            <p:cond delay="0"/>
                                          </p:stCondLst>
                                        </p:cTn>
                                        <p:tgtEl>
                                          <p:spTgt spid="114"/>
                                        </p:tgtEl>
                                        <p:attrNameLst>
                                          <p:attrName>style.visibility</p:attrName>
                                        </p:attrNameLst>
                                      </p:cBhvr>
                                      <p:to>
                                        <p:strVal val="visible"/>
                                      </p:to>
                                    </p:set>
                                    <p:animEffect transition="in" filter="randombar(horizontal)">
                                      <p:cBhvr>
                                        <p:cTn id="334" dur="500"/>
                                        <p:tgtEl>
                                          <p:spTgt spid="114"/>
                                        </p:tgtEl>
                                      </p:cBhvr>
                                    </p:animEffect>
                                  </p:childTnLst>
                                </p:cTn>
                              </p:par>
                              <p:par>
                                <p:cTn id="335" presetID="14" presetClass="entr" presetSubtype="10" fill="hold" grpId="0" nodeType="withEffect">
                                  <p:stCondLst>
                                    <p:cond delay="0"/>
                                  </p:stCondLst>
                                  <p:childTnLst>
                                    <p:set>
                                      <p:cBhvr>
                                        <p:cTn id="336" dur="1" fill="hold">
                                          <p:stCondLst>
                                            <p:cond delay="0"/>
                                          </p:stCondLst>
                                        </p:cTn>
                                        <p:tgtEl>
                                          <p:spTgt spid="115"/>
                                        </p:tgtEl>
                                        <p:attrNameLst>
                                          <p:attrName>style.visibility</p:attrName>
                                        </p:attrNameLst>
                                      </p:cBhvr>
                                      <p:to>
                                        <p:strVal val="visible"/>
                                      </p:to>
                                    </p:set>
                                    <p:animEffect transition="in" filter="randombar(horizontal)">
                                      <p:cBhvr>
                                        <p:cTn id="337" dur="500"/>
                                        <p:tgtEl>
                                          <p:spTgt spid="115"/>
                                        </p:tgtEl>
                                      </p:cBhvr>
                                    </p:animEffect>
                                  </p:childTnLst>
                                </p:cTn>
                              </p:par>
                              <p:par>
                                <p:cTn id="338" presetID="14" presetClass="entr" presetSubtype="10" fill="hold" grpId="0" nodeType="withEffect">
                                  <p:stCondLst>
                                    <p:cond delay="0"/>
                                  </p:stCondLst>
                                  <p:childTnLst>
                                    <p:set>
                                      <p:cBhvr>
                                        <p:cTn id="339" dur="1" fill="hold">
                                          <p:stCondLst>
                                            <p:cond delay="0"/>
                                          </p:stCondLst>
                                        </p:cTn>
                                        <p:tgtEl>
                                          <p:spTgt spid="116"/>
                                        </p:tgtEl>
                                        <p:attrNameLst>
                                          <p:attrName>style.visibility</p:attrName>
                                        </p:attrNameLst>
                                      </p:cBhvr>
                                      <p:to>
                                        <p:strVal val="visible"/>
                                      </p:to>
                                    </p:set>
                                    <p:animEffect transition="in" filter="randombar(horizontal)">
                                      <p:cBhvr>
                                        <p:cTn id="340" dur="500"/>
                                        <p:tgtEl>
                                          <p:spTgt spid="116"/>
                                        </p:tgtEl>
                                      </p:cBhvr>
                                    </p:animEffect>
                                  </p:childTnLst>
                                </p:cTn>
                              </p:par>
                              <p:par>
                                <p:cTn id="341" presetID="14" presetClass="entr" presetSubtype="10" fill="hold" grpId="0" nodeType="withEffect">
                                  <p:stCondLst>
                                    <p:cond delay="0"/>
                                  </p:stCondLst>
                                  <p:childTnLst>
                                    <p:set>
                                      <p:cBhvr>
                                        <p:cTn id="342" dur="1" fill="hold">
                                          <p:stCondLst>
                                            <p:cond delay="0"/>
                                          </p:stCondLst>
                                        </p:cTn>
                                        <p:tgtEl>
                                          <p:spTgt spid="117"/>
                                        </p:tgtEl>
                                        <p:attrNameLst>
                                          <p:attrName>style.visibility</p:attrName>
                                        </p:attrNameLst>
                                      </p:cBhvr>
                                      <p:to>
                                        <p:strVal val="visible"/>
                                      </p:to>
                                    </p:set>
                                    <p:animEffect transition="in" filter="randombar(horizontal)">
                                      <p:cBhvr>
                                        <p:cTn id="343" dur="500"/>
                                        <p:tgtEl>
                                          <p:spTgt spid="117"/>
                                        </p:tgtEl>
                                      </p:cBhvr>
                                    </p:animEffect>
                                  </p:childTnLst>
                                </p:cTn>
                              </p:par>
                              <p:par>
                                <p:cTn id="344" presetID="14" presetClass="entr" presetSubtype="10" fill="hold" grpId="0" nodeType="withEffect">
                                  <p:stCondLst>
                                    <p:cond delay="0"/>
                                  </p:stCondLst>
                                  <p:childTnLst>
                                    <p:set>
                                      <p:cBhvr>
                                        <p:cTn id="345" dur="1" fill="hold">
                                          <p:stCondLst>
                                            <p:cond delay="0"/>
                                          </p:stCondLst>
                                        </p:cTn>
                                        <p:tgtEl>
                                          <p:spTgt spid="118"/>
                                        </p:tgtEl>
                                        <p:attrNameLst>
                                          <p:attrName>style.visibility</p:attrName>
                                        </p:attrNameLst>
                                      </p:cBhvr>
                                      <p:to>
                                        <p:strVal val="visible"/>
                                      </p:to>
                                    </p:set>
                                    <p:animEffect transition="in" filter="randombar(horizontal)">
                                      <p:cBhvr>
                                        <p:cTn id="346" dur="500"/>
                                        <p:tgtEl>
                                          <p:spTgt spid="118"/>
                                        </p:tgtEl>
                                      </p:cBhvr>
                                    </p:animEffect>
                                  </p:childTnLst>
                                </p:cTn>
                              </p:par>
                              <p:par>
                                <p:cTn id="347" presetID="14" presetClass="entr" presetSubtype="10" fill="hold" grpId="0" nodeType="withEffect">
                                  <p:stCondLst>
                                    <p:cond delay="0"/>
                                  </p:stCondLst>
                                  <p:childTnLst>
                                    <p:set>
                                      <p:cBhvr>
                                        <p:cTn id="348" dur="1" fill="hold">
                                          <p:stCondLst>
                                            <p:cond delay="0"/>
                                          </p:stCondLst>
                                        </p:cTn>
                                        <p:tgtEl>
                                          <p:spTgt spid="119"/>
                                        </p:tgtEl>
                                        <p:attrNameLst>
                                          <p:attrName>style.visibility</p:attrName>
                                        </p:attrNameLst>
                                      </p:cBhvr>
                                      <p:to>
                                        <p:strVal val="visible"/>
                                      </p:to>
                                    </p:set>
                                    <p:animEffect transition="in" filter="randombar(horizontal)">
                                      <p:cBhvr>
                                        <p:cTn id="349" dur="500"/>
                                        <p:tgtEl>
                                          <p:spTgt spid="119"/>
                                        </p:tgtEl>
                                      </p:cBhvr>
                                    </p:animEffect>
                                  </p:childTnLst>
                                </p:cTn>
                              </p:par>
                              <p:par>
                                <p:cTn id="350" presetID="14" presetClass="entr" presetSubtype="10" fill="hold" grpId="0" nodeType="withEffect">
                                  <p:stCondLst>
                                    <p:cond delay="0"/>
                                  </p:stCondLst>
                                  <p:childTnLst>
                                    <p:set>
                                      <p:cBhvr>
                                        <p:cTn id="351" dur="1" fill="hold">
                                          <p:stCondLst>
                                            <p:cond delay="0"/>
                                          </p:stCondLst>
                                        </p:cTn>
                                        <p:tgtEl>
                                          <p:spTgt spid="120"/>
                                        </p:tgtEl>
                                        <p:attrNameLst>
                                          <p:attrName>style.visibility</p:attrName>
                                        </p:attrNameLst>
                                      </p:cBhvr>
                                      <p:to>
                                        <p:strVal val="visible"/>
                                      </p:to>
                                    </p:set>
                                    <p:animEffect transition="in" filter="randombar(horizontal)">
                                      <p:cBhvr>
                                        <p:cTn id="352" dur="500"/>
                                        <p:tgtEl>
                                          <p:spTgt spid="120"/>
                                        </p:tgtEl>
                                      </p:cBhvr>
                                    </p:animEffect>
                                  </p:childTnLst>
                                </p:cTn>
                              </p:par>
                              <p:par>
                                <p:cTn id="353" presetID="14" presetClass="entr" presetSubtype="10" fill="hold" grpId="0" nodeType="withEffect">
                                  <p:stCondLst>
                                    <p:cond delay="0"/>
                                  </p:stCondLst>
                                  <p:childTnLst>
                                    <p:set>
                                      <p:cBhvr>
                                        <p:cTn id="354" dur="1" fill="hold">
                                          <p:stCondLst>
                                            <p:cond delay="0"/>
                                          </p:stCondLst>
                                        </p:cTn>
                                        <p:tgtEl>
                                          <p:spTgt spid="121"/>
                                        </p:tgtEl>
                                        <p:attrNameLst>
                                          <p:attrName>style.visibility</p:attrName>
                                        </p:attrNameLst>
                                      </p:cBhvr>
                                      <p:to>
                                        <p:strVal val="visible"/>
                                      </p:to>
                                    </p:set>
                                    <p:animEffect transition="in" filter="randombar(horizontal)">
                                      <p:cBhvr>
                                        <p:cTn id="355" dur="500"/>
                                        <p:tgtEl>
                                          <p:spTgt spid="121"/>
                                        </p:tgtEl>
                                      </p:cBhvr>
                                    </p:animEffect>
                                  </p:childTnLst>
                                </p:cTn>
                              </p:par>
                              <p:par>
                                <p:cTn id="356" presetID="14" presetClass="entr" presetSubtype="10" fill="hold" grpId="0" nodeType="withEffect">
                                  <p:stCondLst>
                                    <p:cond delay="0"/>
                                  </p:stCondLst>
                                  <p:childTnLst>
                                    <p:set>
                                      <p:cBhvr>
                                        <p:cTn id="357" dur="1" fill="hold">
                                          <p:stCondLst>
                                            <p:cond delay="0"/>
                                          </p:stCondLst>
                                        </p:cTn>
                                        <p:tgtEl>
                                          <p:spTgt spid="122"/>
                                        </p:tgtEl>
                                        <p:attrNameLst>
                                          <p:attrName>style.visibility</p:attrName>
                                        </p:attrNameLst>
                                      </p:cBhvr>
                                      <p:to>
                                        <p:strVal val="visible"/>
                                      </p:to>
                                    </p:set>
                                    <p:animEffect transition="in" filter="randombar(horizontal)">
                                      <p:cBhvr>
                                        <p:cTn id="358" dur="500"/>
                                        <p:tgtEl>
                                          <p:spTgt spid="122"/>
                                        </p:tgtEl>
                                      </p:cBhvr>
                                    </p:animEffect>
                                  </p:childTnLst>
                                </p:cTn>
                              </p:par>
                              <p:par>
                                <p:cTn id="359" presetID="14" presetClass="entr" presetSubtype="10" fill="hold" grpId="0" nodeType="withEffect">
                                  <p:stCondLst>
                                    <p:cond delay="0"/>
                                  </p:stCondLst>
                                  <p:childTnLst>
                                    <p:set>
                                      <p:cBhvr>
                                        <p:cTn id="360" dur="1" fill="hold">
                                          <p:stCondLst>
                                            <p:cond delay="0"/>
                                          </p:stCondLst>
                                        </p:cTn>
                                        <p:tgtEl>
                                          <p:spTgt spid="123"/>
                                        </p:tgtEl>
                                        <p:attrNameLst>
                                          <p:attrName>style.visibility</p:attrName>
                                        </p:attrNameLst>
                                      </p:cBhvr>
                                      <p:to>
                                        <p:strVal val="visible"/>
                                      </p:to>
                                    </p:set>
                                    <p:animEffect transition="in" filter="randombar(horizontal)">
                                      <p:cBhvr>
                                        <p:cTn id="361" dur="500"/>
                                        <p:tgtEl>
                                          <p:spTgt spid="123"/>
                                        </p:tgtEl>
                                      </p:cBhvr>
                                    </p:animEffect>
                                  </p:childTnLst>
                                </p:cTn>
                              </p:par>
                              <p:par>
                                <p:cTn id="362" presetID="14" presetClass="entr" presetSubtype="10" fill="hold" grpId="0" nodeType="withEffect">
                                  <p:stCondLst>
                                    <p:cond delay="0"/>
                                  </p:stCondLst>
                                  <p:childTnLst>
                                    <p:set>
                                      <p:cBhvr>
                                        <p:cTn id="363" dur="1" fill="hold">
                                          <p:stCondLst>
                                            <p:cond delay="0"/>
                                          </p:stCondLst>
                                        </p:cTn>
                                        <p:tgtEl>
                                          <p:spTgt spid="124"/>
                                        </p:tgtEl>
                                        <p:attrNameLst>
                                          <p:attrName>style.visibility</p:attrName>
                                        </p:attrNameLst>
                                      </p:cBhvr>
                                      <p:to>
                                        <p:strVal val="visible"/>
                                      </p:to>
                                    </p:set>
                                    <p:animEffect transition="in" filter="randombar(horizontal)">
                                      <p:cBhvr>
                                        <p:cTn id="364" dur="500"/>
                                        <p:tgtEl>
                                          <p:spTgt spid="124"/>
                                        </p:tgtEl>
                                      </p:cBhvr>
                                    </p:animEffect>
                                  </p:childTnLst>
                                </p:cTn>
                              </p:par>
                              <p:par>
                                <p:cTn id="365" presetID="14" presetClass="entr" presetSubtype="10" fill="hold" grpId="0" nodeType="withEffect">
                                  <p:stCondLst>
                                    <p:cond delay="0"/>
                                  </p:stCondLst>
                                  <p:childTnLst>
                                    <p:set>
                                      <p:cBhvr>
                                        <p:cTn id="366" dur="1" fill="hold">
                                          <p:stCondLst>
                                            <p:cond delay="0"/>
                                          </p:stCondLst>
                                        </p:cTn>
                                        <p:tgtEl>
                                          <p:spTgt spid="125"/>
                                        </p:tgtEl>
                                        <p:attrNameLst>
                                          <p:attrName>style.visibility</p:attrName>
                                        </p:attrNameLst>
                                      </p:cBhvr>
                                      <p:to>
                                        <p:strVal val="visible"/>
                                      </p:to>
                                    </p:set>
                                    <p:animEffect transition="in" filter="randombar(horizontal)">
                                      <p:cBhvr>
                                        <p:cTn id="367" dur="500"/>
                                        <p:tgtEl>
                                          <p:spTgt spid="125"/>
                                        </p:tgtEl>
                                      </p:cBhvr>
                                    </p:animEffect>
                                  </p:childTnLst>
                                </p:cTn>
                              </p:par>
                              <p:par>
                                <p:cTn id="368" presetID="14" presetClass="entr" presetSubtype="10" fill="hold" grpId="0" nodeType="withEffect">
                                  <p:stCondLst>
                                    <p:cond delay="0"/>
                                  </p:stCondLst>
                                  <p:childTnLst>
                                    <p:set>
                                      <p:cBhvr>
                                        <p:cTn id="369" dur="1" fill="hold">
                                          <p:stCondLst>
                                            <p:cond delay="0"/>
                                          </p:stCondLst>
                                        </p:cTn>
                                        <p:tgtEl>
                                          <p:spTgt spid="126"/>
                                        </p:tgtEl>
                                        <p:attrNameLst>
                                          <p:attrName>style.visibility</p:attrName>
                                        </p:attrNameLst>
                                      </p:cBhvr>
                                      <p:to>
                                        <p:strVal val="visible"/>
                                      </p:to>
                                    </p:set>
                                    <p:animEffect transition="in" filter="randombar(horizontal)">
                                      <p:cBhvr>
                                        <p:cTn id="370" dur="500"/>
                                        <p:tgtEl>
                                          <p:spTgt spid="126"/>
                                        </p:tgtEl>
                                      </p:cBhvr>
                                    </p:animEffect>
                                  </p:childTnLst>
                                </p:cTn>
                              </p:par>
                              <p:par>
                                <p:cTn id="371" presetID="14" presetClass="entr" presetSubtype="10" fill="hold" grpId="0" nodeType="withEffect">
                                  <p:stCondLst>
                                    <p:cond delay="0"/>
                                  </p:stCondLst>
                                  <p:childTnLst>
                                    <p:set>
                                      <p:cBhvr>
                                        <p:cTn id="372" dur="1" fill="hold">
                                          <p:stCondLst>
                                            <p:cond delay="0"/>
                                          </p:stCondLst>
                                        </p:cTn>
                                        <p:tgtEl>
                                          <p:spTgt spid="127"/>
                                        </p:tgtEl>
                                        <p:attrNameLst>
                                          <p:attrName>style.visibility</p:attrName>
                                        </p:attrNameLst>
                                      </p:cBhvr>
                                      <p:to>
                                        <p:strVal val="visible"/>
                                      </p:to>
                                    </p:set>
                                    <p:animEffect transition="in" filter="randombar(horizontal)">
                                      <p:cBhvr>
                                        <p:cTn id="373" dur="500"/>
                                        <p:tgtEl>
                                          <p:spTgt spid="127"/>
                                        </p:tgtEl>
                                      </p:cBhvr>
                                    </p:animEffect>
                                  </p:childTnLst>
                                </p:cTn>
                              </p:par>
                              <p:par>
                                <p:cTn id="374" presetID="14" presetClass="entr" presetSubtype="10" fill="hold" grpId="0" nodeType="withEffect">
                                  <p:stCondLst>
                                    <p:cond delay="0"/>
                                  </p:stCondLst>
                                  <p:childTnLst>
                                    <p:set>
                                      <p:cBhvr>
                                        <p:cTn id="375" dur="1" fill="hold">
                                          <p:stCondLst>
                                            <p:cond delay="0"/>
                                          </p:stCondLst>
                                        </p:cTn>
                                        <p:tgtEl>
                                          <p:spTgt spid="128"/>
                                        </p:tgtEl>
                                        <p:attrNameLst>
                                          <p:attrName>style.visibility</p:attrName>
                                        </p:attrNameLst>
                                      </p:cBhvr>
                                      <p:to>
                                        <p:strVal val="visible"/>
                                      </p:to>
                                    </p:set>
                                    <p:animEffect transition="in" filter="randombar(horizontal)">
                                      <p:cBhvr>
                                        <p:cTn id="376" dur="500"/>
                                        <p:tgtEl>
                                          <p:spTgt spid="128"/>
                                        </p:tgtEl>
                                      </p:cBhvr>
                                    </p:animEffect>
                                  </p:childTnLst>
                                </p:cTn>
                              </p:par>
                              <p:par>
                                <p:cTn id="377" presetID="14" presetClass="entr" presetSubtype="10" fill="hold" grpId="0" nodeType="withEffect">
                                  <p:stCondLst>
                                    <p:cond delay="0"/>
                                  </p:stCondLst>
                                  <p:childTnLst>
                                    <p:set>
                                      <p:cBhvr>
                                        <p:cTn id="378" dur="1" fill="hold">
                                          <p:stCondLst>
                                            <p:cond delay="0"/>
                                          </p:stCondLst>
                                        </p:cTn>
                                        <p:tgtEl>
                                          <p:spTgt spid="129"/>
                                        </p:tgtEl>
                                        <p:attrNameLst>
                                          <p:attrName>style.visibility</p:attrName>
                                        </p:attrNameLst>
                                      </p:cBhvr>
                                      <p:to>
                                        <p:strVal val="visible"/>
                                      </p:to>
                                    </p:set>
                                    <p:animEffect transition="in" filter="randombar(horizontal)">
                                      <p:cBhvr>
                                        <p:cTn id="379" dur="500"/>
                                        <p:tgtEl>
                                          <p:spTgt spid="129"/>
                                        </p:tgtEl>
                                      </p:cBhvr>
                                    </p:animEffect>
                                  </p:childTnLst>
                                </p:cTn>
                              </p:par>
                              <p:par>
                                <p:cTn id="380" presetID="14" presetClass="entr" presetSubtype="10" fill="hold" grpId="0" nodeType="withEffect">
                                  <p:stCondLst>
                                    <p:cond delay="0"/>
                                  </p:stCondLst>
                                  <p:childTnLst>
                                    <p:set>
                                      <p:cBhvr>
                                        <p:cTn id="381" dur="1" fill="hold">
                                          <p:stCondLst>
                                            <p:cond delay="0"/>
                                          </p:stCondLst>
                                        </p:cTn>
                                        <p:tgtEl>
                                          <p:spTgt spid="130"/>
                                        </p:tgtEl>
                                        <p:attrNameLst>
                                          <p:attrName>style.visibility</p:attrName>
                                        </p:attrNameLst>
                                      </p:cBhvr>
                                      <p:to>
                                        <p:strVal val="visible"/>
                                      </p:to>
                                    </p:set>
                                    <p:animEffect transition="in" filter="randombar(horizontal)">
                                      <p:cBhvr>
                                        <p:cTn id="382" dur="500"/>
                                        <p:tgtEl>
                                          <p:spTgt spid="130"/>
                                        </p:tgtEl>
                                      </p:cBhvr>
                                    </p:animEffect>
                                  </p:childTnLst>
                                </p:cTn>
                              </p:par>
                              <p:par>
                                <p:cTn id="383" presetID="14" presetClass="entr" presetSubtype="10" fill="hold" grpId="0" nodeType="withEffect">
                                  <p:stCondLst>
                                    <p:cond delay="0"/>
                                  </p:stCondLst>
                                  <p:childTnLst>
                                    <p:set>
                                      <p:cBhvr>
                                        <p:cTn id="384" dur="1" fill="hold">
                                          <p:stCondLst>
                                            <p:cond delay="0"/>
                                          </p:stCondLst>
                                        </p:cTn>
                                        <p:tgtEl>
                                          <p:spTgt spid="131"/>
                                        </p:tgtEl>
                                        <p:attrNameLst>
                                          <p:attrName>style.visibility</p:attrName>
                                        </p:attrNameLst>
                                      </p:cBhvr>
                                      <p:to>
                                        <p:strVal val="visible"/>
                                      </p:to>
                                    </p:set>
                                    <p:animEffect transition="in" filter="randombar(horizontal)">
                                      <p:cBhvr>
                                        <p:cTn id="38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animBg="1"/>
      <p:bldP spid="23" grpId="0" animBg="1"/>
      <p:bldP spid="24" grpId="0" animBg="1"/>
      <p:bldP spid="25" grpId="0" animBg="1"/>
      <p:bldP spid="26" grpId="0" animBg="1"/>
      <p:bldP spid="32" grpId="0"/>
      <p:bldP spid="34" grpId="0"/>
      <p:bldP spid="36" grpId="0"/>
      <p:bldP spid="38" grpId="0"/>
      <p:bldP spid="40" grpId="0"/>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p:bldP spid="57" grpId="0"/>
      <p:bldP spid="58" grpId="0"/>
      <p:bldP spid="59" grpId="0"/>
      <p:bldP spid="60" grpId="0"/>
      <p:bldP spid="61" grpId="0"/>
      <p:bldP spid="62" grpId="0" animBg="1"/>
      <p:bldP spid="63" grpId="0" animBg="1"/>
      <p:bldP spid="64" grpId="0" animBg="1"/>
      <p:bldP spid="65" grpId="0" animBg="1"/>
      <p:bldP spid="66" grpId="0" animBg="1"/>
      <p:bldP spid="67" grpId="0"/>
      <p:bldP spid="68" grpId="0"/>
      <p:bldP spid="69" grpId="0"/>
      <p:bldP spid="70" grpId="0"/>
      <p:bldP spid="71" grpId="0"/>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p:bldP spid="83" grpId="0"/>
      <p:bldP spid="84" grpId="0"/>
      <p:bldP spid="85" grpId="0"/>
      <p:bldP spid="86" grpId="0"/>
      <p:bldP spid="87" grpId="0"/>
      <p:bldP spid="88" grpId="0"/>
      <p:bldP spid="89" grpId="0"/>
      <p:bldP spid="90" grpId="0"/>
      <p:bldP spid="91" grpId="0"/>
      <p:bldP spid="92" grpId="0" animBg="1"/>
      <p:bldP spid="93" grpId="0" animBg="1"/>
      <p:bldP spid="94" grpId="0" animBg="1"/>
      <p:bldP spid="95" grpId="0" animBg="1"/>
      <p:bldP spid="96" grpId="0" animBg="1"/>
      <p:bldP spid="97" grpId="0"/>
      <p:bldP spid="98" grpId="0"/>
      <p:bldP spid="99" grpId="0"/>
      <p:bldP spid="100" grpId="0"/>
      <p:bldP spid="101" grpId="0"/>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P spid="118" grpId="0"/>
      <p:bldP spid="119" grpId="0"/>
      <p:bldP spid="120" grpId="0"/>
      <p:bldP spid="121" grpId="0"/>
      <p:bldP spid="122" grpId="0" animBg="1"/>
      <p:bldP spid="123" grpId="0" animBg="1"/>
      <p:bldP spid="124" grpId="0" animBg="1"/>
      <p:bldP spid="125" grpId="0" animBg="1"/>
      <p:bldP spid="126" grpId="0" animBg="1"/>
      <p:bldP spid="127" grpId="0"/>
      <p:bldP spid="128" grpId="0"/>
      <p:bldP spid="129" grpId="0"/>
      <p:bldP spid="130" grpId="0"/>
      <p:bldP spid="131" grpId="0"/>
      <p:bldP spid="133" grpId="0"/>
      <p:bldP spid="134" grpId="0"/>
      <p:bldP spid="1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4A7F5B-E1EC-20B4-A395-70B6857B84E3}"/>
              </a:ext>
            </a:extLst>
          </p:cNvPr>
          <p:cNvSpPr txBox="1"/>
          <p:nvPr/>
        </p:nvSpPr>
        <p:spPr>
          <a:xfrm>
            <a:off x="166528" y="339927"/>
            <a:ext cx="8935082" cy="1077218"/>
          </a:xfrm>
          <a:prstGeom prst="rect">
            <a:avLst/>
          </a:prstGeom>
          <a:noFill/>
        </p:spPr>
        <p:txBody>
          <a:bodyPr wrap="square">
            <a:spAutoFit/>
          </a:bodyPr>
          <a:lstStyle/>
          <a:p>
            <a:pPr algn="just"/>
            <a:r>
              <a:rPr lang="en-US" sz="3200" b="1" i="1" dirty="0">
                <a:solidFill>
                  <a:srgbClr val="303030"/>
                </a:solidFill>
                <a:effectLst/>
                <a:latin typeface="Book Antiqua" panose="02040602050305030304" pitchFamily="18" charset="0"/>
              </a:rPr>
              <a:t>Write the following English sentences in symbolic form</a:t>
            </a:r>
            <a:endParaRPr lang="en-IN" sz="3200" b="1" i="1" dirty="0">
              <a:latin typeface="Book Antiqua" panose="02040602050305030304" pitchFamily="18" charset="0"/>
            </a:endParaRPr>
          </a:p>
        </p:txBody>
      </p:sp>
      <p:sp>
        <p:nvSpPr>
          <p:cNvPr id="5" name="TextBox 4">
            <a:extLst>
              <a:ext uri="{FF2B5EF4-FFF2-40B4-BE49-F238E27FC236}">
                <a16:creationId xmlns:a16="http://schemas.microsoft.com/office/drawing/2014/main" id="{6774708E-FD2A-CA84-1DE4-BAD8F6255072}"/>
              </a:ext>
            </a:extLst>
          </p:cNvPr>
          <p:cNvSpPr txBox="1"/>
          <p:nvPr/>
        </p:nvSpPr>
        <p:spPr>
          <a:xfrm>
            <a:off x="504131" y="1635050"/>
            <a:ext cx="7477188" cy="553998"/>
          </a:xfrm>
          <a:prstGeom prst="rect">
            <a:avLst/>
          </a:prstGeom>
          <a:noFill/>
        </p:spPr>
        <p:txBody>
          <a:bodyPr wrap="square">
            <a:spAutoFit/>
          </a:bodyPr>
          <a:lstStyle/>
          <a:p>
            <a:pPr algn="l" fontAlgn="base">
              <a:buFont typeface="+mj-lt"/>
              <a:buAutoNum type="arabicPeriod"/>
            </a:pPr>
            <a:r>
              <a:rPr lang="en-US" sz="3000" b="1" i="0" dirty="0">
                <a:solidFill>
                  <a:srgbClr val="303030"/>
                </a:solidFill>
                <a:effectLst/>
                <a:latin typeface="Arial" panose="020B0604020202020204" pitchFamily="34" charset="0"/>
                <a:cs typeface="Arial" panose="020B0604020202020204" pitchFamily="34" charset="0"/>
              </a:rPr>
              <a:t>If it rains, then I will stay at home.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5C72F36-4DFE-BB24-31D1-8C58E2AD4798}"/>
                  </a:ext>
                </a:extLst>
              </p:cNvPr>
              <p:cNvSpPr txBox="1"/>
              <p:nvPr/>
            </p:nvSpPr>
            <p:spPr>
              <a:xfrm>
                <a:off x="6388689" y="2361696"/>
                <a:ext cx="1414170" cy="584775"/>
              </a:xfrm>
              <a:prstGeom prst="rect">
                <a:avLst/>
              </a:prstGeom>
              <a:noFill/>
            </p:spPr>
            <p:txBody>
              <a:bodyPr wrap="none" rtlCol="0">
                <a:spAutoFit/>
              </a:bodyPr>
              <a:lstStyle/>
              <a:p>
                <a:r>
                  <a:rPr lang="en-IN" sz="3200" b="1" dirty="0"/>
                  <a:t>P</a:t>
                </a:r>
                <a:r>
                  <a:rPr lang="en-IN" sz="3200" b="1" dirty="0">
                    <a:ea typeface="Cambria Math" panose="02040503050406030204" pitchFamily="18" charset="0"/>
                  </a:rPr>
                  <a:t> </a:t>
                </a:r>
                <a14:m>
                  <m:oMath xmlns:m="http://schemas.openxmlformats.org/officeDocument/2006/math">
                    <m:r>
                      <a:rPr lang="en-IN" sz="3200" b="1" i="1" smtClean="0">
                        <a:latin typeface="Cambria Math" panose="02040503050406030204" pitchFamily="18" charset="0"/>
                        <a:ea typeface="Cambria Math" panose="02040503050406030204" pitchFamily="18" charset="0"/>
                      </a:rPr>
                      <m:t>⇒ </m:t>
                    </m:r>
                  </m:oMath>
                </a14:m>
                <a:r>
                  <a:rPr lang="en-IN" sz="3200" b="1" dirty="0"/>
                  <a:t>Q</a:t>
                </a:r>
              </a:p>
            </p:txBody>
          </p:sp>
        </mc:Choice>
        <mc:Fallback xmlns="">
          <p:sp>
            <p:nvSpPr>
              <p:cNvPr id="7" name="TextBox 6">
                <a:extLst>
                  <a:ext uri="{FF2B5EF4-FFF2-40B4-BE49-F238E27FC236}">
                    <a16:creationId xmlns:a16="http://schemas.microsoft.com/office/drawing/2014/main" id="{F5C72F36-4DFE-BB24-31D1-8C58E2AD4798}"/>
                  </a:ext>
                </a:extLst>
              </p:cNvPr>
              <p:cNvSpPr txBox="1">
                <a:spLocks noRot="1" noChangeAspect="1" noMove="1" noResize="1" noEditPoints="1" noAdjustHandles="1" noChangeArrowheads="1" noChangeShapeType="1" noTextEdit="1"/>
              </p:cNvSpPr>
              <p:nvPr/>
            </p:nvSpPr>
            <p:spPr>
              <a:xfrm>
                <a:off x="6388689" y="2361696"/>
                <a:ext cx="1414170" cy="584775"/>
              </a:xfrm>
              <a:prstGeom prst="rect">
                <a:avLst/>
              </a:prstGeom>
              <a:blipFill>
                <a:blip r:embed="rId2"/>
                <a:stretch>
                  <a:fillRect l="-10776" t="-11458" r="-9914" b="-3541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0A81BC1-EEDD-A559-80EB-95E67AE7491C}"/>
                  </a:ext>
                </a:extLst>
              </p:cNvPr>
              <p:cNvSpPr txBox="1"/>
              <p:nvPr/>
            </p:nvSpPr>
            <p:spPr>
              <a:xfrm>
                <a:off x="5524879" y="3413069"/>
                <a:ext cx="1045479" cy="584775"/>
              </a:xfrm>
              <a:prstGeom prst="rect">
                <a:avLst/>
              </a:prstGeom>
              <a:noFill/>
            </p:spPr>
            <p:txBody>
              <a:bodyPr wrap="none" rtlCol="0">
                <a:spAutoFit/>
              </a:bodyPr>
              <a:lstStyle/>
              <a:p>
                <a:r>
                  <a:rPr lang="en-IN" sz="3200" b="1" dirty="0"/>
                  <a:t>P</a:t>
                </a:r>
                <a14:m>
                  <m:oMath xmlns:m="http://schemas.openxmlformats.org/officeDocument/2006/math">
                    <m:r>
                      <a:rPr lang="en-IN" sz="3200" b="1" i="1" smtClean="0">
                        <a:latin typeface="Cambria Math" panose="02040503050406030204" pitchFamily="18" charset="0"/>
                        <a:ea typeface="Cambria Math" panose="02040503050406030204" pitchFamily="18" charset="0"/>
                      </a:rPr>
                      <m:t>𝚲</m:t>
                    </m:r>
                    <m:r>
                      <a:rPr lang="en-IN" sz="3200" b="1" i="1" smtClean="0">
                        <a:latin typeface="Cambria Math" panose="02040503050406030204" pitchFamily="18" charset="0"/>
                        <a:ea typeface="Cambria Math" panose="02040503050406030204" pitchFamily="18" charset="0"/>
                      </a:rPr>
                      <m:t>𝑸</m:t>
                    </m:r>
                  </m:oMath>
                </a14:m>
                <a:endParaRPr lang="en-IN" sz="3200" b="1" dirty="0"/>
              </a:p>
            </p:txBody>
          </p:sp>
        </mc:Choice>
        <mc:Fallback xmlns="">
          <p:sp>
            <p:nvSpPr>
              <p:cNvPr id="9" name="TextBox 8">
                <a:extLst>
                  <a:ext uri="{FF2B5EF4-FFF2-40B4-BE49-F238E27FC236}">
                    <a16:creationId xmlns:a16="http://schemas.microsoft.com/office/drawing/2014/main" id="{C0A81BC1-EEDD-A559-80EB-95E67AE7491C}"/>
                  </a:ext>
                </a:extLst>
              </p:cNvPr>
              <p:cNvSpPr txBox="1">
                <a:spLocks noRot="1" noChangeAspect="1" noMove="1" noResize="1" noEditPoints="1" noAdjustHandles="1" noChangeArrowheads="1" noChangeShapeType="1" noTextEdit="1"/>
              </p:cNvSpPr>
              <p:nvPr/>
            </p:nvSpPr>
            <p:spPr>
              <a:xfrm>
                <a:off x="5524879" y="3413069"/>
                <a:ext cx="1045479" cy="584775"/>
              </a:xfrm>
              <a:prstGeom prst="rect">
                <a:avLst/>
              </a:prstGeom>
              <a:blipFill>
                <a:blip r:embed="rId3"/>
                <a:stretch>
                  <a:fillRect l="-14535" t="-11458" b="-35417"/>
                </a:stretch>
              </a:blipFill>
            </p:spPr>
            <p:txBody>
              <a:bodyPr/>
              <a:lstStyle/>
              <a:p>
                <a:r>
                  <a:rPr lang="en-IN">
                    <a:noFill/>
                  </a:rPr>
                  <a:t> </a:t>
                </a:r>
              </a:p>
            </p:txBody>
          </p:sp>
        </mc:Fallback>
      </mc:AlternateContent>
      <p:sp>
        <p:nvSpPr>
          <p:cNvPr id="11" name="TextBox 10">
            <a:extLst>
              <a:ext uri="{FF2B5EF4-FFF2-40B4-BE49-F238E27FC236}">
                <a16:creationId xmlns:a16="http://schemas.microsoft.com/office/drawing/2014/main" id="{9B33D72B-623B-3883-6701-C57F0C590373}"/>
              </a:ext>
            </a:extLst>
          </p:cNvPr>
          <p:cNvSpPr txBox="1"/>
          <p:nvPr/>
        </p:nvSpPr>
        <p:spPr>
          <a:xfrm>
            <a:off x="703966" y="2991512"/>
            <a:ext cx="5866392" cy="553998"/>
          </a:xfrm>
          <a:prstGeom prst="rect">
            <a:avLst/>
          </a:prstGeom>
          <a:noFill/>
        </p:spPr>
        <p:txBody>
          <a:bodyPr wrap="square">
            <a:spAutoFit/>
          </a:bodyPr>
          <a:lstStyle/>
          <a:p>
            <a:pPr algn="l" fontAlgn="base"/>
            <a:r>
              <a:rPr lang="en-US" sz="3000" b="1" i="0" dirty="0">
                <a:solidFill>
                  <a:srgbClr val="303030"/>
                </a:solidFill>
                <a:effectLst/>
                <a:latin typeface="Arial" panose="020B0604020202020204" pitchFamily="34" charset="0"/>
                <a:cs typeface="Arial" panose="020B0604020202020204" pitchFamily="34" charset="0"/>
              </a:rPr>
              <a:t>2. He is poor but honest.</a:t>
            </a:r>
          </a:p>
        </p:txBody>
      </p:sp>
      <p:sp>
        <p:nvSpPr>
          <p:cNvPr id="13" name="TextBox 12">
            <a:extLst>
              <a:ext uri="{FF2B5EF4-FFF2-40B4-BE49-F238E27FC236}">
                <a16:creationId xmlns:a16="http://schemas.microsoft.com/office/drawing/2014/main" id="{777CC875-F3EC-E309-5C98-255FA87DAAA3}"/>
              </a:ext>
            </a:extLst>
          </p:cNvPr>
          <p:cNvSpPr txBox="1"/>
          <p:nvPr/>
        </p:nvSpPr>
        <p:spPr>
          <a:xfrm>
            <a:off x="703965" y="4184972"/>
            <a:ext cx="7743637" cy="553998"/>
          </a:xfrm>
          <a:prstGeom prst="rect">
            <a:avLst/>
          </a:prstGeom>
          <a:noFill/>
        </p:spPr>
        <p:txBody>
          <a:bodyPr wrap="square">
            <a:spAutoFit/>
          </a:bodyPr>
          <a:lstStyle/>
          <a:p>
            <a:pPr algn="l" fontAlgn="base"/>
            <a:r>
              <a:rPr lang="en-US" sz="3000" b="1" i="0" dirty="0">
                <a:solidFill>
                  <a:srgbClr val="303030"/>
                </a:solidFill>
                <a:effectLst/>
                <a:latin typeface="Arial" panose="020B0604020202020204" pitchFamily="34" charset="0"/>
                <a:cs typeface="Arial" panose="020B0604020202020204" pitchFamily="34" charset="0"/>
              </a:rPr>
              <a:t>3. Birds fly if and only if sky is clear.</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F0A1A9E-8DF0-49E9-B6EC-69C8E2ECD23A}"/>
                  </a:ext>
                </a:extLst>
              </p:cNvPr>
              <p:cNvSpPr txBox="1"/>
              <p:nvPr/>
            </p:nvSpPr>
            <p:spPr>
              <a:xfrm>
                <a:off x="5713612" y="4738970"/>
                <a:ext cx="1372683" cy="584775"/>
              </a:xfrm>
              <a:prstGeom prst="rect">
                <a:avLst/>
              </a:prstGeom>
              <a:noFill/>
            </p:spPr>
            <p:txBody>
              <a:bodyPr wrap="none" rtlCol="0">
                <a:spAutoFit/>
              </a:bodyPr>
              <a:lstStyle/>
              <a:p>
                <a:r>
                  <a:rPr lang="en-IN" sz="3200" b="1" dirty="0"/>
                  <a:t>P</a:t>
                </a:r>
                <a14:m>
                  <m:oMath xmlns:m="http://schemas.openxmlformats.org/officeDocument/2006/math">
                    <m:r>
                      <a:rPr lang="en-IN" sz="3200" b="1" i="1">
                        <a:latin typeface="Cambria Math" panose="02040503050406030204" pitchFamily="18" charset="0"/>
                        <a:ea typeface="Cambria Math" panose="02040503050406030204" pitchFamily="18" charset="0"/>
                      </a:rPr>
                      <m:t>⟺</m:t>
                    </m:r>
                    <m:r>
                      <a:rPr lang="en-IN" sz="3200" b="1" i="1" smtClean="0">
                        <a:latin typeface="Cambria Math" panose="02040503050406030204" pitchFamily="18" charset="0"/>
                        <a:ea typeface="Cambria Math" panose="02040503050406030204" pitchFamily="18" charset="0"/>
                      </a:rPr>
                      <m:t>𝑸</m:t>
                    </m:r>
                  </m:oMath>
                </a14:m>
                <a:endParaRPr lang="en-IN" sz="3200" b="1" dirty="0"/>
              </a:p>
            </p:txBody>
          </p:sp>
        </mc:Choice>
        <mc:Fallback xmlns="">
          <p:sp>
            <p:nvSpPr>
              <p:cNvPr id="14" name="TextBox 13">
                <a:extLst>
                  <a:ext uri="{FF2B5EF4-FFF2-40B4-BE49-F238E27FC236}">
                    <a16:creationId xmlns:a16="http://schemas.microsoft.com/office/drawing/2014/main" id="{9F0A1A9E-8DF0-49E9-B6EC-69C8E2ECD23A}"/>
                  </a:ext>
                </a:extLst>
              </p:cNvPr>
              <p:cNvSpPr txBox="1">
                <a:spLocks noRot="1" noChangeAspect="1" noMove="1" noResize="1" noEditPoints="1" noAdjustHandles="1" noChangeArrowheads="1" noChangeShapeType="1" noTextEdit="1"/>
              </p:cNvSpPr>
              <p:nvPr/>
            </p:nvSpPr>
            <p:spPr>
              <a:xfrm>
                <a:off x="5713612" y="4738970"/>
                <a:ext cx="1372683" cy="584775"/>
              </a:xfrm>
              <a:prstGeom prst="rect">
                <a:avLst/>
              </a:prstGeom>
              <a:blipFill>
                <a:blip r:embed="rId4"/>
                <a:stretch>
                  <a:fillRect l="-11111" t="-11458" b="-35417"/>
                </a:stretch>
              </a:blipFill>
            </p:spPr>
            <p:txBody>
              <a:bodyPr/>
              <a:lstStyle/>
              <a:p>
                <a:r>
                  <a:rPr lang="en-IN">
                    <a:noFill/>
                  </a:rPr>
                  <a:t> </a:t>
                </a:r>
              </a:p>
            </p:txBody>
          </p:sp>
        </mc:Fallback>
      </mc:AlternateContent>
    </p:spTree>
    <p:extLst>
      <p:ext uri="{BB962C8B-B14F-4D97-AF65-F5344CB8AC3E}">
        <p14:creationId xmlns:p14="http://schemas.microsoft.com/office/powerpoint/2010/main" val="311991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B61FE2-918B-8296-E3B6-5BCEA09CB97D}"/>
              </a:ext>
            </a:extLst>
          </p:cNvPr>
          <p:cNvSpPr txBox="1"/>
          <p:nvPr/>
        </p:nvSpPr>
        <p:spPr>
          <a:xfrm>
            <a:off x="911371" y="364149"/>
            <a:ext cx="5344093" cy="1015663"/>
          </a:xfrm>
          <a:prstGeom prst="rect">
            <a:avLst/>
          </a:prstGeom>
          <a:noFill/>
        </p:spPr>
        <p:txBody>
          <a:bodyPr wrap="square">
            <a:spAutoFit/>
          </a:bodyPr>
          <a:lstStyle/>
          <a:p>
            <a:pPr algn="l" fontAlgn="base"/>
            <a:r>
              <a:rPr lang="en-US" sz="3000" b="1" i="0" dirty="0">
                <a:solidFill>
                  <a:srgbClr val="303030"/>
                </a:solidFill>
                <a:effectLst/>
                <a:latin typeface="Arial" panose="020B0604020202020204" pitchFamily="34" charset="0"/>
                <a:cs typeface="Arial" panose="020B0604020202020204" pitchFamily="34" charset="0"/>
              </a:rPr>
              <a:t>4. I will go only if he stays.</a:t>
            </a:r>
          </a:p>
          <a:p>
            <a:pPr algn="l" fontAlgn="base"/>
            <a:r>
              <a:rPr lang="en-US" sz="3000" b="1" i="0" dirty="0">
                <a:solidFill>
                  <a:srgbClr val="303030"/>
                </a:solidFill>
                <a:effectLst/>
                <a:latin typeface="Arial" panose="020B0604020202020204" pitchFamily="34" charset="0"/>
                <a:cs typeface="Arial" panose="020B0604020202020204" pitchFamily="34" charset="0"/>
              </a:rPr>
              <a:t>    I will go if he stays.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75A616C-3C9B-EF7A-B50A-C135794F331D}"/>
                  </a:ext>
                </a:extLst>
              </p:cNvPr>
              <p:cNvSpPr txBox="1"/>
              <p:nvPr/>
            </p:nvSpPr>
            <p:spPr>
              <a:xfrm>
                <a:off x="5569122" y="1135870"/>
                <a:ext cx="1497718" cy="584775"/>
              </a:xfrm>
              <a:prstGeom prst="rect">
                <a:avLst/>
              </a:prstGeom>
              <a:noFill/>
            </p:spPr>
            <p:txBody>
              <a:bodyPr wrap="none" rtlCol="0">
                <a:spAutoFit/>
              </a:bodyPr>
              <a:lstStyle/>
              <a:p>
                <a:r>
                  <a:rPr lang="en-IN" sz="3200" b="1" dirty="0"/>
                  <a:t>P</a:t>
                </a:r>
                <a:r>
                  <a:rPr lang="en-IN" sz="3200" b="1" dirty="0">
                    <a:ea typeface="Cambria Math" panose="02040503050406030204" pitchFamily="18" charset="0"/>
                  </a:rPr>
                  <a:t> </a:t>
                </a:r>
                <a14:m>
                  <m:oMath xmlns:m="http://schemas.openxmlformats.org/officeDocument/2006/math">
                    <m:r>
                      <a:rPr lang="en-IN" sz="3200" b="1" i="1">
                        <a:latin typeface="Cambria Math" panose="02040503050406030204" pitchFamily="18" charset="0"/>
                        <a:ea typeface="Cambria Math" panose="02040503050406030204" pitchFamily="18" charset="0"/>
                      </a:rPr>
                      <m:t>⇒ </m:t>
                    </m:r>
                    <m:r>
                      <a:rPr lang="en-IN" sz="3200" b="1" i="1">
                        <a:latin typeface="Cambria Math" panose="02040503050406030204" pitchFamily="18" charset="0"/>
                        <a:ea typeface="Cambria Math" panose="02040503050406030204" pitchFamily="18" charset="0"/>
                      </a:rPr>
                      <m:t>𝑸</m:t>
                    </m:r>
                  </m:oMath>
                </a14:m>
                <a:endParaRPr lang="en-IN" sz="3200" b="1" dirty="0"/>
              </a:p>
            </p:txBody>
          </p:sp>
        </mc:Choice>
        <mc:Fallback xmlns="">
          <p:sp>
            <p:nvSpPr>
              <p:cNvPr id="4" name="TextBox 3">
                <a:extLst>
                  <a:ext uri="{FF2B5EF4-FFF2-40B4-BE49-F238E27FC236}">
                    <a16:creationId xmlns:a16="http://schemas.microsoft.com/office/drawing/2014/main" id="{275A616C-3C9B-EF7A-B50A-C135794F331D}"/>
                  </a:ext>
                </a:extLst>
              </p:cNvPr>
              <p:cNvSpPr txBox="1">
                <a:spLocks noRot="1" noChangeAspect="1" noMove="1" noResize="1" noEditPoints="1" noAdjustHandles="1" noChangeArrowheads="1" noChangeShapeType="1" noTextEdit="1"/>
              </p:cNvSpPr>
              <p:nvPr/>
            </p:nvSpPr>
            <p:spPr>
              <a:xfrm>
                <a:off x="5569122" y="1135870"/>
                <a:ext cx="1497718" cy="584775"/>
              </a:xfrm>
              <a:prstGeom prst="rect">
                <a:avLst/>
              </a:prstGeom>
              <a:blipFill>
                <a:blip r:embed="rId2"/>
                <a:stretch>
                  <a:fillRect l="-10612" t="-11458" b="-35417"/>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93CF2AD3-29BD-5A20-2A82-2732903B7753}"/>
              </a:ext>
            </a:extLst>
          </p:cNvPr>
          <p:cNvSpPr txBox="1"/>
          <p:nvPr/>
        </p:nvSpPr>
        <p:spPr>
          <a:xfrm>
            <a:off x="863899" y="1790730"/>
            <a:ext cx="8146878" cy="553998"/>
          </a:xfrm>
          <a:prstGeom prst="rect">
            <a:avLst/>
          </a:prstGeom>
          <a:noFill/>
        </p:spPr>
        <p:txBody>
          <a:bodyPr wrap="square">
            <a:spAutoFit/>
          </a:bodyPr>
          <a:lstStyle/>
          <a:p>
            <a:pPr algn="l" fontAlgn="base"/>
            <a:r>
              <a:rPr lang="en-US" sz="3000" b="1" i="0" dirty="0">
                <a:solidFill>
                  <a:srgbClr val="303030"/>
                </a:solidFill>
                <a:effectLst/>
                <a:latin typeface="Arial" panose="020B0604020202020204" pitchFamily="34" charset="0"/>
                <a:cs typeface="Arial" panose="020B0604020202020204" pitchFamily="34" charset="0"/>
              </a:rPr>
              <a:t>5. It is hot or else it is both cold and cloudy.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D490795-B05C-46E0-A200-B340AF09BFC4}"/>
                  </a:ext>
                </a:extLst>
              </p:cNvPr>
              <p:cNvSpPr txBox="1"/>
              <p:nvPr/>
            </p:nvSpPr>
            <p:spPr>
              <a:xfrm>
                <a:off x="4071404" y="2408562"/>
                <a:ext cx="2132315" cy="584775"/>
              </a:xfrm>
              <a:prstGeom prst="rect">
                <a:avLst/>
              </a:prstGeom>
              <a:noFill/>
            </p:spPr>
            <p:txBody>
              <a:bodyPr wrap="none" rtlCol="0">
                <a:spAutoFit/>
              </a:bodyPr>
              <a:lstStyle/>
              <a:p>
                <a:r>
                  <a:rPr lang="en-IN" sz="3200" b="1" dirty="0"/>
                  <a:t>P</a:t>
                </a:r>
                <a:r>
                  <a:rPr lang="en-IN" sz="3200" b="1" dirty="0">
                    <a:ea typeface="Cambria Math" panose="02040503050406030204" pitchFamily="18" charset="0"/>
                  </a:rPr>
                  <a:t> </a:t>
                </a:r>
                <a14:m>
                  <m:oMath xmlns:m="http://schemas.openxmlformats.org/officeDocument/2006/math">
                    <m:r>
                      <a:rPr lang="en-IN" sz="3200" b="1" i="1">
                        <a:latin typeface="Cambria Math" panose="02040503050406030204" pitchFamily="18" charset="0"/>
                        <a:ea typeface="Cambria Math" panose="02040503050406030204" pitchFamily="18" charset="0"/>
                      </a:rPr>
                      <m:t>𝛎</m:t>
                    </m:r>
                    <m:r>
                      <a:rPr lang="en-IN" sz="3200" b="1" i="1" smtClean="0">
                        <a:latin typeface="Cambria Math" panose="02040503050406030204" pitchFamily="18" charset="0"/>
                        <a:ea typeface="Cambria Math" panose="02040503050406030204" pitchFamily="18" charset="0"/>
                      </a:rPr>
                      <m:t> (</m:t>
                    </m:r>
                    <m:r>
                      <a:rPr lang="en-IN" sz="3200" b="1" i="1">
                        <a:latin typeface="Cambria Math" panose="02040503050406030204" pitchFamily="18" charset="0"/>
                        <a:ea typeface="Cambria Math" panose="02040503050406030204" pitchFamily="18" charset="0"/>
                      </a:rPr>
                      <m:t>𝑸</m:t>
                    </m:r>
                    <m:r>
                      <a:rPr lang="en-IN" sz="3200" b="1" i="1">
                        <a:latin typeface="Cambria Math" panose="02040503050406030204" pitchFamily="18" charset="0"/>
                        <a:ea typeface="Cambria Math" panose="02040503050406030204" pitchFamily="18" charset="0"/>
                      </a:rPr>
                      <m:t>𝚲</m:t>
                    </m:r>
                  </m:oMath>
                </a14:m>
                <a:r>
                  <a:rPr lang="en-IN" sz="3200" b="1" dirty="0"/>
                  <a:t>R)</a:t>
                </a:r>
              </a:p>
            </p:txBody>
          </p:sp>
        </mc:Choice>
        <mc:Fallback xmlns="">
          <p:sp>
            <p:nvSpPr>
              <p:cNvPr id="7" name="TextBox 6">
                <a:extLst>
                  <a:ext uri="{FF2B5EF4-FFF2-40B4-BE49-F238E27FC236}">
                    <a16:creationId xmlns:a16="http://schemas.microsoft.com/office/drawing/2014/main" id="{ED490795-B05C-46E0-A200-B340AF09BFC4}"/>
                  </a:ext>
                </a:extLst>
              </p:cNvPr>
              <p:cNvSpPr txBox="1">
                <a:spLocks noRot="1" noChangeAspect="1" noMove="1" noResize="1" noEditPoints="1" noAdjustHandles="1" noChangeArrowheads="1" noChangeShapeType="1" noTextEdit="1"/>
              </p:cNvSpPr>
              <p:nvPr/>
            </p:nvSpPr>
            <p:spPr>
              <a:xfrm>
                <a:off x="4071404" y="2408562"/>
                <a:ext cx="2132315" cy="584775"/>
              </a:xfrm>
              <a:prstGeom prst="rect">
                <a:avLst/>
              </a:prstGeom>
              <a:blipFill>
                <a:blip r:embed="rId3"/>
                <a:stretch>
                  <a:fillRect l="-7429" t="-11458" r="-6000" b="-35417"/>
                </a:stretch>
              </a:blipFill>
            </p:spPr>
            <p:txBody>
              <a:bodyPr/>
              <a:lstStyle/>
              <a:p>
                <a:r>
                  <a:rPr lang="en-IN">
                    <a:noFill/>
                  </a:rPr>
                  <a:t> </a:t>
                </a:r>
              </a:p>
            </p:txBody>
          </p:sp>
        </mc:Fallback>
      </mc:AlternateContent>
      <p:sp>
        <p:nvSpPr>
          <p:cNvPr id="9" name="TextBox 8">
            <a:extLst>
              <a:ext uri="{FF2B5EF4-FFF2-40B4-BE49-F238E27FC236}">
                <a16:creationId xmlns:a16="http://schemas.microsoft.com/office/drawing/2014/main" id="{009F9BF4-9203-060F-3FD2-3834B4D56613}"/>
              </a:ext>
            </a:extLst>
          </p:cNvPr>
          <p:cNvSpPr txBox="1"/>
          <p:nvPr/>
        </p:nvSpPr>
        <p:spPr>
          <a:xfrm>
            <a:off x="911371" y="3152001"/>
            <a:ext cx="7377813" cy="553998"/>
          </a:xfrm>
          <a:prstGeom prst="rect">
            <a:avLst/>
          </a:prstGeom>
          <a:noFill/>
        </p:spPr>
        <p:txBody>
          <a:bodyPr wrap="square">
            <a:spAutoFit/>
          </a:bodyPr>
          <a:lstStyle/>
          <a:p>
            <a:r>
              <a:rPr lang="en-US" sz="3000" b="1" i="0" dirty="0">
                <a:solidFill>
                  <a:srgbClr val="303030"/>
                </a:solidFill>
                <a:effectLst/>
                <a:latin typeface="Arial" panose="020B0604020202020204" pitchFamily="34" charset="0"/>
                <a:cs typeface="Arial" panose="020B0604020202020204" pitchFamily="34" charset="0"/>
              </a:rPr>
              <a:t>6. Either today is Sunday or Monday</a:t>
            </a:r>
            <a:endParaRPr lang="en-IN" sz="3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E1105C3-2F89-B645-40F3-2473C39FE7A4}"/>
                  </a:ext>
                </a:extLst>
              </p:cNvPr>
              <p:cNvSpPr txBox="1"/>
              <p:nvPr/>
            </p:nvSpPr>
            <p:spPr>
              <a:xfrm>
                <a:off x="4272249" y="3849570"/>
                <a:ext cx="1244251" cy="584775"/>
              </a:xfrm>
              <a:prstGeom prst="rect">
                <a:avLst/>
              </a:prstGeom>
              <a:noFill/>
            </p:spPr>
            <p:txBody>
              <a:bodyPr wrap="none" rtlCol="0">
                <a:spAutoFit/>
              </a:bodyPr>
              <a:lstStyle/>
              <a:p>
                <a:r>
                  <a:rPr lang="en-IN" sz="3200" b="1" dirty="0"/>
                  <a:t>P</a:t>
                </a:r>
                <a:r>
                  <a:rPr lang="en-IN" sz="3200" b="1" dirty="0">
                    <a:ea typeface="Cambria Math" panose="02040503050406030204" pitchFamily="18" charset="0"/>
                  </a:rPr>
                  <a:t> </a:t>
                </a:r>
                <a14:m>
                  <m:oMath xmlns:m="http://schemas.openxmlformats.org/officeDocument/2006/math">
                    <m:r>
                      <a:rPr lang="en-IN" sz="3200" b="1" i="1">
                        <a:latin typeface="Cambria Math" panose="02040503050406030204" pitchFamily="18" charset="0"/>
                        <a:ea typeface="Cambria Math" panose="02040503050406030204" pitchFamily="18" charset="0"/>
                      </a:rPr>
                      <m:t>𝛎</m:t>
                    </m:r>
                    <m:r>
                      <a:rPr lang="en-IN" sz="3200" b="1" i="1" smtClean="0">
                        <a:latin typeface="Cambria Math" panose="02040503050406030204" pitchFamily="18" charset="0"/>
                        <a:ea typeface="Cambria Math" panose="02040503050406030204" pitchFamily="18" charset="0"/>
                      </a:rPr>
                      <m:t> </m:t>
                    </m:r>
                    <m:r>
                      <a:rPr lang="en-IN" sz="3200" b="1" i="1">
                        <a:latin typeface="Cambria Math" panose="02040503050406030204" pitchFamily="18" charset="0"/>
                        <a:ea typeface="Cambria Math" panose="02040503050406030204" pitchFamily="18" charset="0"/>
                      </a:rPr>
                      <m:t>𝑸</m:t>
                    </m:r>
                  </m:oMath>
                </a14:m>
                <a:endParaRPr lang="en-IN" sz="3200" b="1" dirty="0"/>
              </a:p>
            </p:txBody>
          </p:sp>
        </mc:Choice>
        <mc:Fallback xmlns="">
          <p:sp>
            <p:nvSpPr>
              <p:cNvPr id="10" name="TextBox 9">
                <a:extLst>
                  <a:ext uri="{FF2B5EF4-FFF2-40B4-BE49-F238E27FC236}">
                    <a16:creationId xmlns:a16="http://schemas.microsoft.com/office/drawing/2014/main" id="{7E1105C3-2F89-B645-40F3-2473C39FE7A4}"/>
                  </a:ext>
                </a:extLst>
              </p:cNvPr>
              <p:cNvSpPr txBox="1">
                <a:spLocks noRot="1" noChangeAspect="1" noMove="1" noResize="1" noEditPoints="1" noAdjustHandles="1" noChangeArrowheads="1" noChangeShapeType="1" noTextEdit="1"/>
              </p:cNvSpPr>
              <p:nvPr/>
            </p:nvSpPr>
            <p:spPr>
              <a:xfrm>
                <a:off x="4272249" y="3849570"/>
                <a:ext cx="1244251" cy="584775"/>
              </a:xfrm>
              <a:prstGeom prst="rect">
                <a:avLst/>
              </a:prstGeom>
              <a:blipFill>
                <a:blip r:embed="rId4"/>
                <a:stretch>
                  <a:fillRect l="-12745" t="-11458" b="-35417"/>
                </a:stretch>
              </a:blipFill>
            </p:spPr>
            <p:txBody>
              <a:bodyPr/>
              <a:lstStyle/>
              <a:p>
                <a:r>
                  <a:rPr lang="en-IN">
                    <a:noFill/>
                  </a:rPr>
                  <a:t> </a:t>
                </a:r>
              </a:p>
            </p:txBody>
          </p:sp>
        </mc:Fallback>
      </mc:AlternateContent>
    </p:spTree>
    <p:extLst>
      <p:ext uri="{BB962C8B-B14F-4D97-AF65-F5344CB8AC3E}">
        <p14:creationId xmlns:p14="http://schemas.microsoft.com/office/powerpoint/2010/main" val="294775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2A354D-1DF7-7052-25E5-F1EB055EE598}"/>
              </a:ext>
            </a:extLst>
          </p:cNvPr>
          <p:cNvPicPr>
            <a:picLocks noChangeAspect="1"/>
          </p:cNvPicPr>
          <p:nvPr/>
        </p:nvPicPr>
        <p:blipFill>
          <a:blip r:embed="rId2"/>
          <a:stretch>
            <a:fillRect/>
          </a:stretch>
        </p:blipFill>
        <p:spPr>
          <a:xfrm>
            <a:off x="78724" y="0"/>
            <a:ext cx="8853330" cy="2492286"/>
          </a:xfrm>
          <a:prstGeom prst="rect">
            <a:avLst/>
          </a:prstGeom>
        </p:spPr>
      </p:pic>
      <p:sp>
        <p:nvSpPr>
          <p:cNvPr id="5" name="TextBox 4">
            <a:extLst>
              <a:ext uri="{FF2B5EF4-FFF2-40B4-BE49-F238E27FC236}">
                <a16:creationId xmlns:a16="http://schemas.microsoft.com/office/drawing/2014/main" id="{4BFCDC58-EF17-0D98-FEB9-CB0C86F4E112}"/>
              </a:ext>
            </a:extLst>
          </p:cNvPr>
          <p:cNvSpPr txBox="1"/>
          <p:nvPr/>
        </p:nvSpPr>
        <p:spPr>
          <a:xfrm>
            <a:off x="378476" y="2587709"/>
            <a:ext cx="4572000" cy="553998"/>
          </a:xfrm>
          <a:prstGeom prst="rect">
            <a:avLst/>
          </a:prstGeom>
          <a:noFill/>
        </p:spPr>
        <p:txBody>
          <a:bodyPr wrap="square">
            <a:spAutoFit/>
          </a:bodyPr>
          <a:lstStyle/>
          <a:p>
            <a:r>
              <a:rPr lang="en-US" sz="3000" b="1" i="0" dirty="0">
                <a:solidFill>
                  <a:srgbClr val="000000"/>
                </a:solidFill>
                <a:effectLst/>
                <a:latin typeface="Book Antiqua" panose="02040602050305030304" pitchFamily="18" charset="0"/>
              </a:rPr>
              <a:t>There is no pit in [1,1]</a:t>
            </a:r>
            <a:endParaRPr lang="en-IN" sz="3000" b="1" dirty="0">
              <a:latin typeface="Book Antiqua" panose="02040602050305030304" pitchFamily="18" charset="0"/>
            </a:endParaRPr>
          </a:p>
        </p:txBody>
      </p:sp>
      <p:sp>
        <p:nvSpPr>
          <p:cNvPr id="6" name="TextBox 5">
            <a:extLst>
              <a:ext uri="{FF2B5EF4-FFF2-40B4-BE49-F238E27FC236}">
                <a16:creationId xmlns:a16="http://schemas.microsoft.com/office/drawing/2014/main" id="{FED9618B-34E6-79EF-AE67-7F5F8300552D}"/>
              </a:ext>
            </a:extLst>
          </p:cNvPr>
          <p:cNvSpPr txBox="1"/>
          <p:nvPr/>
        </p:nvSpPr>
        <p:spPr>
          <a:xfrm>
            <a:off x="292185" y="3396855"/>
            <a:ext cx="7614954" cy="1015663"/>
          </a:xfrm>
          <a:prstGeom prst="rect">
            <a:avLst/>
          </a:prstGeom>
          <a:noFill/>
        </p:spPr>
        <p:txBody>
          <a:bodyPr wrap="square">
            <a:spAutoFit/>
          </a:bodyPr>
          <a:lstStyle/>
          <a:p>
            <a:r>
              <a:rPr lang="en-US" sz="3000" b="1" i="0" dirty="0">
                <a:solidFill>
                  <a:srgbClr val="000000"/>
                </a:solidFill>
                <a:effectLst/>
                <a:latin typeface="Book Antiqua" panose="02040602050305030304" pitchFamily="18" charset="0"/>
              </a:rPr>
              <a:t>A square is breezy if and only if there is a pit in a neighboring square.</a:t>
            </a:r>
            <a:r>
              <a:rPr lang="en-US" sz="3000" b="1" dirty="0">
                <a:latin typeface="Book Antiqua" panose="02040602050305030304" pitchFamily="18" charset="0"/>
              </a:rPr>
              <a:t> </a:t>
            </a:r>
            <a:endParaRPr lang="en-IN" sz="3000" b="1" dirty="0">
              <a:latin typeface="Book Antiqua" panose="02040602050305030304" pitchFamily="18" charset="0"/>
            </a:endParaRPr>
          </a:p>
        </p:txBody>
      </p:sp>
      <p:pic>
        <p:nvPicPr>
          <p:cNvPr id="8" name="Picture 7">
            <a:extLst>
              <a:ext uri="{FF2B5EF4-FFF2-40B4-BE49-F238E27FC236}">
                <a16:creationId xmlns:a16="http://schemas.microsoft.com/office/drawing/2014/main" id="{8821A9EA-5844-C436-7076-7F2BFEDE1308}"/>
              </a:ext>
            </a:extLst>
          </p:cNvPr>
          <p:cNvPicPr>
            <a:picLocks noChangeAspect="1"/>
          </p:cNvPicPr>
          <p:nvPr/>
        </p:nvPicPr>
        <p:blipFill>
          <a:blip r:embed="rId3"/>
          <a:stretch>
            <a:fillRect/>
          </a:stretch>
        </p:blipFill>
        <p:spPr>
          <a:xfrm>
            <a:off x="4572000" y="2598019"/>
            <a:ext cx="2565279" cy="745852"/>
          </a:xfrm>
          <a:prstGeom prst="rect">
            <a:avLst/>
          </a:prstGeom>
        </p:spPr>
      </p:pic>
      <p:pic>
        <p:nvPicPr>
          <p:cNvPr id="10" name="Picture 9">
            <a:extLst>
              <a:ext uri="{FF2B5EF4-FFF2-40B4-BE49-F238E27FC236}">
                <a16:creationId xmlns:a16="http://schemas.microsoft.com/office/drawing/2014/main" id="{62567C07-F267-2A4F-44B7-7F5F6B570741}"/>
              </a:ext>
            </a:extLst>
          </p:cNvPr>
          <p:cNvPicPr>
            <a:picLocks noChangeAspect="1"/>
          </p:cNvPicPr>
          <p:nvPr/>
        </p:nvPicPr>
        <p:blipFill>
          <a:blip r:embed="rId4"/>
          <a:stretch>
            <a:fillRect/>
          </a:stretch>
        </p:blipFill>
        <p:spPr>
          <a:xfrm>
            <a:off x="1161680" y="4465502"/>
            <a:ext cx="6395746" cy="1184038"/>
          </a:xfrm>
          <a:prstGeom prst="rect">
            <a:avLst/>
          </a:prstGeom>
        </p:spPr>
      </p:pic>
    </p:spTree>
    <p:extLst>
      <p:ext uri="{BB962C8B-B14F-4D97-AF65-F5344CB8AC3E}">
        <p14:creationId xmlns:p14="http://schemas.microsoft.com/office/powerpoint/2010/main" val="330089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4009B9-D5E3-4806-C27C-CF2DF5D2E32F}"/>
              </a:ext>
            </a:extLst>
          </p:cNvPr>
          <p:cNvPicPr>
            <a:picLocks noChangeAspect="1"/>
          </p:cNvPicPr>
          <p:nvPr/>
        </p:nvPicPr>
        <p:blipFill>
          <a:blip r:embed="rId2"/>
          <a:stretch>
            <a:fillRect/>
          </a:stretch>
        </p:blipFill>
        <p:spPr>
          <a:xfrm>
            <a:off x="54855" y="401810"/>
            <a:ext cx="5406058" cy="5326816"/>
          </a:xfrm>
          <a:prstGeom prst="rect">
            <a:avLst/>
          </a:prstGeom>
        </p:spPr>
      </p:pic>
      <p:sp>
        <p:nvSpPr>
          <p:cNvPr id="4" name="TextBox 3">
            <a:extLst>
              <a:ext uri="{FF2B5EF4-FFF2-40B4-BE49-F238E27FC236}">
                <a16:creationId xmlns:a16="http://schemas.microsoft.com/office/drawing/2014/main" id="{308161D8-7C55-7E72-542E-75D36517CE78}"/>
              </a:ext>
            </a:extLst>
          </p:cNvPr>
          <p:cNvSpPr txBox="1"/>
          <p:nvPr/>
        </p:nvSpPr>
        <p:spPr>
          <a:xfrm flipH="1">
            <a:off x="5613273" y="647953"/>
            <a:ext cx="3060819" cy="1015663"/>
          </a:xfrm>
          <a:prstGeom prst="rect">
            <a:avLst/>
          </a:prstGeom>
          <a:noFill/>
        </p:spPr>
        <p:txBody>
          <a:bodyPr wrap="square" rtlCol="0">
            <a:spAutoFit/>
          </a:bodyPr>
          <a:lstStyle/>
          <a:p>
            <a:r>
              <a:rPr lang="en-IN" sz="3000" b="1" dirty="0">
                <a:latin typeface="Book Antiqua" panose="02040602050305030304" pitchFamily="18" charset="0"/>
              </a:rPr>
              <a:t>Write breeze for squares visited </a:t>
            </a:r>
          </a:p>
        </p:txBody>
      </p:sp>
      <p:pic>
        <p:nvPicPr>
          <p:cNvPr id="6" name="Picture 5">
            <a:extLst>
              <a:ext uri="{FF2B5EF4-FFF2-40B4-BE49-F238E27FC236}">
                <a16:creationId xmlns:a16="http://schemas.microsoft.com/office/drawing/2014/main" id="{DCDE4F51-FBD6-967D-5CF4-241AC1EA029C}"/>
              </a:ext>
            </a:extLst>
          </p:cNvPr>
          <p:cNvPicPr>
            <a:picLocks noChangeAspect="1"/>
          </p:cNvPicPr>
          <p:nvPr/>
        </p:nvPicPr>
        <p:blipFill>
          <a:blip r:embed="rId3"/>
          <a:stretch>
            <a:fillRect/>
          </a:stretch>
        </p:blipFill>
        <p:spPr>
          <a:xfrm>
            <a:off x="5613273" y="1895025"/>
            <a:ext cx="3240056" cy="1445378"/>
          </a:xfrm>
          <a:prstGeom prst="rect">
            <a:avLst/>
          </a:prstGeom>
        </p:spPr>
      </p:pic>
    </p:spTree>
    <p:extLst>
      <p:ext uri="{BB962C8B-B14F-4D97-AF65-F5344CB8AC3E}">
        <p14:creationId xmlns:p14="http://schemas.microsoft.com/office/powerpoint/2010/main" val="209584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DDDFD-7806-9BBD-33DF-1FC4887513BA}"/>
              </a:ext>
            </a:extLst>
          </p:cNvPr>
          <p:cNvPicPr>
            <a:picLocks noChangeAspect="1"/>
          </p:cNvPicPr>
          <p:nvPr/>
        </p:nvPicPr>
        <p:blipFill>
          <a:blip r:embed="rId2"/>
          <a:stretch>
            <a:fillRect/>
          </a:stretch>
        </p:blipFill>
        <p:spPr>
          <a:xfrm>
            <a:off x="104794" y="619543"/>
            <a:ext cx="8934412" cy="5618913"/>
          </a:xfrm>
          <a:prstGeom prst="rect">
            <a:avLst/>
          </a:prstGeom>
        </p:spPr>
      </p:pic>
      <p:sp>
        <p:nvSpPr>
          <p:cNvPr id="4" name="Title 1">
            <a:extLst>
              <a:ext uri="{FF2B5EF4-FFF2-40B4-BE49-F238E27FC236}">
                <a16:creationId xmlns:a16="http://schemas.microsoft.com/office/drawing/2014/main" id="{7C63DEE0-CBD7-B891-BEBE-D183240E6215}"/>
              </a:ext>
            </a:extLst>
          </p:cNvPr>
          <p:cNvSpPr txBox="1">
            <a:spLocks/>
          </p:cNvSpPr>
          <p:nvPr/>
        </p:nvSpPr>
        <p:spPr>
          <a:xfrm>
            <a:off x="411349" y="131933"/>
            <a:ext cx="7543802" cy="577872"/>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Standard logical equivalences</a:t>
            </a:r>
          </a:p>
        </p:txBody>
      </p:sp>
    </p:spTree>
    <p:extLst>
      <p:ext uri="{BB962C8B-B14F-4D97-AF65-F5344CB8AC3E}">
        <p14:creationId xmlns:p14="http://schemas.microsoft.com/office/powerpoint/2010/main" val="129760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A5D2BD-24B4-38DC-0DB7-0C84B3CABEB6}"/>
              </a:ext>
            </a:extLst>
          </p:cNvPr>
          <p:cNvPicPr>
            <a:picLocks noChangeAspect="1"/>
          </p:cNvPicPr>
          <p:nvPr/>
        </p:nvPicPr>
        <p:blipFill>
          <a:blip r:embed="rId2"/>
          <a:stretch>
            <a:fillRect/>
          </a:stretch>
        </p:blipFill>
        <p:spPr>
          <a:xfrm>
            <a:off x="186910" y="66612"/>
            <a:ext cx="6310780" cy="6003834"/>
          </a:xfrm>
          <a:prstGeom prst="rect">
            <a:avLst/>
          </a:prstGeom>
        </p:spPr>
      </p:pic>
      <p:sp>
        <p:nvSpPr>
          <p:cNvPr id="4" name="TextBox 3">
            <a:extLst>
              <a:ext uri="{FF2B5EF4-FFF2-40B4-BE49-F238E27FC236}">
                <a16:creationId xmlns:a16="http://schemas.microsoft.com/office/drawing/2014/main" id="{183DF70D-D1E8-3713-469A-4477C9CFB88A}"/>
              </a:ext>
            </a:extLst>
          </p:cNvPr>
          <p:cNvSpPr txBox="1"/>
          <p:nvPr/>
        </p:nvSpPr>
        <p:spPr>
          <a:xfrm>
            <a:off x="7079031" y="835677"/>
            <a:ext cx="2883294" cy="1569660"/>
          </a:xfrm>
          <a:prstGeom prst="rect">
            <a:avLst/>
          </a:prstGeom>
          <a:noFill/>
        </p:spPr>
        <p:txBody>
          <a:bodyPr wrap="square" rtlCol="0">
            <a:spAutoFit/>
          </a:bodyPr>
          <a:lstStyle/>
          <a:p>
            <a:pPr algn="ctr"/>
            <a:r>
              <a:rPr lang="en-IN" sz="3200" b="1" dirty="0"/>
              <a:t>Demonstrate Open and Closed lists</a:t>
            </a:r>
          </a:p>
        </p:txBody>
      </p:sp>
      <p:sp>
        <p:nvSpPr>
          <p:cNvPr id="5" name="TextBox 4">
            <a:extLst>
              <a:ext uri="{FF2B5EF4-FFF2-40B4-BE49-F238E27FC236}">
                <a16:creationId xmlns:a16="http://schemas.microsoft.com/office/drawing/2014/main" id="{5BA88638-D74F-D9BC-F318-03A9DEB2E0D4}"/>
              </a:ext>
            </a:extLst>
          </p:cNvPr>
          <p:cNvSpPr txBox="1"/>
          <p:nvPr/>
        </p:nvSpPr>
        <p:spPr>
          <a:xfrm>
            <a:off x="3675768" y="5485671"/>
            <a:ext cx="5086728" cy="584775"/>
          </a:xfrm>
          <a:prstGeom prst="rect">
            <a:avLst/>
          </a:prstGeom>
          <a:noFill/>
        </p:spPr>
        <p:txBody>
          <a:bodyPr wrap="square" rtlCol="0">
            <a:spAutoFit/>
          </a:bodyPr>
          <a:lstStyle/>
          <a:p>
            <a:pPr algn="ctr"/>
            <a:r>
              <a:rPr lang="en-IN" sz="3200" b="1" dirty="0"/>
              <a:t>Solution: P-&gt;C-&gt;U-&gt;S</a:t>
            </a:r>
          </a:p>
        </p:txBody>
      </p:sp>
    </p:spTree>
    <p:extLst>
      <p:ext uri="{BB962C8B-B14F-4D97-AF65-F5344CB8AC3E}">
        <p14:creationId xmlns:p14="http://schemas.microsoft.com/office/powerpoint/2010/main" val="270455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9FAF-45A4-A608-4165-2DE860A6252A}"/>
              </a:ext>
            </a:extLst>
          </p:cNvPr>
          <p:cNvSpPr txBox="1">
            <a:spLocks/>
          </p:cNvSpPr>
          <p:nvPr/>
        </p:nvSpPr>
        <p:spPr>
          <a:xfrm>
            <a:off x="411349" y="131933"/>
            <a:ext cx="7543802" cy="988358"/>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algn="ctr"/>
            <a:r>
              <a:rPr lang="en-US" sz="3600" b="1" dirty="0"/>
              <a:t>Truth table Enumeration algorithm for Entailment</a:t>
            </a:r>
          </a:p>
        </p:txBody>
      </p:sp>
      <p:pic>
        <p:nvPicPr>
          <p:cNvPr id="4" name="Picture 3">
            <a:extLst>
              <a:ext uri="{FF2B5EF4-FFF2-40B4-BE49-F238E27FC236}">
                <a16:creationId xmlns:a16="http://schemas.microsoft.com/office/drawing/2014/main" id="{DFD33E41-0369-6695-1726-CEF45AF1EF38}"/>
              </a:ext>
            </a:extLst>
          </p:cNvPr>
          <p:cNvPicPr>
            <a:picLocks noChangeAspect="1"/>
          </p:cNvPicPr>
          <p:nvPr/>
        </p:nvPicPr>
        <p:blipFill>
          <a:blip r:embed="rId2"/>
          <a:stretch>
            <a:fillRect/>
          </a:stretch>
        </p:blipFill>
        <p:spPr>
          <a:xfrm>
            <a:off x="130341" y="1378816"/>
            <a:ext cx="8883317" cy="1589956"/>
          </a:xfrm>
          <a:prstGeom prst="rect">
            <a:avLst/>
          </a:prstGeom>
        </p:spPr>
      </p:pic>
      <p:pic>
        <p:nvPicPr>
          <p:cNvPr id="6" name="Picture 5">
            <a:extLst>
              <a:ext uri="{FF2B5EF4-FFF2-40B4-BE49-F238E27FC236}">
                <a16:creationId xmlns:a16="http://schemas.microsoft.com/office/drawing/2014/main" id="{DD0BBBA4-9F1E-7802-5A44-CC657FB81620}"/>
              </a:ext>
            </a:extLst>
          </p:cNvPr>
          <p:cNvPicPr>
            <a:picLocks noChangeAspect="1"/>
          </p:cNvPicPr>
          <p:nvPr/>
        </p:nvPicPr>
        <p:blipFill>
          <a:blip r:embed="rId3"/>
          <a:stretch>
            <a:fillRect/>
          </a:stretch>
        </p:blipFill>
        <p:spPr>
          <a:xfrm>
            <a:off x="130341" y="2968772"/>
            <a:ext cx="8883317" cy="1748563"/>
          </a:xfrm>
          <a:prstGeom prst="rect">
            <a:avLst/>
          </a:prstGeom>
        </p:spPr>
      </p:pic>
    </p:spTree>
    <p:extLst>
      <p:ext uri="{BB962C8B-B14F-4D97-AF65-F5344CB8AC3E}">
        <p14:creationId xmlns:p14="http://schemas.microsoft.com/office/powerpoint/2010/main" val="231019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E2F2EA-6809-497B-A0E5-ADE6CA5CC639}"/>
              </a:ext>
            </a:extLst>
          </p:cNvPr>
          <p:cNvPicPr>
            <a:picLocks noChangeAspect="1"/>
          </p:cNvPicPr>
          <p:nvPr/>
        </p:nvPicPr>
        <p:blipFill>
          <a:blip r:embed="rId2"/>
          <a:stretch>
            <a:fillRect/>
          </a:stretch>
        </p:blipFill>
        <p:spPr>
          <a:xfrm>
            <a:off x="0" y="185504"/>
            <a:ext cx="9144000" cy="613840"/>
          </a:xfrm>
          <a:prstGeom prst="rect">
            <a:avLst/>
          </a:prstGeom>
        </p:spPr>
      </p:pic>
      <p:pic>
        <p:nvPicPr>
          <p:cNvPr id="5" name="Picture 4">
            <a:extLst>
              <a:ext uri="{FF2B5EF4-FFF2-40B4-BE49-F238E27FC236}">
                <a16:creationId xmlns:a16="http://schemas.microsoft.com/office/drawing/2014/main" id="{4B62A828-12D1-40F8-E95E-ADF27424F1D5}"/>
              </a:ext>
            </a:extLst>
          </p:cNvPr>
          <p:cNvPicPr>
            <a:picLocks noChangeAspect="1"/>
          </p:cNvPicPr>
          <p:nvPr/>
        </p:nvPicPr>
        <p:blipFill>
          <a:blip r:embed="rId3"/>
          <a:stretch>
            <a:fillRect/>
          </a:stretch>
        </p:blipFill>
        <p:spPr>
          <a:xfrm>
            <a:off x="173397" y="950735"/>
            <a:ext cx="8797206" cy="1690234"/>
          </a:xfrm>
          <a:prstGeom prst="rect">
            <a:avLst/>
          </a:prstGeom>
        </p:spPr>
      </p:pic>
      <p:pic>
        <p:nvPicPr>
          <p:cNvPr id="7" name="Picture 6">
            <a:extLst>
              <a:ext uri="{FF2B5EF4-FFF2-40B4-BE49-F238E27FC236}">
                <a16:creationId xmlns:a16="http://schemas.microsoft.com/office/drawing/2014/main" id="{4146F579-BF0C-F1EB-584E-E033C71AD05B}"/>
              </a:ext>
            </a:extLst>
          </p:cNvPr>
          <p:cNvPicPr>
            <a:picLocks noChangeAspect="1"/>
          </p:cNvPicPr>
          <p:nvPr/>
        </p:nvPicPr>
        <p:blipFill>
          <a:blip r:embed="rId4"/>
          <a:stretch>
            <a:fillRect/>
          </a:stretch>
        </p:blipFill>
        <p:spPr>
          <a:xfrm>
            <a:off x="220381" y="2594853"/>
            <a:ext cx="8675338" cy="2982381"/>
          </a:xfrm>
          <a:prstGeom prst="rect">
            <a:avLst/>
          </a:prstGeom>
        </p:spPr>
      </p:pic>
    </p:spTree>
    <p:extLst>
      <p:ext uri="{BB962C8B-B14F-4D97-AF65-F5344CB8AC3E}">
        <p14:creationId xmlns:p14="http://schemas.microsoft.com/office/powerpoint/2010/main" val="349470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F019-CE4C-280F-6F87-7E908350EB13}"/>
              </a:ext>
            </a:extLst>
          </p:cNvPr>
          <p:cNvSpPr txBox="1">
            <a:spLocks/>
          </p:cNvSpPr>
          <p:nvPr/>
        </p:nvSpPr>
        <p:spPr>
          <a:xfrm>
            <a:off x="411349" y="131933"/>
            <a:ext cx="7543802" cy="631076"/>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algn="ctr"/>
            <a:r>
              <a:rPr lang="en-US" sz="3600" b="1" dirty="0"/>
              <a:t>Logical Equivalence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E001DA1-D483-B466-E269-322318138C83}"/>
                  </a:ext>
                </a:extLst>
              </p:cNvPr>
              <p:cNvSpPr txBox="1"/>
              <p:nvPr/>
            </p:nvSpPr>
            <p:spPr>
              <a:xfrm>
                <a:off x="809033" y="1142002"/>
                <a:ext cx="6121869"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600" b="1" i="1" smtClean="0">
                          <a:latin typeface="Cambria Math" panose="02040503050406030204" pitchFamily="18" charset="0"/>
                          <a:ea typeface="Cambria Math" panose="02040503050406030204" pitchFamily="18" charset="0"/>
                        </a:rPr>
                        <m:t>𝜶</m:t>
                      </m:r>
                      <m:r>
                        <a:rPr lang="en-IN" sz="3600" b="1" i="1" smtClean="0">
                          <a:latin typeface="Cambria Math" panose="02040503050406030204" pitchFamily="18" charset="0"/>
                          <a:ea typeface="Cambria Math" panose="02040503050406030204" pitchFamily="18" charset="0"/>
                        </a:rPr>
                        <m:t>≡</m:t>
                      </m:r>
                      <m:r>
                        <a:rPr lang="en-IN" sz="3600" b="1" i="1" smtClean="0">
                          <a:latin typeface="Cambria Math" panose="02040503050406030204" pitchFamily="18" charset="0"/>
                          <a:ea typeface="Cambria Math" panose="02040503050406030204" pitchFamily="18" charset="0"/>
                        </a:rPr>
                        <m:t>𝜷</m:t>
                      </m:r>
                      <m:r>
                        <a:rPr lang="en-IN" sz="3600" b="1" i="1" smtClean="0">
                          <a:latin typeface="Cambria Math" panose="02040503050406030204" pitchFamily="18" charset="0"/>
                          <a:ea typeface="Cambria Math" panose="02040503050406030204" pitchFamily="18" charset="0"/>
                        </a:rPr>
                        <m:t> </m:t>
                      </m:r>
                      <m:r>
                        <a:rPr lang="en-IN" sz="3600" b="1" i="1" smtClean="0">
                          <a:latin typeface="Cambria Math" panose="02040503050406030204" pitchFamily="18" charset="0"/>
                          <a:ea typeface="Cambria Math" panose="02040503050406030204" pitchFamily="18" charset="0"/>
                        </a:rPr>
                        <m:t>𝒊𝒇𝒇</m:t>
                      </m:r>
                      <m:r>
                        <a:rPr lang="en-IN" sz="3600" b="1" i="1" smtClean="0">
                          <a:latin typeface="Cambria Math" panose="02040503050406030204" pitchFamily="18" charset="0"/>
                          <a:ea typeface="Cambria Math" panose="02040503050406030204" pitchFamily="18" charset="0"/>
                        </a:rPr>
                        <m:t> </m:t>
                      </m:r>
                      <m:r>
                        <a:rPr lang="en-IN" sz="3600" b="1" i="1" smtClean="0">
                          <a:latin typeface="Cambria Math" panose="02040503050406030204" pitchFamily="18" charset="0"/>
                          <a:ea typeface="Cambria Math" panose="02040503050406030204" pitchFamily="18" charset="0"/>
                        </a:rPr>
                        <m:t>𝜶</m:t>
                      </m:r>
                      <m:r>
                        <a:rPr lang="en-IN" sz="3600" b="1" i="1" smtClean="0">
                          <a:latin typeface="Cambria Math" panose="02040503050406030204" pitchFamily="18" charset="0"/>
                          <a:ea typeface="Cambria Math" panose="02040503050406030204" pitchFamily="18" charset="0"/>
                        </a:rPr>
                        <m:t>|=</m:t>
                      </m:r>
                      <m:r>
                        <a:rPr lang="en-IN" sz="3600" b="1" i="1">
                          <a:latin typeface="Cambria Math" panose="02040503050406030204" pitchFamily="18" charset="0"/>
                          <a:ea typeface="Cambria Math" panose="02040503050406030204" pitchFamily="18" charset="0"/>
                        </a:rPr>
                        <m:t>𝜷</m:t>
                      </m:r>
                      <m:r>
                        <a:rPr lang="en-IN" sz="3600" b="1" i="1">
                          <a:latin typeface="Cambria Math" panose="02040503050406030204" pitchFamily="18" charset="0"/>
                          <a:ea typeface="Cambria Math" panose="02040503050406030204" pitchFamily="18" charset="0"/>
                        </a:rPr>
                        <m:t> </m:t>
                      </m:r>
                      <m:r>
                        <a:rPr lang="en-IN" sz="3600" b="1" i="1">
                          <a:latin typeface="Cambria Math" panose="02040503050406030204" pitchFamily="18" charset="0"/>
                          <a:ea typeface="Cambria Math" panose="02040503050406030204" pitchFamily="18" charset="0"/>
                        </a:rPr>
                        <m:t>𝒂𝒏𝒅</m:t>
                      </m:r>
                      <m:r>
                        <a:rPr lang="en-IN" sz="3600" b="1" i="1" smtClean="0">
                          <a:latin typeface="Cambria Math" panose="02040503050406030204" pitchFamily="18" charset="0"/>
                          <a:ea typeface="Cambria Math" panose="02040503050406030204" pitchFamily="18" charset="0"/>
                        </a:rPr>
                        <m:t> </m:t>
                      </m:r>
                      <m:r>
                        <a:rPr lang="en-IN" sz="3600" b="1" i="1">
                          <a:latin typeface="Cambria Math" panose="02040503050406030204" pitchFamily="18" charset="0"/>
                          <a:ea typeface="Cambria Math" panose="02040503050406030204" pitchFamily="18" charset="0"/>
                        </a:rPr>
                        <m:t>𝜷</m:t>
                      </m:r>
                      <m:r>
                        <a:rPr lang="en-IN" sz="3600" b="1" i="1">
                          <a:latin typeface="Cambria Math" panose="02040503050406030204" pitchFamily="18" charset="0"/>
                          <a:ea typeface="Cambria Math" panose="02040503050406030204" pitchFamily="18" charset="0"/>
                        </a:rPr>
                        <m:t>|=</m:t>
                      </m:r>
                      <m:r>
                        <a:rPr lang="en-IN" sz="3600" b="1" i="1">
                          <a:latin typeface="Cambria Math" panose="02040503050406030204" pitchFamily="18" charset="0"/>
                          <a:ea typeface="Cambria Math" panose="02040503050406030204" pitchFamily="18" charset="0"/>
                        </a:rPr>
                        <m:t>𝜶</m:t>
                      </m:r>
                    </m:oMath>
                  </m:oMathPara>
                </a14:m>
                <a:endParaRPr lang="en-IN" sz="3600" b="1" dirty="0"/>
              </a:p>
            </p:txBody>
          </p:sp>
        </mc:Choice>
        <mc:Fallback xmlns="">
          <p:sp>
            <p:nvSpPr>
              <p:cNvPr id="3" name="TextBox 2">
                <a:extLst>
                  <a:ext uri="{FF2B5EF4-FFF2-40B4-BE49-F238E27FC236}">
                    <a16:creationId xmlns:a16="http://schemas.microsoft.com/office/drawing/2014/main" id="{0E001DA1-D483-B466-E269-322318138C83}"/>
                  </a:ext>
                </a:extLst>
              </p:cNvPr>
              <p:cNvSpPr txBox="1">
                <a:spLocks noRot="1" noChangeAspect="1" noMove="1" noResize="1" noEditPoints="1" noAdjustHandles="1" noChangeArrowheads="1" noChangeShapeType="1" noTextEdit="1"/>
              </p:cNvSpPr>
              <p:nvPr/>
            </p:nvSpPr>
            <p:spPr>
              <a:xfrm>
                <a:off x="809033" y="1142002"/>
                <a:ext cx="6121869" cy="553998"/>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820021E-6627-A8C4-5FAA-AD32D5E996F1}"/>
                  </a:ext>
                </a:extLst>
              </p:cNvPr>
              <p:cNvSpPr txBox="1"/>
              <p:nvPr/>
            </p:nvSpPr>
            <p:spPr>
              <a:xfrm>
                <a:off x="562437" y="1921536"/>
                <a:ext cx="3479029" cy="584775"/>
              </a:xfrm>
              <a:prstGeom prst="rect">
                <a:avLst/>
              </a:prstGeom>
              <a:noFill/>
            </p:spPr>
            <p:txBody>
              <a:bodyPr wrap="none" rtlCol="0">
                <a:spAutoFit/>
              </a:bodyPr>
              <a:lstStyle/>
              <a:p>
                <a:r>
                  <a:rPr lang="en-IN" sz="3200" b="1" dirty="0" err="1"/>
                  <a:t>Eg</a:t>
                </a:r>
                <a:r>
                  <a:rPr lang="en-IN" sz="3200" b="1" dirty="0"/>
                  <a:t>: P</a:t>
                </a:r>
                <a14:m>
                  <m:oMath xmlns:m="http://schemas.openxmlformats.org/officeDocument/2006/math">
                    <m:r>
                      <a:rPr lang="en-IN" sz="3200" b="1" i="1" smtClean="0">
                        <a:latin typeface="Cambria Math" panose="02040503050406030204" pitchFamily="18" charset="0"/>
                        <a:ea typeface="Cambria Math" panose="02040503050406030204" pitchFamily="18" charset="0"/>
                      </a:rPr>
                      <m:t>𝚲</m:t>
                    </m:r>
                    <m:r>
                      <a:rPr lang="en-IN" sz="3200" b="1" i="1" smtClean="0">
                        <a:latin typeface="Cambria Math" panose="02040503050406030204" pitchFamily="18" charset="0"/>
                        <a:ea typeface="Cambria Math" panose="02040503050406030204" pitchFamily="18" charset="0"/>
                      </a:rPr>
                      <m:t>𝑸</m:t>
                    </m:r>
                    <m:r>
                      <a:rPr lang="en-IN" sz="3200" b="1" i="1">
                        <a:latin typeface="Cambria Math" panose="02040503050406030204" pitchFamily="18" charset="0"/>
                        <a:ea typeface="Cambria Math" panose="02040503050406030204" pitchFamily="18" charset="0"/>
                      </a:rPr>
                      <m:t>≡</m:t>
                    </m:r>
                  </m:oMath>
                </a14:m>
                <a:r>
                  <a:rPr lang="en-IN" sz="3200" b="1" dirty="0"/>
                  <a:t> Q</a:t>
                </a:r>
                <a14:m>
                  <m:oMath xmlns:m="http://schemas.openxmlformats.org/officeDocument/2006/math">
                    <m:r>
                      <a:rPr lang="en-IN" sz="3200" b="1" i="1">
                        <a:latin typeface="Cambria Math" panose="02040503050406030204" pitchFamily="18" charset="0"/>
                        <a:ea typeface="Cambria Math" panose="02040503050406030204" pitchFamily="18" charset="0"/>
                      </a:rPr>
                      <m:t>𝚲</m:t>
                    </m:r>
                    <m:r>
                      <a:rPr lang="en-IN" sz="3200" b="1" i="1" smtClean="0">
                        <a:latin typeface="Cambria Math" panose="02040503050406030204" pitchFamily="18" charset="0"/>
                        <a:ea typeface="Cambria Math" panose="02040503050406030204" pitchFamily="18" charset="0"/>
                      </a:rPr>
                      <m:t>𝑷</m:t>
                    </m:r>
                  </m:oMath>
                </a14:m>
                <a:r>
                  <a:rPr lang="en-IN" sz="3200" b="1" dirty="0"/>
                  <a:t> </a:t>
                </a:r>
              </a:p>
            </p:txBody>
          </p:sp>
        </mc:Choice>
        <mc:Fallback xmlns="">
          <p:sp>
            <p:nvSpPr>
              <p:cNvPr id="4" name="TextBox 3">
                <a:extLst>
                  <a:ext uri="{FF2B5EF4-FFF2-40B4-BE49-F238E27FC236}">
                    <a16:creationId xmlns:a16="http://schemas.microsoft.com/office/drawing/2014/main" id="{5820021E-6627-A8C4-5FAA-AD32D5E996F1}"/>
                  </a:ext>
                </a:extLst>
              </p:cNvPr>
              <p:cNvSpPr txBox="1">
                <a:spLocks noRot="1" noChangeAspect="1" noMove="1" noResize="1" noEditPoints="1" noAdjustHandles="1" noChangeArrowheads="1" noChangeShapeType="1" noTextEdit="1"/>
              </p:cNvSpPr>
              <p:nvPr/>
            </p:nvSpPr>
            <p:spPr>
              <a:xfrm>
                <a:off x="562437" y="1921536"/>
                <a:ext cx="3479029" cy="584775"/>
              </a:xfrm>
              <a:prstGeom prst="rect">
                <a:avLst/>
              </a:prstGeom>
              <a:blipFill>
                <a:blip r:embed="rId3"/>
                <a:stretch>
                  <a:fillRect l="-4378" t="-11458" b="-35417"/>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BB54D894-5015-86E1-6778-658B4661DB33}"/>
              </a:ext>
            </a:extLst>
          </p:cNvPr>
          <p:cNvSpPr txBox="1"/>
          <p:nvPr/>
        </p:nvSpPr>
        <p:spPr>
          <a:xfrm>
            <a:off x="411349" y="2506311"/>
            <a:ext cx="8166016" cy="1569660"/>
          </a:xfrm>
          <a:prstGeom prst="rect">
            <a:avLst/>
          </a:prstGeom>
          <a:noFill/>
        </p:spPr>
        <p:txBody>
          <a:bodyPr wrap="square">
            <a:spAutoFit/>
          </a:bodyPr>
          <a:lstStyle/>
          <a:p>
            <a:pPr algn="just"/>
            <a:r>
              <a:rPr lang="en-US" sz="3200" b="1" i="1" dirty="0">
                <a:solidFill>
                  <a:srgbClr val="4D5156"/>
                </a:solidFill>
                <a:effectLst/>
                <a:latin typeface="Book Antiqua" panose="02040602050305030304" pitchFamily="18" charset="0"/>
              </a:rPr>
              <a:t>A tautology is </a:t>
            </a:r>
            <a:r>
              <a:rPr lang="en-US" sz="3200" b="1" i="1" dirty="0">
                <a:solidFill>
                  <a:srgbClr val="040C28"/>
                </a:solidFill>
                <a:effectLst/>
                <a:latin typeface="Book Antiqua" panose="02040602050305030304" pitchFamily="18" charset="0"/>
              </a:rPr>
              <a:t>a compound statement which is true for every value of the individual statements</a:t>
            </a:r>
            <a:r>
              <a:rPr lang="en-US" sz="3200" b="1" i="1" dirty="0">
                <a:solidFill>
                  <a:srgbClr val="4D5156"/>
                </a:solidFill>
                <a:effectLst/>
                <a:latin typeface="Book Antiqua" panose="02040602050305030304" pitchFamily="18" charset="0"/>
              </a:rPr>
              <a:t>.</a:t>
            </a:r>
            <a:endParaRPr lang="en-IN" sz="3200" b="1" i="1" dirty="0">
              <a:latin typeface="Book Antiqua" panose="0204060205030503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B32693C-4A9A-DFCC-39D1-6033E61D1727}"/>
                  </a:ext>
                </a:extLst>
              </p:cNvPr>
              <p:cNvSpPr txBox="1"/>
              <p:nvPr/>
            </p:nvSpPr>
            <p:spPr>
              <a:xfrm>
                <a:off x="368656" y="4423520"/>
                <a:ext cx="7715510" cy="584775"/>
              </a:xfrm>
              <a:prstGeom prst="rect">
                <a:avLst/>
              </a:prstGeom>
              <a:noFill/>
            </p:spPr>
            <p:txBody>
              <a:bodyPr wrap="none" rtlCol="0">
                <a:spAutoFit/>
              </a:bodyPr>
              <a:lstStyle/>
              <a:p>
                <a:r>
                  <a:rPr lang="en-IN" sz="3200" b="1" dirty="0"/>
                  <a:t>Prove (</a:t>
                </a:r>
                <a14:m>
                  <m:oMath xmlns:m="http://schemas.openxmlformats.org/officeDocument/2006/math">
                    <m:r>
                      <a:rPr lang="en-IN" sz="3200" b="1" i="0" smtClean="0">
                        <a:latin typeface="Cambria Math" panose="02040503050406030204" pitchFamily="18" charset="0"/>
                        <a:ea typeface="Cambria Math" panose="02040503050406030204" pitchFamily="18" charset="0"/>
                      </a:rPr>
                      <m:t>𝐩</m:t>
                    </m:r>
                    <m:r>
                      <a:rPr lang="en-IN" sz="3200" b="1" i="0" smtClean="0">
                        <a:latin typeface="Cambria Math" panose="02040503050406030204" pitchFamily="18" charset="0"/>
                        <a:ea typeface="Cambria Math" panose="02040503050406030204" pitchFamily="18" charset="0"/>
                      </a:rPr>
                      <m:t>→</m:t>
                    </m:r>
                    <m:r>
                      <a:rPr lang="en-IN" sz="3200" b="1" i="0" smtClean="0">
                        <a:latin typeface="Cambria Math" panose="02040503050406030204" pitchFamily="18" charset="0"/>
                        <a:ea typeface="Cambria Math" panose="02040503050406030204" pitchFamily="18" charset="0"/>
                      </a:rPr>
                      <m:t>𝐪</m:t>
                    </m:r>
                    <m:r>
                      <a:rPr lang="en-IN" sz="3200" b="1" i="0" smtClean="0">
                        <a:latin typeface="Cambria Math" panose="02040503050406030204" pitchFamily="18" charset="0"/>
                        <a:ea typeface="Cambria Math" panose="02040503050406030204" pitchFamily="18" charset="0"/>
                      </a:rPr>
                      <m:t>)</m:t>
                    </m:r>
                    <m:r>
                      <a:rPr lang="en-IN" sz="3200" b="1" i="0" smtClean="0">
                        <a:latin typeface="Cambria Math" panose="02040503050406030204" pitchFamily="18" charset="0"/>
                        <a:ea typeface="Cambria Math" panose="02040503050406030204" pitchFamily="18" charset="0"/>
                      </a:rPr>
                      <m:t>𝐕</m:t>
                    </m:r>
                    <m:d>
                      <m:dPr>
                        <m:ctrlPr>
                          <a:rPr lang="en-IN" sz="3200" b="1" i="1" smtClean="0">
                            <a:latin typeface="Cambria Math" panose="02040503050406030204" pitchFamily="18" charset="0"/>
                            <a:ea typeface="Cambria Math" panose="02040503050406030204" pitchFamily="18" charset="0"/>
                          </a:rPr>
                        </m:ctrlPr>
                      </m:dPr>
                      <m:e>
                        <m:r>
                          <a:rPr lang="en-IN" sz="3200" b="1" i="0" smtClean="0">
                            <a:latin typeface="Cambria Math" panose="02040503050406030204" pitchFamily="18" charset="0"/>
                            <a:ea typeface="Cambria Math" panose="02040503050406030204" pitchFamily="18" charset="0"/>
                          </a:rPr>
                          <m:t>𝐪</m:t>
                        </m:r>
                        <m:r>
                          <a:rPr lang="en-IN" sz="3200" b="1" i="0" smtClean="0">
                            <a:latin typeface="Cambria Math" panose="02040503050406030204" pitchFamily="18" charset="0"/>
                            <a:ea typeface="Cambria Math" panose="02040503050406030204" pitchFamily="18" charset="0"/>
                          </a:rPr>
                          <m:t>→</m:t>
                        </m:r>
                        <m:r>
                          <a:rPr lang="en-IN" sz="3200" b="1" i="0" smtClean="0">
                            <a:latin typeface="Cambria Math" panose="02040503050406030204" pitchFamily="18" charset="0"/>
                            <a:ea typeface="Cambria Math" panose="02040503050406030204" pitchFamily="18" charset="0"/>
                          </a:rPr>
                          <m:t>𝐩</m:t>
                        </m:r>
                      </m:e>
                    </m:d>
                  </m:oMath>
                </a14:m>
                <a:r>
                  <a:rPr lang="en-IN" sz="3200" b="1" dirty="0"/>
                  <a:t> is a tautology</a:t>
                </a:r>
              </a:p>
            </p:txBody>
          </p:sp>
        </mc:Choice>
        <mc:Fallback xmlns="">
          <p:sp>
            <p:nvSpPr>
              <p:cNvPr id="7" name="TextBox 6">
                <a:extLst>
                  <a:ext uri="{FF2B5EF4-FFF2-40B4-BE49-F238E27FC236}">
                    <a16:creationId xmlns:a16="http://schemas.microsoft.com/office/drawing/2014/main" id="{4B32693C-4A9A-DFCC-39D1-6033E61D1727}"/>
                  </a:ext>
                </a:extLst>
              </p:cNvPr>
              <p:cNvSpPr txBox="1">
                <a:spLocks noRot="1" noChangeAspect="1" noMove="1" noResize="1" noEditPoints="1" noAdjustHandles="1" noChangeArrowheads="1" noChangeShapeType="1" noTextEdit="1"/>
              </p:cNvSpPr>
              <p:nvPr/>
            </p:nvSpPr>
            <p:spPr>
              <a:xfrm>
                <a:off x="368656" y="4423520"/>
                <a:ext cx="7715510" cy="584775"/>
              </a:xfrm>
              <a:prstGeom prst="rect">
                <a:avLst/>
              </a:prstGeom>
              <a:blipFill>
                <a:blip r:embed="rId4"/>
                <a:stretch>
                  <a:fillRect l="-1975" t="-11458" b="-35417"/>
                </a:stretch>
              </a:blipFill>
            </p:spPr>
            <p:txBody>
              <a:bodyPr/>
              <a:lstStyle/>
              <a:p>
                <a:r>
                  <a:rPr lang="en-IN">
                    <a:noFill/>
                  </a:rPr>
                  <a:t> </a:t>
                </a:r>
              </a:p>
            </p:txBody>
          </p:sp>
        </mc:Fallback>
      </mc:AlternateContent>
    </p:spTree>
    <p:extLst>
      <p:ext uri="{BB962C8B-B14F-4D97-AF65-F5344CB8AC3E}">
        <p14:creationId xmlns:p14="http://schemas.microsoft.com/office/powerpoint/2010/main" val="308707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F80A30-4930-8E42-F593-E232CE016BB8}"/>
              </a:ext>
            </a:extLst>
          </p:cNvPr>
          <p:cNvPicPr>
            <a:picLocks noChangeAspect="1"/>
          </p:cNvPicPr>
          <p:nvPr/>
        </p:nvPicPr>
        <p:blipFill>
          <a:blip r:embed="rId2"/>
          <a:stretch>
            <a:fillRect/>
          </a:stretch>
        </p:blipFill>
        <p:spPr>
          <a:xfrm>
            <a:off x="658459" y="1137667"/>
            <a:ext cx="3041529" cy="2792438"/>
          </a:xfrm>
          <a:prstGeom prst="rect">
            <a:avLst/>
          </a:prstGeom>
        </p:spPr>
      </p:pic>
      <p:sp>
        <p:nvSpPr>
          <p:cNvPr id="4" name="TextBox 3">
            <a:extLst>
              <a:ext uri="{FF2B5EF4-FFF2-40B4-BE49-F238E27FC236}">
                <a16:creationId xmlns:a16="http://schemas.microsoft.com/office/drawing/2014/main" id="{93DC0C80-98FE-A91A-8C99-885E78A864DA}"/>
              </a:ext>
            </a:extLst>
          </p:cNvPr>
          <p:cNvSpPr txBox="1"/>
          <p:nvPr/>
        </p:nvSpPr>
        <p:spPr>
          <a:xfrm>
            <a:off x="790060" y="3877958"/>
            <a:ext cx="2778325" cy="1015663"/>
          </a:xfrm>
          <a:prstGeom prst="rect">
            <a:avLst/>
          </a:prstGeom>
          <a:noFill/>
        </p:spPr>
        <p:txBody>
          <a:bodyPr wrap="none" rtlCol="0">
            <a:spAutoFit/>
          </a:bodyPr>
          <a:lstStyle/>
          <a:p>
            <a:r>
              <a:rPr lang="en-IN" sz="3000" b="1" i="1" dirty="0">
                <a:latin typeface="Book Antiqua" panose="02040602050305030304" pitchFamily="18" charset="0"/>
              </a:rPr>
              <a:t>Armed gunman</a:t>
            </a:r>
          </a:p>
          <a:p>
            <a:r>
              <a:rPr lang="en-IN" sz="3000" b="1" i="1" dirty="0">
                <a:latin typeface="Book Antiqua" panose="02040602050305030304" pitchFamily="18" charset="0"/>
              </a:rPr>
              <a:t>gunman</a:t>
            </a:r>
          </a:p>
        </p:txBody>
      </p:sp>
      <p:pic>
        <p:nvPicPr>
          <p:cNvPr id="6" name="Picture 5">
            <a:extLst>
              <a:ext uri="{FF2B5EF4-FFF2-40B4-BE49-F238E27FC236}">
                <a16:creationId xmlns:a16="http://schemas.microsoft.com/office/drawing/2014/main" id="{C2DA6DD3-CD58-DA9D-A7FC-0B96E7436CC7}"/>
              </a:ext>
            </a:extLst>
          </p:cNvPr>
          <p:cNvPicPr>
            <a:picLocks noChangeAspect="1"/>
          </p:cNvPicPr>
          <p:nvPr/>
        </p:nvPicPr>
        <p:blipFill>
          <a:blip r:embed="rId3"/>
          <a:stretch>
            <a:fillRect/>
          </a:stretch>
        </p:blipFill>
        <p:spPr>
          <a:xfrm>
            <a:off x="4037230" y="1094413"/>
            <a:ext cx="3101279" cy="2792438"/>
          </a:xfrm>
          <a:prstGeom prst="rect">
            <a:avLst/>
          </a:prstGeom>
        </p:spPr>
      </p:pic>
      <p:sp>
        <p:nvSpPr>
          <p:cNvPr id="7" name="TextBox 6">
            <a:extLst>
              <a:ext uri="{FF2B5EF4-FFF2-40B4-BE49-F238E27FC236}">
                <a16:creationId xmlns:a16="http://schemas.microsoft.com/office/drawing/2014/main" id="{286D4BBF-9811-3A95-FB32-F190EC81D38C}"/>
              </a:ext>
            </a:extLst>
          </p:cNvPr>
          <p:cNvSpPr txBox="1"/>
          <p:nvPr/>
        </p:nvSpPr>
        <p:spPr>
          <a:xfrm>
            <a:off x="4151944" y="3930105"/>
            <a:ext cx="2794355" cy="1015663"/>
          </a:xfrm>
          <a:prstGeom prst="rect">
            <a:avLst/>
          </a:prstGeom>
          <a:noFill/>
        </p:spPr>
        <p:txBody>
          <a:bodyPr wrap="none" rtlCol="0">
            <a:spAutoFit/>
          </a:bodyPr>
          <a:lstStyle/>
          <a:p>
            <a:r>
              <a:rPr lang="en-IN" sz="3000" b="1" i="1" dirty="0">
                <a:latin typeface="Book Antiqua" panose="02040602050305030304" pitchFamily="18" charset="0"/>
              </a:rPr>
              <a:t>Single bachelor</a:t>
            </a:r>
          </a:p>
          <a:p>
            <a:r>
              <a:rPr lang="en-IN" sz="3000" b="1" i="1" dirty="0">
                <a:latin typeface="Book Antiqua" panose="02040602050305030304" pitchFamily="18" charset="0"/>
              </a:rPr>
              <a:t>bachelor</a:t>
            </a:r>
          </a:p>
        </p:txBody>
      </p:sp>
      <p:sp>
        <p:nvSpPr>
          <p:cNvPr id="8" name="Title 1">
            <a:extLst>
              <a:ext uri="{FF2B5EF4-FFF2-40B4-BE49-F238E27FC236}">
                <a16:creationId xmlns:a16="http://schemas.microsoft.com/office/drawing/2014/main" id="{D2D54E7B-76E7-0807-02E1-77165E639107}"/>
              </a:ext>
            </a:extLst>
          </p:cNvPr>
          <p:cNvSpPr txBox="1">
            <a:spLocks/>
          </p:cNvSpPr>
          <p:nvPr/>
        </p:nvSpPr>
        <p:spPr>
          <a:xfrm>
            <a:off x="411349" y="131933"/>
            <a:ext cx="7543802" cy="631076"/>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algn="ctr"/>
            <a:r>
              <a:rPr lang="en-US" sz="3600" b="1" dirty="0"/>
              <a:t>Examples of tautology</a:t>
            </a:r>
          </a:p>
        </p:txBody>
      </p:sp>
    </p:spTree>
    <p:extLst>
      <p:ext uri="{BB962C8B-B14F-4D97-AF65-F5344CB8AC3E}">
        <p14:creationId xmlns:p14="http://schemas.microsoft.com/office/powerpoint/2010/main" val="315450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arn(inVertical)">
                                      <p:cBhvr>
                                        <p:cTn id="3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2BA9-18CD-D70A-AD9E-7BBC49793240}"/>
              </a:ext>
            </a:extLst>
          </p:cNvPr>
          <p:cNvSpPr txBox="1">
            <a:spLocks/>
          </p:cNvSpPr>
          <p:nvPr/>
        </p:nvSpPr>
        <p:spPr>
          <a:xfrm>
            <a:off x="411349" y="131933"/>
            <a:ext cx="4917605" cy="631076"/>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algn="ctr"/>
            <a:r>
              <a:rPr lang="en-US" sz="3600" b="1" dirty="0"/>
              <a:t>Deduction Theorem</a:t>
            </a:r>
          </a:p>
        </p:txBody>
      </p:sp>
      <p:pic>
        <p:nvPicPr>
          <p:cNvPr id="4" name="Picture 3">
            <a:extLst>
              <a:ext uri="{FF2B5EF4-FFF2-40B4-BE49-F238E27FC236}">
                <a16:creationId xmlns:a16="http://schemas.microsoft.com/office/drawing/2014/main" id="{44FD9EF1-8DE6-8279-31C5-B5268BC0931B}"/>
              </a:ext>
            </a:extLst>
          </p:cNvPr>
          <p:cNvPicPr>
            <a:picLocks noChangeAspect="1"/>
          </p:cNvPicPr>
          <p:nvPr/>
        </p:nvPicPr>
        <p:blipFill>
          <a:blip r:embed="rId2"/>
          <a:stretch>
            <a:fillRect/>
          </a:stretch>
        </p:blipFill>
        <p:spPr>
          <a:xfrm>
            <a:off x="101752" y="763009"/>
            <a:ext cx="8843607" cy="962845"/>
          </a:xfrm>
          <a:prstGeom prst="rect">
            <a:avLst/>
          </a:prstGeom>
        </p:spPr>
      </p:pic>
      <p:sp>
        <p:nvSpPr>
          <p:cNvPr id="5" name="Title 1">
            <a:extLst>
              <a:ext uri="{FF2B5EF4-FFF2-40B4-BE49-F238E27FC236}">
                <a16:creationId xmlns:a16="http://schemas.microsoft.com/office/drawing/2014/main" id="{7C0CB6E7-E4BD-E6BE-D612-1FE374D0B342}"/>
              </a:ext>
            </a:extLst>
          </p:cNvPr>
          <p:cNvSpPr txBox="1">
            <a:spLocks/>
          </p:cNvSpPr>
          <p:nvPr/>
        </p:nvSpPr>
        <p:spPr>
          <a:xfrm>
            <a:off x="200412" y="2016525"/>
            <a:ext cx="3705470" cy="631076"/>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algn="ctr"/>
            <a:r>
              <a:rPr lang="en-US" sz="3600" b="1" dirty="0"/>
              <a:t>Satisfiability</a:t>
            </a:r>
          </a:p>
        </p:txBody>
      </p:sp>
      <p:pic>
        <p:nvPicPr>
          <p:cNvPr id="7" name="Picture 6">
            <a:extLst>
              <a:ext uri="{FF2B5EF4-FFF2-40B4-BE49-F238E27FC236}">
                <a16:creationId xmlns:a16="http://schemas.microsoft.com/office/drawing/2014/main" id="{4CDBB394-86B5-CABD-7F4C-3A9D232E3A24}"/>
              </a:ext>
            </a:extLst>
          </p:cNvPr>
          <p:cNvPicPr>
            <a:picLocks noChangeAspect="1"/>
          </p:cNvPicPr>
          <p:nvPr/>
        </p:nvPicPr>
        <p:blipFill>
          <a:blip r:embed="rId3"/>
          <a:stretch>
            <a:fillRect/>
          </a:stretch>
        </p:blipFill>
        <p:spPr>
          <a:xfrm>
            <a:off x="101752" y="2647601"/>
            <a:ext cx="8943588" cy="844495"/>
          </a:xfrm>
          <a:prstGeom prst="rect">
            <a:avLst/>
          </a:prstGeom>
        </p:spPr>
      </p:pic>
    </p:spTree>
    <p:extLst>
      <p:ext uri="{BB962C8B-B14F-4D97-AF65-F5344CB8AC3E}">
        <p14:creationId xmlns:p14="http://schemas.microsoft.com/office/powerpoint/2010/main" val="41231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F67B-4C32-3F7A-A14B-8014F4172AC2}"/>
              </a:ext>
            </a:extLst>
          </p:cNvPr>
          <p:cNvSpPr txBox="1">
            <a:spLocks/>
          </p:cNvSpPr>
          <p:nvPr/>
        </p:nvSpPr>
        <p:spPr>
          <a:xfrm>
            <a:off x="241792" y="246990"/>
            <a:ext cx="6879628" cy="631076"/>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algn="ctr"/>
            <a:r>
              <a:rPr lang="en-US" sz="3600" b="1" dirty="0"/>
              <a:t>Proof by Inference Rules</a:t>
            </a:r>
          </a:p>
        </p:txBody>
      </p:sp>
      <p:sp>
        <p:nvSpPr>
          <p:cNvPr id="3" name="TextBox 2">
            <a:extLst>
              <a:ext uri="{FF2B5EF4-FFF2-40B4-BE49-F238E27FC236}">
                <a16:creationId xmlns:a16="http://schemas.microsoft.com/office/drawing/2014/main" id="{2061D44A-B9F5-198B-313D-6A2BEAF40075}"/>
              </a:ext>
            </a:extLst>
          </p:cNvPr>
          <p:cNvSpPr txBox="1"/>
          <p:nvPr/>
        </p:nvSpPr>
        <p:spPr>
          <a:xfrm>
            <a:off x="157446" y="1047623"/>
            <a:ext cx="6745757" cy="584775"/>
          </a:xfrm>
          <a:prstGeom prst="rect">
            <a:avLst/>
          </a:prstGeom>
          <a:noFill/>
        </p:spPr>
        <p:txBody>
          <a:bodyPr wrap="none" rtlCol="0">
            <a:spAutoFit/>
          </a:bodyPr>
          <a:lstStyle/>
          <a:p>
            <a:r>
              <a:rPr lang="en-IN" sz="3200" b="1" dirty="0">
                <a:latin typeface="Book Antiqua" panose="02040602050305030304" pitchFamily="18" charset="0"/>
              </a:rPr>
              <a:t>Modus Ponens [Mode that affirms]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A7EC375-92D3-A5DD-FE54-B6C10015A255}"/>
                  </a:ext>
                </a:extLst>
              </p:cNvPr>
              <p:cNvSpPr txBox="1"/>
              <p:nvPr/>
            </p:nvSpPr>
            <p:spPr>
              <a:xfrm>
                <a:off x="4572000" y="1801955"/>
                <a:ext cx="2148152" cy="12731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IN" sz="4000" b="1" i="1" smtClean="0">
                              <a:solidFill>
                                <a:srgbClr val="002060"/>
                              </a:solidFill>
                              <a:latin typeface="Cambria Math" panose="02040503050406030204" pitchFamily="18" charset="0"/>
                            </a:rPr>
                          </m:ctrlPr>
                        </m:fPr>
                        <m:num>
                          <m:r>
                            <a:rPr lang="en-IN" sz="4000" b="1" i="1" smtClean="0">
                              <a:solidFill>
                                <a:srgbClr val="002060"/>
                              </a:solidFill>
                              <a:latin typeface="Cambria Math" panose="02040503050406030204" pitchFamily="18" charset="0"/>
                              <a:ea typeface="Cambria Math" panose="02040503050406030204" pitchFamily="18" charset="0"/>
                            </a:rPr>
                            <m:t>𝜶</m:t>
                          </m:r>
                          <m:r>
                            <a:rPr lang="en-IN" sz="4000" b="1" i="1" smtClean="0">
                              <a:solidFill>
                                <a:srgbClr val="002060"/>
                              </a:solidFill>
                              <a:latin typeface="Cambria Math" panose="02040503050406030204" pitchFamily="18" charset="0"/>
                              <a:ea typeface="Cambria Math" panose="02040503050406030204" pitchFamily="18" charset="0"/>
                            </a:rPr>
                            <m:t>→</m:t>
                          </m:r>
                          <m:r>
                            <a:rPr lang="en-IN" sz="4000" b="1" i="1" smtClean="0">
                              <a:solidFill>
                                <a:srgbClr val="002060"/>
                              </a:solidFill>
                              <a:latin typeface="Cambria Math" panose="02040503050406030204" pitchFamily="18" charset="0"/>
                              <a:ea typeface="Cambria Math" panose="02040503050406030204" pitchFamily="18" charset="0"/>
                            </a:rPr>
                            <m:t>𝜷</m:t>
                          </m:r>
                          <m:r>
                            <a:rPr lang="en-IN" sz="4000" b="1" i="1" smtClean="0">
                              <a:solidFill>
                                <a:srgbClr val="002060"/>
                              </a:solidFill>
                              <a:latin typeface="Cambria Math" panose="02040503050406030204" pitchFamily="18" charset="0"/>
                              <a:ea typeface="Cambria Math" panose="02040503050406030204" pitchFamily="18" charset="0"/>
                            </a:rPr>
                            <m:t>,</m:t>
                          </m:r>
                          <m:r>
                            <a:rPr lang="en-IN" sz="4000" b="1" i="1" smtClean="0">
                              <a:solidFill>
                                <a:srgbClr val="002060"/>
                              </a:solidFill>
                              <a:latin typeface="Cambria Math" panose="02040503050406030204" pitchFamily="18" charset="0"/>
                              <a:ea typeface="Cambria Math" panose="02040503050406030204" pitchFamily="18" charset="0"/>
                            </a:rPr>
                            <m:t>𝜶</m:t>
                          </m:r>
                        </m:num>
                        <m:den>
                          <m:r>
                            <a:rPr lang="en-IN" sz="4000" b="1" i="1" smtClean="0">
                              <a:solidFill>
                                <a:srgbClr val="002060"/>
                              </a:solidFill>
                              <a:latin typeface="Cambria Math" panose="02040503050406030204" pitchFamily="18" charset="0"/>
                              <a:ea typeface="Cambria Math" panose="02040503050406030204" pitchFamily="18" charset="0"/>
                            </a:rPr>
                            <m:t>𝜷</m:t>
                          </m:r>
                        </m:den>
                      </m:f>
                    </m:oMath>
                  </m:oMathPara>
                </a14:m>
                <a:endParaRPr lang="en-IN" sz="4000" b="1" dirty="0">
                  <a:solidFill>
                    <a:srgbClr val="002060"/>
                  </a:solidFill>
                </a:endParaRPr>
              </a:p>
            </p:txBody>
          </p:sp>
        </mc:Choice>
        <mc:Fallback xmlns="">
          <p:sp>
            <p:nvSpPr>
              <p:cNvPr id="4" name="TextBox 3">
                <a:extLst>
                  <a:ext uri="{FF2B5EF4-FFF2-40B4-BE49-F238E27FC236}">
                    <a16:creationId xmlns:a16="http://schemas.microsoft.com/office/drawing/2014/main" id="{5A7EC375-92D3-A5DD-FE54-B6C10015A255}"/>
                  </a:ext>
                </a:extLst>
              </p:cNvPr>
              <p:cNvSpPr txBox="1">
                <a:spLocks noRot="1" noChangeAspect="1" noMove="1" noResize="1" noEditPoints="1" noAdjustHandles="1" noChangeArrowheads="1" noChangeShapeType="1" noTextEdit="1"/>
              </p:cNvSpPr>
              <p:nvPr/>
            </p:nvSpPr>
            <p:spPr>
              <a:xfrm>
                <a:off x="4572000" y="1801955"/>
                <a:ext cx="2148152" cy="1273169"/>
              </a:xfrm>
              <a:prstGeom prst="rect">
                <a:avLst/>
              </a:prstGeom>
              <a:blipFill>
                <a:blip r:embed="rId2"/>
                <a:stretch>
                  <a:fillRect/>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FA97FEE4-18D8-145B-D005-9D4C9A81EDAC}"/>
              </a:ext>
            </a:extLst>
          </p:cNvPr>
          <p:cNvSpPr txBox="1"/>
          <p:nvPr/>
        </p:nvSpPr>
        <p:spPr>
          <a:xfrm>
            <a:off x="157446" y="3136612"/>
            <a:ext cx="3655168" cy="584775"/>
          </a:xfrm>
          <a:prstGeom prst="rect">
            <a:avLst/>
          </a:prstGeom>
          <a:noFill/>
        </p:spPr>
        <p:txBody>
          <a:bodyPr wrap="none" rtlCol="0">
            <a:spAutoFit/>
          </a:bodyPr>
          <a:lstStyle/>
          <a:p>
            <a:r>
              <a:rPr lang="en-IN" sz="3200" b="1" dirty="0">
                <a:latin typeface="Book Antiqua" panose="02040602050305030304" pitchFamily="18" charset="0"/>
              </a:rPr>
              <a:t>AND Elimination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B9F928B-0852-9F82-2B2B-6F3D911F199A}"/>
                  </a:ext>
                </a:extLst>
              </p:cNvPr>
              <p:cNvSpPr txBox="1"/>
              <p:nvPr/>
            </p:nvSpPr>
            <p:spPr>
              <a:xfrm>
                <a:off x="4572000" y="3890944"/>
                <a:ext cx="1237518" cy="1164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IN" sz="4000" b="1" i="1" smtClean="0">
                              <a:solidFill>
                                <a:srgbClr val="002060"/>
                              </a:solidFill>
                              <a:latin typeface="Cambria Math" panose="02040503050406030204" pitchFamily="18" charset="0"/>
                            </a:rPr>
                          </m:ctrlPr>
                        </m:fPr>
                        <m:num>
                          <m:r>
                            <a:rPr lang="en-IN" sz="4000" b="1" i="1" smtClean="0">
                              <a:solidFill>
                                <a:srgbClr val="002060"/>
                              </a:solidFill>
                              <a:latin typeface="Cambria Math" panose="02040503050406030204" pitchFamily="18" charset="0"/>
                              <a:ea typeface="Cambria Math" panose="02040503050406030204" pitchFamily="18" charset="0"/>
                            </a:rPr>
                            <m:t>𝜶</m:t>
                          </m:r>
                          <m:r>
                            <a:rPr lang="en-IN" sz="4000" b="1" i="1" smtClean="0">
                              <a:solidFill>
                                <a:srgbClr val="002060"/>
                              </a:solidFill>
                              <a:latin typeface="Cambria Math" panose="02040503050406030204" pitchFamily="18" charset="0"/>
                              <a:ea typeface="Cambria Math" panose="02040503050406030204" pitchFamily="18" charset="0"/>
                            </a:rPr>
                            <m:t>𝚲</m:t>
                          </m:r>
                          <m:r>
                            <a:rPr lang="en-IN" sz="4000" b="1" i="1" smtClean="0">
                              <a:solidFill>
                                <a:srgbClr val="002060"/>
                              </a:solidFill>
                              <a:latin typeface="Cambria Math" panose="02040503050406030204" pitchFamily="18" charset="0"/>
                              <a:ea typeface="Cambria Math" panose="02040503050406030204" pitchFamily="18" charset="0"/>
                            </a:rPr>
                            <m:t>𝜷</m:t>
                          </m:r>
                        </m:num>
                        <m:den>
                          <m:r>
                            <a:rPr lang="en-IN" sz="4000" b="1" i="1" smtClean="0">
                              <a:solidFill>
                                <a:srgbClr val="002060"/>
                              </a:solidFill>
                              <a:latin typeface="Cambria Math" panose="02040503050406030204" pitchFamily="18" charset="0"/>
                              <a:ea typeface="Cambria Math" panose="02040503050406030204" pitchFamily="18" charset="0"/>
                            </a:rPr>
                            <m:t>𝜶</m:t>
                          </m:r>
                        </m:den>
                      </m:f>
                    </m:oMath>
                  </m:oMathPara>
                </a14:m>
                <a:endParaRPr lang="en-IN" sz="4000" b="1" dirty="0">
                  <a:solidFill>
                    <a:srgbClr val="002060"/>
                  </a:solidFill>
                </a:endParaRPr>
              </a:p>
            </p:txBody>
          </p:sp>
        </mc:Choice>
        <mc:Fallback xmlns="">
          <p:sp>
            <p:nvSpPr>
              <p:cNvPr id="6" name="TextBox 5">
                <a:extLst>
                  <a:ext uri="{FF2B5EF4-FFF2-40B4-BE49-F238E27FC236}">
                    <a16:creationId xmlns:a16="http://schemas.microsoft.com/office/drawing/2014/main" id="{1B9F928B-0852-9F82-2B2B-6F3D911F199A}"/>
                  </a:ext>
                </a:extLst>
              </p:cNvPr>
              <p:cNvSpPr txBox="1">
                <a:spLocks noRot="1" noChangeAspect="1" noMove="1" noResize="1" noEditPoints="1" noAdjustHandles="1" noChangeArrowheads="1" noChangeShapeType="1" noTextEdit="1"/>
              </p:cNvSpPr>
              <p:nvPr/>
            </p:nvSpPr>
            <p:spPr>
              <a:xfrm>
                <a:off x="4572000" y="3890944"/>
                <a:ext cx="1237518" cy="1164999"/>
              </a:xfrm>
              <a:prstGeom prst="rect">
                <a:avLst/>
              </a:prstGeom>
              <a:blipFill>
                <a:blip r:embed="rId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72289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D645-87F4-2B46-61C9-DC9F5522D11F}"/>
              </a:ext>
            </a:extLst>
          </p:cNvPr>
          <p:cNvSpPr txBox="1">
            <a:spLocks/>
          </p:cNvSpPr>
          <p:nvPr/>
        </p:nvSpPr>
        <p:spPr>
          <a:xfrm>
            <a:off x="48012" y="121112"/>
            <a:ext cx="8623650" cy="1375919"/>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algn="ctr"/>
            <a:r>
              <a:rPr lang="en-US" sz="3600" b="1" dirty="0"/>
              <a:t>Prove logically that there is no pit in [1,2]</a:t>
            </a:r>
          </a:p>
        </p:txBody>
      </p:sp>
      <p:pic>
        <p:nvPicPr>
          <p:cNvPr id="4" name="Picture 3">
            <a:extLst>
              <a:ext uri="{FF2B5EF4-FFF2-40B4-BE49-F238E27FC236}">
                <a16:creationId xmlns:a16="http://schemas.microsoft.com/office/drawing/2014/main" id="{B4FF33C2-E4ED-65BD-8A26-76E90438CEFF}"/>
              </a:ext>
            </a:extLst>
          </p:cNvPr>
          <p:cNvPicPr>
            <a:picLocks noChangeAspect="1"/>
          </p:cNvPicPr>
          <p:nvPr/>
        </p:nvPicPr>
        <p:blipFill>
          <a:blip r:embed="rId2"/>
          <a:stretch>
            <a:fillRect/>
          </a:stretch>
        </p:blipFill>
        <p:spPr>
          <a:xfrm>
            <a:off x="744843" y="1399004"/>
            <a:ext cx="2498796" cy="726522"/>
          </a:xfrm>
          <a:prstGeom prst="rect">
            <a:avLst/>
          </a:prstGeom>
        </p:spPr>
      </p:pic>
      <p:pic>
        <p:nvPicPr>
          <p:cNvPr id="5" name="Picture 4">
            <a:extLst>
              <a:ext uri="{FF2B5EF4-FFF2-40B4-BE49-F238E27FC236}">
                <a16:creationId xmlns:a16="http://schemas.microsoft.com/office/drawing/2014/main" id="{033BF431-6031-79A1-6C45-B882666B7145}"/>
              </a:ext>
            </a:extLst>
          </p:cNvPr>
          <p:cNvPicPr>
            <a:picLocks noChangeAspect="1"/>
          </p:cNvPicPr>
          <p:nvPr/>
        </p:nvPicPr>
        <p:blipFill>
          <a:blip r:embed="rId3"/>
          <a:stretch>
            <a:fillRect/>
          </a:stretch>
        </p:blipFill>
        <p:spPr>
          <a:xfrm>
            <a:off x="744843" y="2244962"/>
            <a:ext cx="6395746" cy="1184038"/>
          </a:xfrm>
          <a:prstGeom prst="rect">
            <a:avLst/>
          </a:prstGeom>
        </p:spPr>
      </p:pic>
      <p:pic>
        <p:nvPicPr>
          <p:cNvPr id="6" name="Picture 5">
            <a:extLst>
              <a:ext uri="{FF2B5EF4-FFF2-40B4-BE49-F238E27FC236}">
                <a16:creationId xmlns:a16="http://schemas.microsoft.com/office/drawing/2014/main" id="{3F461C90-EEC2-1670-C6BC-610C46905499}"/>
              </a:ext>
            </a:extLst>
          </p:cNvPr>
          <p:cNvPicPr>
            <a:picLocks noChangeAspect="1"/>
          </p:cNvPicPr>
          <p:nvPr/>
        </p:nvPicPr>
        <p:blipFill>
          <a:blip r:embed="rId4"/>
          <a:stretch>
            <a:fillRect/>
          </a:stretch>
        </p:blipFill>
        <p:spPr>
          <a:xfrm>
            <a:off x="835381" y="3651158"/>
            <a:ext cx="3240056" cy="1445378"/>
          </a:xfrm>
          <a:prstGeom prst="rect">
            <a:avLst/>
          </a:prstGeom>
        </p:spPr>
      </p:pic>
    </p:spTree>
    <p:extLst>
      <p:ext uri="{BB962C8B-B14F-4D97-AF65-F5344CB8AC3E}">
        <p14:creationId xmlns:p14="http://schemas.microsoft.com/office/powerpoint/2010/main" val="253859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61F7B9-341C-6D9B-CB01-7CB0D49F962D}"/>
              </a:ext>
            </a:extLst>
          </p:cNvPr>
          <p:cNvPicPr>
            <a:picLocks noChangeAspect="1"/>
          </p:cNvPicPr>
          <p:nvPr/>
        </p:nvPicPr>
        <p:blipFill>
          <a:blip r:embed="rId2"/>
          <a:stretch>
            <a:fillRect/>
          </a:stretch>
        </p:blipFill>
        <p:spPr>
          <a:xfrm>
            <a:off x="716788" y="194421"/>
            <a:ext cx="6764197" cy="732089"/>
          </a:xfrm>
          <a:prstGeom prst="rect">
            <a:avLst/>
          </a:prstGeom>
        </p:spPr>
      </p:pic>
      <p:pic>
        <p:nvPicPr>
          <p:cNvPr id="5" name="Picture 4">
            <a:extLst>
              <a:ext uri="{FF2B5EF4-FFF2-40B4-BE49-F238E27FC236}">
                <a16:creationId xmlns:a16="http://schemas.microsoft.com/office/drawing/2014/main" id="{E4C6E191-4A93-49DC-907E-2D7B02C804B4}"/>
              </a:ext>
            </a:extLst>
          </p:cNvPr>
          <p:cNvPicPr>
            <a:picLocks noChangeAspect="1"/>
          </p:cNvPicPr>
          <p:nvPr/>
        </p:nvPicPr>
        <p:blipFill>
          <a:blip r:embed="rId3"/>
          <a:stretch>
            <a:fillRect/>
          </a:stretch>
        </p:blipFill>
        <p:spPr>
          <a:xfrm>
            <a:off x="397755" y="1047411"/>
            <a:ext cx="8348489" cy="865313"/>
          </a:xfrm>
          <a:prstGeom prst="rect">
            <a:avLst/>
          </a:prstGeom>
        </p:spPr>
      </p:pic>
      <p:pic>
        <p:nvPicPr>
          <p:cNvPr id="7" name="Picture 6">
            <a:extLst>
              <a:ext uri="{FF2B5EF4-FFF2-40B4-BE49-F238E27FC236}">
                <a16:creationId xmlns:a16="http://schemas.microsoft.com/office/drawing/2014/main" id="{CF6F5584-3F77-BEB7-1DFE-3B0EF8A150B3}"/>
              </a:ext>
            </a:extLst>
          </p:cNvPr>
          <p:cNvPicPr>
            <a:picLocks noChangeAspect="1"/>
          </p:cNvPicPr>
          <p:nvPr/>
        </p:nvPicPr>
        <p:blipFill>
          <a:blip r:embed="rId4"/>
          <a:stretch>
            <a:fillRect/>
          </a:stretch>
        </p:blipFill>
        <p:spPr>
          <a:xfrm>
            <a:off x="680454" y="2055226"/>
            <a:ext cx="5768487" cy="783261"/>
          </a:xfrm>
          <a:prstGeom prst="rect">
            <a:avLst/>
          </a:prstGeom>
        </p:spPr>
      </p:pic>
      <p:pic>
        <p:nvPicPr>
          <p:cNvPr id="9" name="Picture 8">
            <a:extLst>
              <a:ext uri="{FF2B5EF4-FFF2-40B4-BE49-F238E27FC236}">
                <a16:creationId xmlns:a16="http://schemas.microsoft.com/office/drawing/2014/main" id="{44D91417-89D0-2E07-3228-AC2A87077612}"/>
              </a:ext>
            </a:extLst>
          </p:cNvPr>
          <p:cNvPicPr>
            <a:picLocks noChangeAspect="1"/>
          </p:cNvPicPr>
          <p:nvPr/>
        </p:nvPicPr>
        <p:blipFill>
          <a:blip r:embed="rId5"/>
          <a:stretch>
            <a:fillRect/>
          </a:stretch>
        </p:blipFill>
        <p:spPr>
          <a:xfrm>
            <a:off x="680454" y="2980989"/>
            <a:ext cx="6356892" cy="980831"/>
          </a:xfrm>
          <a:prstGeom prst="rect">
            <a:avLst/>
          </a:prstGeom>
        </p:spPr>
      </p:pic>
      <p:pic>
        <p:nvPicPr>
          <p:cNvPr id="11" name="Picture 10">
            <a:extLst>
              <a:ext uri="{FF2B5EF4-FFF2-40B4-BE49-F238E27FC236}">
                <a16:creationId xmlns:a16="http://schemas.microsoft.com/office/drawing/2014/main" id="{AFBC8431-1B30-2D67-3CDE-C39A14E1DA90}"/>
              </a:ext>
            </a:extLst>
          </p:cNvPr>
          <p:cNvPicPr>
            <a:picLocks noChangeAspect="1"/>
          </p:cNvPicPr>
          <p:nvPr/>
        </p:nvPicPr>
        <p:blipFill>
          <a:blip r:embed="rId6"/>
          <a:stretch>
            <a:fillRect/>
          </a:stretch>
        </p:blipFill>
        <p:spPr>
          <a:xfrm>
            <a:off x="680454" y="3961820"/>
            <a:ext cx="4163079" cy="909812"/>
          </a:xfrm>
          <a:prstGeom prst="rect">
            <a:avLst/>
          </a:prstGeom>
        </p:spPr>
      </p:pic>
      <p:pic>
        <p:nvPicPr>
          <p:cNvPr id="13" name="Picture 12">
            <a:extLst>
              <a:ext uri="{FF2B5EF4-FFF2-40B4-BE49-F238E27FC236}">
                <a16:creationId xmlns:a16="http://schemas.microsoft.com/office/drawing/2014/main" id="{C524914B-D889-F03D-4C45-EA333450841E}"/>
              </a:ext>
            </a:extLst>
          </p:cNvPr>
          <p:cNvPicPr>
            <a:picLocks noChangeAspect="1"/>
          </p:cNvPicPr>
          <p:nvPr/>
        </p:nvPicPr>
        <p:blipFill>
          <a:blip r:embed="rId7"/>
          <a:stretch>
            <a:fillRect/>
          </a:stretch>
        </p:blipFill>
        <p:spPr>
          <a:xfrm>
            <a:off x="716788" y="5030085"/>
            <a:ext cx="4633495" cy="1073989"/>
          </a:xfrm>
          <a:prstGeom prst="rect">
            <a:avLst/>
          </a:prstGeom>
        </p:spPr>
      </p:pic>
      <p:cxnSp>
        <p:nvCxnSpPr>
          <p:cNvPr id="15" name="Connector: Curved 14">
            <a:extLst>
              <a:ext uri="{FF2B5EF4-FFF2-40B4-BE49-F238E27FC236}">
                <a16:creationId xmlns:a16="http://schemas.microsoft.com/office/drawing/2014/main" id="{F869E020-471B-E1EA-CBBE-0DF6EE495887}"/>
              </a:ext>
            </a:extLst>
          </p:cNvPr>
          <p:cNvCxnSpPr>
            <a:stCxn id="3" idx="1"/>
            <a:endCxn id="5" idx="1"/>
          </p:cNvCxnSpPr>
          <p:nvPr/>
        </p:nvCxnSpPr>
        <p:spPr>
          <a:xfrm rot="10800000" flipV="1">
            <a:off x="397756" y="560466"/>
            <a:ext cx="319033" cy="919602"/>
          </a:xfrm>
          <a:prstGeom prst="curvedConnector3">
            <a:avLst>
              <a:gd name="adj1" fmla="val 171654"/>
            </a:avLst>
          </a:prstGeom>
          <a:ln>
            <a:tailEnd type="triangle"/>
          </a:ln>
        </p:spPr>
        <p:style>
          <a:lnRef idx="3">
            <a:schemeClr val="dk1"/>
          </a:lnRef>
          <a:fillRef idx="0">
            <a:schemeClr val="dk1"/>
          </a:fillRef>
          <a:effectRef idx="2">
            <a:schemeClr val="dk1"/>
          </a:effectRef>
          <a:fontRef idx="minor">
            <a:schemeClr val="tx1"/>
          </a:fontRef>
        </p:style>
      </p:cxnSp>
      <p:cxnSp>
        <p:nvCxnSpPr>
          <p:cNvPr id="16" name="Connector: Curved 15">
            <a:extLst>
              <a:ext uri="{FF2B5EF4-FFF2-40B4-BE49-F238E27FC236}">
                <a16:creationId xmlns:a16="http://schemas.microsoft.com/office/drawing/2014/main" id="{AF2613C4-7FA6-E289-4750-70BC52A38A67}"/>
              </a:ext>
            </a:extLst>
          </p:cNvPr>
          <p:cNvCxnSpPr>
            <a:cxnSpLocks/>
            <a:stCxn id="9" idx="1"/>
          </p:cNvCxnSpPr>
          <p:nvPr/>
        </p:nvCxnSpPr>
        <p:spPr>
          <a:xfrm rot="10800000" flipH="1" flipV="1">
            <a:off x="680454" y="3471405"/>
            <a:ext cx="232986" cy="832242"/>
          </a:xfrm>
          <a:prstGeom prst="curvedConnector4">
            <a:avLst>
              <a:gd name="adj1" fmla="val -98117"/>
              <a:gd name="adj2" fmla="val 79463"/>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nector: Curved 17">
            <a:extLst>
              <a:ext uri="{FF2B5EF4-FFF2-40B4-BE49-F238E27FC236}">
                <a16:creationId xmlns:a16="http://schemas.microsoft.com/office/drawing/2014/main" id="{D0749C5E-8ADC-969A-51DD-91BB6FC1FB69}"/>
              </a:ext>
            </a:extLst>
          </p:cNvPr>
          <p:cNvCxnSpPr>
            <a:cxnSpLocks/>
            <a:endCxn id="9" idx="1"/>
          </p:cNvCxnSpPr>
          <p:nvPr/>
        </p:nvCxnSpPr>
        <p:spPr>
          <a:xfrm rot="5400000">
            <a:off x="310964" y="3095564"/>
            <a:ext cx="745332" cy="6351"/>
          </a:xfrm>
          <a:prstGeom prst="curvedConnector4">
            <a:avLst>
              <a:gd name="adj1" fmla="val 17101"/>
              <a:gd name="adj2" fmla="val 3699433"/>
            </a:avLst>
          </a:prstGeom>
          <a:ln>
            <a:tailEnd type="triangle"/>
          </a:ln>
        </p:spPr>
        <p:style>
          <a:lnRef idx="3">
            <a:schemeClr val="dk1"/>
          </a:lnRef>
          <a:fillRef idx="0">
            <a:schemeClr val="dk1"/>
          </a:fillRef>
          <a:effectRef idx="2">
            <a:schemeClr val="dk1"/>
          </a:effectRef>
          <a:fontRef idx="minor">
            <a:schemeClr val="tx1"/>
          </a:fontRef>
        </p:style>
      </p:cxnSp>
      <p:cxnSp>
        <p:nvCxnSpPr>
          <p:cNvPr id="36" name="Connector: Curved 35">
            <a:extLst>
              <a:ext uri="{FF2B5EF4-FFF2-40B4-BE49-F238E27FC236}">
                <a16:creationId xmlns:a16="http://schemas.microsoft.com/office/drawing/2014/main" id="{39B83EB2-9E16-382D-8763-8045E2CEE9F0}"/>
              </a:ext>
            </a:extLst>
          </p:cNvPr>
          <p:cNvCxnSpPr>
            <a:cxnSpLocks/>
          </p:cNvCxnSpPr>
          <p:nvPr/>
        </p:nvCxnSpPr>
        <p:spPr>
          <a:xfrm rot="16200000" flipH="1">
            <a:off x="176739" y="1965547"/>
            <a:ext cx="1000740" cy="239674"/>
          </a:xfrm>
          <a:prstGeom prst="curvedConnector3">
            <a:avLst>
              <a:gd name="adj1" fmla="val 63918"/>
            </a:avLst>
          </a:prstGeom>
          <a:ln>
            <a:tailEnd type="triangle"/>
          </a:ln>
        </p:spPr>
        <p:style>
          <a:lnRef idx="3">
            <a:schemeClr val="dk1"/>
          </a:lnRef>
          <a:fillRef idx="0">
            <a:schemeClr val="dk1"/>
          </a:fillRef>
          <a:effectRef idx="2">
            <a:schemeClr val="dk1"/>
          </a:effectRef>
          <a:fontRef idx="minor">
            <a:schemeClr val="tx1"/>
          </a:fontRef>
        </p:style>
      </p:cxnSp>
      <p:cxnSp>
        <p:nvCxnSpPr>
          <p:cNvPr id="40" name="Connector: Curved 39">
            <a:extLst>
              <a:ext uri="{FF2B5EF4-FFF2-40B4-BE49-F238E27FC236}">
                <a16:creationId xmlns:a16="http://schemas.microsoft.com/office/drawing/2014/main" id="{B3CE0FDA-4FFD-4C75-81D4-DC30199C8FA9}"/>
              </a:ext>
            </a:extLst>
          </p:cNvPr>
          <p:cNvCxnSpPr>
            <a:cxnSpLocks/>
            <a:stCxn id="11" idx="1"/>
          </p:cNvCxnSpPr>
          <p:nvPr/>
        </p:nvCxnSpPr>
        <p:spPr>
          <a:xfrm rot="10800000" flipH="1" flipV="1">
            <a:off x="680454" y="4416726"/>
            <a:ext cx="409560" cy="789636"/>
          </a:xfrm>
          <a:prstGeom prst="curvedConnector4">
            <a:avLst>
              <a:gd name="adj1" fmla="val -55816"/>
              <a:gd name="adj2" fmla="val 78805"/>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9947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up)">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13F1F04-672A-088C-F57E-FDFEE51ED6A7}"/>
                  </a:ext>
                </a:extLst>
              </p:cNvPr>
              <p:cNvSpPr>
                <a:spLocks noChangeArrowheads="1"/>
              </p:cNvSpPr>
              <p:nvPr/>
            </p:nvSpPr>
            <p:spPr bwMode="auto">
              <a:xfrm>
                <a:off x="293698" y="894059"/>
                <a:ext cx="8556604" cy="39253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Book Antiqua" panose="02040602050305030304" pitchFamily="18" charset="0"/>
                    <a:cs typeface="Times New Roman" panose="02020603050405020304" pitchFamily="18" charset="0"/>
                  </a:rPr>
                  <a:t>The idea of resolution is simple: if we know that</a:t>
                </a:r>
                <a:endParaRPr kumimoji="0" lang="en-US" altLang="en-US" sz="3000" b="0" i="0" u="none" strike="noStrike" cap="none" normalizeH="0" baseline="0" dirty="0">
                  <a:ln>
                    <a:noFill/>
                  </a:ln>
                  <a:solidFill>
                    <a:schemeClr val="tx1"/>
                  </a:solidFill>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000" b="0" i="0" u="none" strike="noStrike" cap="none" normalizeH="0" baseline="0" dirty="0">
                    <a:ln>
                      <a:noFill/>
                    </a:ln>
                    <a:solidFill>
                      <a:srgbClr val="000000"/>
                    </a:solidFill>
                    <a:effectLst/>
                    <a:latin typeface="Book Antiqua" panose="02040602050305030304" pitchFamily="18" charset="0"/>
                    <a:cs typeface="Times New Roman" panose="02020603050405020304" pitchFamily="18" charset="0"/>
                  </a:rPr>
                  <a:t>p is true or q is true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000" b="0" i="0" u="none" strike="noStrike" cap="none" normalizeH="0" baseline="0" dirty="0">
                    <a:ln>
                      <a:noFill/>
                    </a:ln>
                    <a:solidFill>
                      <a:srgbClr val="000000"/>
                    </a:solidFill>
                    <a:effectLst/>
                    <a:latin typeface="Book Antiqua" panose="02040602050305030304" pitchFamily="18" charset="0"/>
                    <a:cs typeface="Times New Roman" panose="02020603050405020304" pitchFamily="18" charset="0"/>
                  </a:rPr>
                  <a:t>and we also know that p is false or r is true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000" b="0" i="0" u="none" strike="noStrike" cap="none" normalizeH="0" baseline="0" dirty="0">
                    <a:ln>
                      <a:noFill/>
                    </a:ln>
                    <a:solidFill>
                      <a:srgbClr val="000000"/>
                    </a:solidFill>
                    <a:effectLst/>
                    <a:latin typeface="Book Antiqua" panose="02040602050305030304" pitchFamily="18" charset="0"/>
                    <a:cs typeface="Times New Roman" panose="02020603050405020304" pitchFamily="18" charset="0"/>
                  </a:rPr>
                  <a:t>then it must be the case that q is true or r is true.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Book Antiqua" panose="02040602050305030304" pitchFamily="18" charset="0"/>
                    <a:cs typeface="Times New Roman" panose="02020603050405020304" pitchFamily="18" charset="0"/>
                  </a:rPr>
                  <a:t>This line of reasoning is formalized in the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000" dirty="0">
                  <a:solidFill>
                    <a:srgbClr val="000000"/>
                  </a:solidFill>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Book Antiqua" panose="02040602050305030304" pitchFamily="18" charset="0"/>
                    <a:cs typeface="Times New Roman" panose="02020603050405020304" pitchFamily="18" charset="0"/>
                  </a:rPr>
                  <a:t> Resolution Tautology:</a:t>
                </a:r>
                <a:endParaRPr kumimoji="0" lang="en-US" altLang="en-US" sz="3000" b="0" i="0" u="none" strike="noStrike" cap="none" normalizeH="0" baseline="0" dirty="0">
                  <a:ln>
                    <a:noFill/>
                  </a:ln>
                  <a:solidFill>
                    <a:srgbClr val="000000"/>
                  </a:solidFill>
                  <a:effectLst/>
                  <a:latin typeface="Book Antiqua" panose="02040602050305030304" pitchFamily="18" charset="0"/>
                </a:endParaRPr>
              </a:p>
              <a:p>
                <a:pPr lvl="0"/>
                <a:r>
                  <a:rPr kumimoji="0" lang="en-US" altLang="en-US" sz="3000" b="0" i="0" u="none" strike="noStrike" cap="none" normalizeH="0" baseline="0" dirty="0">
                    <a:ln>
                      <a:noFill/>
                    </a:ln>
                    <a:solidFill>
                      <a:srgbClr val="000000"/>
                    </a:solidFill>
                    <a:effectLst/>
                    <a:latin typeface="Book Antiqua" panose="02040602050305030304" pitchFamily="18" charset="0"/>
                  </a:rPr>
                  <a:t>(p V q) </a:t>
                </a:r>
                <a14:m>
                  <m:oMath xmlns:m="http://schemas.openxmlformats.org/officeDocument/2006/math">
                    <m:r>
                      <a:rPr lang="en-IN" sz="3200" b="1" i="1">
                        <a:solidFill>
                          <a:srgbClr val="002060"/>
                        </a:solidFill>
                        <a:latin typeface="Cambria Math" panose="02040503050406030204" pitchFamily="18" charset="0"/>
                        <a:ea typeface="Cambria Math" panose="02040503050406030204" pitchFamily="18" charset="0"/>
                      </a:rPr>
                      <m:t>𝚲</m:t>
                    </m:r>
                  </m:oMath>
                </a14:m>
                <a:r>
                  <a:rPr kumimoji="0" lang="en-US" altLang="en-US" sz="3000" b="0" i="0" u="none" strike="noStrike" cap="none" normalizeH="0" baseline="0" dirty="0">
                    <a:ln>
                      <a:noFill/>
                    </a:ln>
                    <a:solidFill>
                      <a:srgbClr val="000000"/>
                    </a:solidFill>
                    <a:effectLst/>
                    <a:latin typeface="Book Antiqua" panose="02040602050305030304" pitchFamily="18" charset="0"/>
                  </a:rPr>
                  <a:t> (</a:t>
                </a:r>
                <a14:m>
                  <m:oMath xmlns:m="http://schemas.openxmlformats.org/officeDocument/2006/math">
                    <m:r>
                      <a:rPr kumimoji="0" lang="en-US" altLang="en-US" sz="3000" b="0" i="1" u="none" strike="noStrike" cap="none" normalizeH="0" baseline="0" dirty="0" smtClean="0">
                        <a:ln>
                          <a:noFill/>
                        </a:ln>
                        <a:solidFill>
                          <a:srgbClr val="000000"/>
                        </a:solidFill>
                        <a:effectLst/>
                        <a:latin typeface="Cambria Math" panose="02040503050406030204" pitchFamily="18" charset="0"/>
                        <a:ea typeface="Cambria Math" panose="02040503050406030204" pitchFamily="18" charset="0"/>
                      </a:rPr>
                      <m:t>¬</m:t>
                    </m:r>
                  </m:oMath>
                </a14:m>
                <a:r>
                  <a:rPr kumimoji="0" lang="en-US" altLang="en-US" sz="3000" b="0" i="0" u="none" strike="noStrike" cap="none" normalizeH="0" baseline="0" dirty="0">
                    <a:ln>
                      <a:noFill/>
                    </a:ln>
                    <a:solidFill>
                      <a:srgbClr val="000000"/>
                    </a:solidFill>
                    <a:effectLst/>
                    <a:latin typeface="Book Antiqua" panose="02040602050305030304" pitchFamily="18" charset="0"/>
                  </a:rPr>
                  <a:t> p V r) -&gt; q V r </a:t>
                </a:r>
                <a:endParaRPr kumimoji="0" lang="en-US" altLang="en-US" sz="3000" b="0" i="0" u="none" strike="noStrike" cap="none" normalizeH="0" baseline="0" dirty="0">
                  <a:ln>
                    <a:noFill/>
                  </a:ln>
                  <a:solidFill>
                    <a:schemeClr val="tx1"/>
                  </a:solidFill>
                  <a:effectLst/>
                  <a:latin typeface="Book Antiqua" panose="02040602050305030304" pitchFamily="18" charset="0"/>
                </a:endParaRPr>
              </a:p>
            </p:txBody>
          </p:sp>
        </mc:Choice>
        <mc:Fallback xmlns="">
          <p:sp>
            <p:nvSpPr>
              <p:cNvPr id="2" name="Rectangle 1">
                <a:extLst>
                  <a:ext uri="{FF2B5EF4-FFF2-40B4-BE49-F238E27FC236}">
                    <a16:creationId xmlns:a16="http://schemas.microsoft.com/office/drawing/2014/main" id="{713F1F04-672A-088C-F57E-FDFEE51ED6A7}"/>
                  </a:ext>
                </a:extLst>
              </p:cNvPr>
              <p:cNvSpPr>
                <a:spLocks noRot="1" noChangeAspect="1" noMove="1" noResize="1" noEditPoints="1" noAdjustHandles="1" noChangeArrowheads="1" noChangeShapeType="1" noTextEdit="1"/>
              </p:cNvSpPr>
              <p:nvPr/>
            </p:nvSpPr>
            <p:spPr bwMode="auto">
              <a:xfrm>
                <a:off x="293698" y="894059"/>
                <a:ext cx="8556604" cy="3925370"/>
              </a:xfrm>
              <a:prstGeom prst="rect">
                <a:avLst/>
              </a:prstGeom>
              <a:blipFill>
                <a:blip r:embed="rId2"/>
                <a:stretch>
                  <a:fillRect l="-1781" r="-1353" b="-295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IN">
                    <a:noFill/>
                  </a:rPr>
                  <a:t> </a:t>
                </a:r>
              </a:p>
            </p:txBody>
          </p:sp>
        </mc:Fallback>
      </mc:AlternateContent>
      <p:sp>
        <p:nvSpPr>
          <p:cNvPr id="3" name="Title 1">
            <a:extLst>
              <a:ext uri="{FF2B5EF4-FFF2-40B4-BE49-F238E27FC236}">
                <a16:creationId xmlns:a16="http://schemas.microsoft.com/office/drawing/2014/main" id="{83E50137-DE33-8AAE-F98A-875932767F1C}"/>
              </a:ext>
            </a:extLst>
          </p:cNvPr>
          <p:cNvSpPr txBox="1">
            <a:spLocks/>
          </p:cNvSpPr>
          <p:nvPr/>
        </p:nvSpPr>
        <p:spPr>
          <a:xfrm>
            <a:off x="169557" y="339114"/>
            <a:ext cx="5110951" cy="684287"/>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algn="ctr"/>
            <a:r>
              <a:rPr lang="en-US" sz="3600" b="1" dirty="0"/>
              <a:t>Proof by resolution</a:t>
            </a:r>
          </a:p>
        </p:txBody>
      </p:sp>
    </p:spTree>
    <p:extLst>
      <p:ext uri="{BB962C8B-B14F-4D97-AF65-F5344CB8AC3E}">
        <p14:creationId xmlns:p14="http://schemas.microsoft.com/office/powerpoint/2010/main" val="4113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C0C415-E712-2FEB-297C-58925A536CAD}"/>
              </a:ext>
            </a:extLst>
          </p:cNvPr>
          <p:cNvSpPr txBox="1"/>
          <p:nvPr/>
        </p:nvSpPr>
        <p:spPr>
          <a:xfrm>
            <a:off x="311864" y="731387"/>
            <a:ext cx="8771579" cy="2862322"/>
          </a:xfrm>
          <a:prstGeom prst="rect">
            <a:avLst/>
          </a:prstGeom>
          <a:noFill/>
        </p:spPr>
        <p:txBody>
          <a:bodyPr wrap="square">
            <a:spAutoFit/>
          </a:bodyPr>
          <a:lstStyle/>
          <a:p>
            <a:pPr algn="l"/>
            <a:r>
              <a:rPr lang="en-US" sz="3000" b="1" i="0" dirty="0">
                <a:solidFill>
                  <a:srgbClr val="000000"/>
                </a:solidFill>
                <a:effectLst/>
                <a:latin typeface="Book Antiqua" panose="02040602050305030304" pitchFamily="18" charset="0"/>
              </a:rPr>
              <a:t>Given the following hypotheses:</a:t>
            </a:r>
          </a:p>
          <a:p>
            <a:pPr algn="l">
              <a:buFont typeface="+mj-lt"/>
              <a:buAutoNum type="arabicPeriod"/>
            </a:pPr>
            <a:r>
              <a:rPr lang="en-US" sz="3000" b="1" i="0" dirty="0">
                <a:solidFill>
                  <a:srgbClr val="000000"/>
                </a:solidFill>
                <a:effectLst/>
                <a:latin typeface="Book Antiqua" panose="02040602050305030304" pitchFamily="18" charset="0"/>
              </a:rPr>
              <a:t>If it rains, Joe brings his umbrella </a:t>
            </a:r>
            <a:endParaRPr lang="en-US" sz="3000" b="1" dirty="0">
              <a:solidFill>
                <a:srgbClr val="000000"/>
              </a:solidFill>
              <a:latin typeface="Book Antiqua" panose="02040602050305030304" pitchFamily="18" charset="0"/>
            </a:endParaRPr>
          </a:p>
          <a:p>
            <a:pPr algn="l">
              <a:buFont typeface="+mj-lt"/>
              <a:buAutoNum type="arabicPeriod"/>
            </a:pPr>
            <a:r>
              <a:rPr lang="en-US" sz="3000" b="1" i="0" dirty="0">
                <a:solidFill>
                  <a:srgbClr val="000000"/>
                </a:solidFill>
                <a:effectLst/>
                <a:latin typeface="Book Antiqua" panose="02040602050305030304" pitchFamily="18" charset="0"/>
              </a:rPr>
              <a:t>If Joe has an umbrella, he doesn't get wet</a:t>
            </a:r>
          </a:p>
          <a:p>
            <a:pPr algn="l">
              <a:buFont typeface="+mj-lt"/>
              <a:buAutoNum type="arabicPeriod"/>
            </a:pPr>
            <a:r>
              <a:rPr lang="en-US" sz="3000" b="1" i="0" dirty="0">
                <a:solidFill>
                  <a:srgbClr val="000000"/>
                </a:solidFill>
                <a:effectLst/>
                <a:latin typeface="Book Antiqua" panose="02040602050305030304" pitchFamily="18" charset="0"/>
              </a:rPr>
              <a:t>If it doesn't rain, Joe doesn't get wet</a:t>
            </a:r>
          </a:p>
          <a:p>
            <a:pPr algn="l"/>
            <a:endParaRPr lang="en-US" sz="3000" b="1" i="0" dirty="0">
              <a:solidFill>
                <a:srgbClr val="000000"/>
              </a:solidFill>
              <a:effectLst/>
              <a:latin typeface="Book Antiqua" panose="02040602050305030304" pitchFamily="18" charset="0"/>
            </a:endParaRPr>
          </a:p>
          <a:p>
            <a:r>
              <a:rPr lang="en-US" sz="3000" b="1" i="1" dirty="0">
                <a:solidFill>
                  <a:srgbClr val="000000"/>
                </a:solidFill>
                <a:effectLst/>
                <a:latin typeface="Book Antiqua" panose="02040602050305030304" pitchFamily="18" charset="0"/>
              </a:rPr>
              <a:t>prove that Joes doesn't get wet</a:t>
            </a:r>
            <a:endParaRPr lang="en-IN" sz="3000" b="1" i="1" dirty="0">
              <a:latin typeface="Book Antiqua" panose="02040602050305030304" pitchFamily="18" charset="0"/>
            </a:endParaRPr>
          </a:p>
        </p:txBody>
      </p:sp>
      <p:sp>
        <p:nvSpPr>
          <p:cNvPr id="2" name="Cloud 1">
            <a:extLst>
              <a:ext uri="{FF2B5EF4-FFF2-40B4-BE49-F238E27FC236}">
                <a16:creationId xmlns:a16="http://schemas.microsoft.com/office/drawing/2014/main" id="{04209991-CE5F-781D-9677-5D0E618C3FB8}"/>
              </a:ext>
            </a:extLst>
          </p:cNvPr>
          <p:cNvSpPr/>
          <p:nvPr/>
        </p:nvSpPr>
        <p:spPr>
          <a:xfrm>
            <a:off x="4747613" y="3528764"/>
            <a:ext cx="3439597" cy="1665298"/>
          </a:xfrm>
          <a:prstGeom prst="cloud">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dirty="0"/>
              <a:t>Factoring</a:t>
            </a:r>
          </a:p>
        </p:txBody>
      </p:sp>
    </p:spTree>
    <p:extLst>
      <p:ext uri="{BB962C8B-B14F-4D97-AF65-F5344CB8AC3E}">
        <p14:creationId xmlns:p14="http://schemas.microsoft.com/office/powerpoint/2010/main" val="416768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C8E73A-DA79-0E60-125F-B8B3385E67B4}"/>
              </a:ext>
            </a:extLst>
          </p:cNvPr>
          <p:cNvSpPr txBox="1"/>
          <p:nvPr/>
        </p:nvSpPr>
        <p:spPr>
          <a:xfrm>
            <a:off x="723647" y="1196890"/>
            <a:ext cx="7487786" cy="4031873"/>
          </a:xfrm>
          <a:prstGeom prst="rect">
            <a:avLst/>
          </a:prstGeom>
          <a:noFill/>
        </p:spPr>
        <p:txBody>
          <a:bodyPr wrap="square">
            <a:spAutoFit/>
          </a:bodyPr>
          <a:lstStyle/>
          <a:p>
            <a:pPr marL="457200" indent="-457200" algn="just">
              <a:buFont typeface="Wingdings" panose="05000000000000000000" pitchFamily="2" charset="2"/>
              <a:buChar char="v"/>
            </a:pPr>
            <a:r>
              <a:rPr lang="en-US" sz="3200" b="1" i="1" dirty="0">
                <a:solidFill>
                  <a:schemeClr val="accent5">
                    <a:lumMod val="50000"/>
                  </a:schemeClr>
                </a:solidFill>
                <a:effectLst/>
                <a:latin typeface="Book Antiqua" panose="02040602050305030304" pitchFamily="18" charset="0"/>
              </a:rPr>
              <a:t>Greedy best-first search uses the properties of both depth-first search and breadth-first search. </a:t>
            </a:r>
          </a:p>
          <a:p>
            <a:pPr marL="457200" indent="-457200" algn="just">
              <a:buFont typeface="Wingdings" panose="05000000000000000000" pitchFamily="2" charset="2"/>
              <a:buChar char="v"/>
            </a:pPr>
            <a:r>
              <a:rPr lang="en-US" sz="3200" b="1" i="1" dirty="0">
                <a:solidFill>
                  <a:schemeClr val="accent5">
                    <a:lumMod val="50000"/>
                  </a:schemeClr>
                </a:solidFill>
                <a:effectLst/>
                <a:latin typeface="Book Antiqua" panose="02040602050305030304" pitchFamily="18" charset="0"/>
              </a:rPr>
              <a:t>Greedy best-first search traverses the node by selecting the path which appears best at the moment. </a:t>
            </a:r>
          </a:p>
          <a:p>
            <a:pPr marL="457200" indent="-457200" algn="just">
              <a:buFont typeface="Wingdings" panose="05000000000000000000" pitchFamily="2" charset="2"/>
              <a:buChar char="v"/>
            </a:pPr>
            <a:r>
              <a:rPr lang="en-US" sz="3200" b="1" i="1" dirty="0">
                <a:solidFill>
                  <a:schemeClr val="accent5">
                    <a:lumMod val="50000"/>
                  </a:schemeClr>
                </a:solidFill>
                <a:effectLst/>
                <a:latin typeface="Book Antiqua" panose="02040602050305030304" pitchFamily="18" charset="0"/>
              </a:rPr>
              <a:t>The closest path is selected by using the heuristic function.</a:t>
            </a:r>
            <a:endParaRPr lang="en-IN" sz="3200" b="1" i="1" dirty="0">
              <a:solidFill>
                <a:schemeClr val="accent5">
                  <a:lumMod val="50000"/>
                </a:schemeClr>
              </a:solidFill>
              <a:latin typeface="Book Antiqua" panose="02040602050305030304" pitchFamily="18" charset="0"/>
            </a:endParaRPr>
          </a:p>
        </p:txBody>
      </p:sp>
    </p:spTree>
    <p:extLst>
      <p:ext uri="{BB962C8B-B14F-4D97-AF65-F5344CB8AC3E}">
        <p14:creationId xmlns:p14="http://schemas.microsoft.com/office/powerpoint/2010/main" val="49969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C0CA-0FFB-0ADF-F0D4-E01FDA4690B1}"/>
              </a:ext>
            </a:extLst>
          </p:cNvPr>
          <p:cNvSpPr txBox="1">
            <a:spLocks/>
          </p:cNvSpPr>
          <p:nvPr/>
        </p:nvSpPr>
        <p:spPr>
          <a:xfrm>
            <a:off x="48012" y="121112"/>
            <a:ext cx="8623650" cy="1375919"/>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pPr algn="ctr"/>
            <a:r>
              <a:rPr lang="en-US" sz="3600" b="1" dirty="0"/>
              <a:t>Prove logically that there is a pit in [3,1]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A470078-FB01-A466-194C-844F84643FFA}"/>
                  </a:ext>
                </a:extLst>
              </p:cNvPr>
              <p:cNvSpPr txBox="1"/>
              <p:nvPr/>
            </p:nvSpPr>
            <p:spPr>
              <a:xfrm>
                <a:off x="472338" y="1328824"/>
                <a:ext cx="5251246" cy="642612"/>
              </a:xfrm>
              <a:prstGeom prst="rect">
                <a:avLst/>
              </a:prstGeom>
              <a:noFill/>
            </p:spPr>
            <p:txBody>
              <a:bodyPr wrap="none" lIns="0" tIns="0" rIns="0" bIns="0" rtlCol="0">
                <a:spAutoFit/>
              </a:bodyPr>
              <a:lstStyle/>
              <a:p>
                <a14:m>
                  <m:oMath xmlns:m="http://schemas.openxmlformats.org/officeDocument/2006/math">
                    <m:sSub>
                      <m:sSubPr>
                        <m:ctrlPr>
                          <a:rPr lang="en-IN" sz="4000" b="1" i="1" smtClean="0">
                            <a:solidFill>
                              <a:schemeClr val="accent5"/>
                            </a:solidFill>
                            <a:latin typeface="Cambria Math" panose="02040503050406030204" pitchFamily="18" charset="0"/>
                          </a:rPr>
                        </m:ctrlPr>
                      </m:sSubPr>
                      <m:e>
                        <m:r>
                          <a:rPr lang="en-IN" sz="4000" b="1" i="1" smtClean="0">
                            <a:solidFill>
                              <a:schemeClr val="accent5"/>
                            </a:solidFill>
                            <a:latin typeface="Cambria Math" panose="02040503050406030204" pitchFamily="18" charset="0"/>
                          </a:rPr>
                          <m:t>𝑩</m:t>
                        </m:r>
                      </m:e>
                      <m:sub>
                        <m:r>
                          <a:rPr lang="en-IN" sz="4000" b="1" i="1" smtClean="0">
                            <a:solidFill>
                              <a:schemeClr val="accent5"/>
                            </a:solidFill>
                            <a:latin typeface="Cambria Math" panose="02040503050406030204" pitchFamily="18" charset="0"/>
                          </a:rPr>
                          <m:t>𝟐</m:t>
                        </m:r>
                        <m:r>
                          <a:rPr lang="en-IN" sz="4000" b="1" i="1" smtClean="0">
                            <a:solidFill>
                              <a:schemeClr val="accent5"/>
                            </a:solidFill>
                            <a:latin typeface="Cambria Math" panose="02040503050406030204" pitchFamily="18" charset="0"/>
                          </a:rPr>
                          <m:t>,</m:t>
                        </m:r>
                        <m:r>
                          <a:rPr lang="en-IN" sz="4000" b="1" i="1" smtClean="0">
                            <a:solidFill>
                              <a:schemeClr val="accent5"/>
                            </a:solidFill>
                            <a:latin typeface="Cambria Math" panose="02040503050406030204" pitchFamily="18" charset="0"/>
                          </a:rPr>
                          <m:t>𝟏</m:t>
                        </m:r>
                      </m:sub>
                    </m:sSub>
                    <m:r>
                      <a:rPr lang="en-IN" sz="4000" b="1" i="1" smtClean="0">
                        <a:solidFill>
                          <a:schemeClr val="accent5"/>
                        </a:solidFill>
                        <a:latin typeface="Cambria Math" panose="02040503050406030204" pitchFamily="18" charset="0"/>
                        <a:ea typeface="Cambria Math" panose="02040503050406030204" pitchFamily="18" charset="0"/>
                      </a:rPr>
                      <m:t>↔</m:t>
                    </m:r>
                    <m:sSub>
                      <m:sSubPr>
                        <m:ctrlPr>
                          <a:rPr lang="en-IN" sz="4000" b="1" i="1" smtClean="0">
                            <a:solidFill>
                              <a:schemeClr val="accent5"/>
                            </a:solidFill>
                            <a:latin typeface="Cambria Math" panose="02040503050406030204" pitchFamily="18" charset="0"/>
                            <a:ea typeface="Cambria Math" panose="02040503050406030204" pitchFamily="18" charset="0"/>
                          </a:rPr>
                        </m:ctrlPr>
                      </m:sSubPr>
                      <m:e>
                        <m:r>
                          <a:rPr lang="en-IN" sz="4000" b="1" i="1" smtClean="0">
                            <a:solidFill>
                              <a:schemeClr val="accent5"/>
                            </a:solidFill>
                            <a:latin typeface="Cambria Math" panose="02040503050406030204" pitchFamily="18" charset="0"/>
                            <a:ea typeface="Cambria Math" panose="02040503050406030204" pitchFamily="18" charset="0"/>
                          </a:rPr>
                          <m:t>𝑷</m:t>
                        </m:r>
                      </m:e>
                      <m:sub>
                        <m:r>
                          <a:rPr lang="en-IN" sz="4000" b="1" i="1" smtClean="0">
                            <a:solidFill>
                              <a:schemeClr val="accent5"/>
                            </a:solidFill>
                            <a:latin typeface="Cambria Math" panose="02040503050406030204" pitchFamily="18" charset="0"/>
                            <a:ea typeface="Cambria Math" panose="02040503050406030204" pitchFamily="18" charset="0"/>
                          </a:rPr>
                          <m:t>𝟏</m:t>
                        </m:r>
                        <m:r>
                          <a:rPr lang="en-IN" sz="4000" b="1" i="1" smtClean="0">
                            <a:solidFill>
                              <a:schemeClr val="accent5"/>
                            </a:solidFill>
                            <a:latin typeface="Cambria Math" panose="02040503050406030204" pitchFamily="18" charset="0"/>
                            <a:ea typeface="Cambria Math" panose="02040503050406030204" pitchFamily="18" charset="0"/>
                          </a:rPr>
                          <m:t>,</m:t>
                        </m:r>
                        <m:r>
                          <a:rPr lang="en-IN" sz="4000" b="1" i="1" smtClean="0">
                            <a:solidFill>
                              <a:schemeClr val="accent5"/>
                            </a:solidFill>
                            <a:latin typeface="Cambria Math" panose="02040503050406030204" pitchFamily="18" charset="0"/>
                            <a:ea typeface="Cambria Math" panose="02040503050406030204" pitchFamily="18" charset="0"/>
                          </a:rPr>
                          <m:t>𝟏</m:t>
                        </m:r>
                      </m:sub>
                    </m:sSub>
                    <m:r>
                      <m:rPr>
                        <m:nor/>
                      </m:rPr>
                      <a:rPr lang="en-IN" sz="4000" b="1" i="0" smtClean="0">
                        <a:solidFill>
                          <a:schemeClr val="accent5"/>
                        </a:solidFill>
                        <a:latin typeface="Cambria Math" panose="02040503050406030204" pitchFamily="18" charset="0"/>
                        <a:ea typeface="Cambria Math" panose="02040503050406030204" pitchFamily="18" charset="0"/>
                      </a:rPr>
                      <m:t>V</m:t>
                    </m:r>
                    <m:sSub>
                      <m:sSubPr>
                        <m:ctrlPr>
                          <a:rPr lang="en-US" altLang="en-US" sz="4000" b="1" i="1" dirty="0" smtClean="0">
                            <a:solidFill>
                              <a:schemeClr val="accent5"/>
                            </a:solidFill>
                            <a:latin typeface="Cambria Math" panose="02040503050406030204" pitchFamily="18" charset="0"/>
                          </a:rPr>
                        </m:ctrlPr>
                      </m:sSubPr>
                      <m:e>
                        <m:r>
                          <a:rPr lang="en-IN" altLang="en-US" sz="4000" b="1" i="1" dirty="0" smtClean="0">
                            <a:solidFill>
                              <a:schemeClr val="accent5"/>
                            </a:solidFill>
                            <a:latin typeface="Cambria Math" panose="02040503050406030204" pitchFamily="18" charset="0"/>
                          </a:rPr>
                          <m:t>𝑷</m:t>
                        </m:r>
                      </m:e>
                      <m:sub>
                        <m:r>
                          <a:rPr lang="en-IN" altLang="en-US" sz="4000" b="1" i="1" dirty="0" smtClean="0">
                            <a:solidFill>
                              <a:schemeClr val="accent5"/>
                            </a:solidFill>
                            <a:latin typeface="Cambria Math" panose="02040503050406030204" pitchFamily="18" charset="0"/>
                          </a:rPr>
                          <m:t>𝟑</m:t>
                        </m:r>
                        <m:r>
                          <a:rPr lang="en-IN" altLang="en-US" sz="4000" b="1" i="1" dirty="0" smtClean="0">
                            <a:solidFill>
                              <a:schemeClr val="accent5"/>
                            </a:solidFill>
                            <a:latin typeface="Cambria Math" panose="02040503050406030204" pitchFamily="18" charset="0"/>
                          </a:rPr>
                          <m:t>,</m:t>
                        </m:r>
                        <m:r>
                          <a:rPr lang="en-IN" altLang="en-US" sz="4000" b="1" i="1" dirty="0" smtClean="0">
                            <a:solidFill>
                              <a:schemeClr val="accent5"/>
                            </a:solidFill>
                            <a:latin typeface="Cambria Math" panose="02040503050406030204" pitchFamily="18" charset="0"/>
                          </a:rPr>
                          <m:t>𝟏</m:t>
                        </m:r>
                      </m:sub>
                    </m:sSub>
                  </m:oMath>
                </a14:m>
                <a:r>
                  <a:rPr lang="en-IN" sz="4000" b="1" dirty="0">
                    <a:solidFill>
                      <a:schemeClr val="accent5"/>
                    </a:solidFill>
                  </a:rPr>
                  <a:t>V</a:t>
                </a:r>
                <a:r>
                  <a:rPr lang="en-US" altLang="en-US" sz="4000" b="1" dirty="0">
                    <a:solidFill>
                      <a:schemeClr val="accent5"/>
                    </a:solidFill>
                  </a:rPr>
                  <a:t> </a:t>
                </a:r>
                <a14:m>
                  <m:oMath xmlns:m="http://schemas.openxmlformats.org/officeDocument/2006/math">
                    <m:sSub>
                      <m:sSubPr>
                        <m:ctrlPr>
                          <a:rPr lang="en-US" altLang="en-US" sz="4000" b="1" i="1" dirty="0">
                            <a:solidFill>
                              <a:schemeClr val="accent5"/>
                            </a:solidFill>
                            <a:latin typeface="Cambria Math" panose="02040503050406030204" pitchFamily="18" charset="0"/>
                          </a:rPr>
                        </m:ctrlPr>
                      </m:sSubPr>
                      <m:e>
                        <m:r>
                          <a:rPr lang="en-IN" altLang="en-US" sz="4000" b="1" i="1" dirty="0" smtClean="0">
                            <a:solidFill>
                              <a:schemeClr val="accent5"/>
                            </a:solidFill>
                            <a:latin typeface="Cambria Math" panose="02040503050406030204" pitchFamily="18" charset="0"/>
                          </a:rPr>
                          <m:t>𝑷</m:t>
                        </m:r>
                      </m:e>
                      <m:sub>
                        <m:r>
                          <a:rPr lang="en-IN" altLang="en-US" sz="4000" b="1" i="1" dirty="0" smtClean="0">
                            <a:solidFill>
                              <a:schemeClr val="accent5"/>
                            </a:solidFill>
                            <a:latin typeface="Cambria Math" panose="02040503050406030204" pitchFamily="18" charset="0"/>
                          </a:rPr>
                          <m:t>𝟐</m:t>
                        </m:r>
                        <m:r>
                          <a:rPr lang="en-IN" altLang="en-US" sz="4000" b="1" i="1" dirty="0" smtClean="0">
                            <a:solidFill>
                              <a:schemeClr val="accent5"/>
                            </a:solidFill>
                            <a:latin typeface="Cambria Math" panose="02040503050406030204" pitchFamily="18" charset="0"/>
                          </a:rPr>
                          <m:t>,</m:t>
                        </m:r>
                        <m:r>
                          <a:rPr lang="en-IN" altLang="en-US" sz="4000" b="1" i="1" dirty="0" smtClean="0">
                            <a:solidFill>
                              <a:schemeClr val="accent5"/>
                            </a:solidFill>
                            <a:latin typeface="Cambria Math" panose="02040503050406030204" pitchFamily="18" charset="0"/>
                          </a:rPr>
                          <m:t>𝟐</m:t>
                        </m:r>
                      </m:sub>
                    </m:sSub>
                  </m:oMath>
                </a14:m>
                <a:endParaRPr lang="en-IN" sz="4000" b="1" dirty="0">
                  <a:solidFill>
                    <a:schemeClr val="accent5"/>
                  </a:solidFill>
                </a:endParaRPr>
              </a:p>
            </p:txBody>
          </p:sp>
        </mc:Choice>
        <mc:Fallback xmlns="">
          <p:sp>
            <p:nvSpPr>
              <p:cNvPr id="3" name="TextBox 2">
                <a:extLst>
                  <a:ext uri="{FF2B5EF4-FFF2-40B4-BE49-F238E27FC236}">
                    <a16:creationId xmlns:a16="http://schemas.microsoft.com/office/drawing/2014/main" id="{2A470078-FB01-A466-194C-844F84643FFA}"/>
                  </a:ext>
                </a:extLst>
              </p:cNvPr>
              <p:cNvSpPr txBox="1">
                <a:spLocks noRot="1" noChangeAspect="1" noMove="1" noResize="1" noEditPoints="1" noAdjustHandles="1" noChangeArrowheads="1" noChangeShapeType="1" noTextEdit="1"/>
              </p:cNvSpPr>
              <p:nvPr/>
            </p:nvSpPr>
            <p:spPr>
              <a:xfrm>
                <a:off x="472338" y="1328824"/>
                <a:ext cx="5251246" cy="642612"/>
              </a:xfrm>
              <a:prstGeom prst="rect">
                <a:avLst/>
              </a:prstGeom>
              <a:blipFill>
                <a:blip r:embed="rId2"/>
                <a:stretch>
                  <a:fillRect t="-20000" b="-4761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D541CF5-F953-B46C-AAFF-BD92C1BED31B}"/>
                  </a:ext>
                </a:extLst>
              </p:cNvPr>
              <p:cNvSpPr txBox="1"/>
              <p:nvPr/>
            </p:nvSpPr>
            <p:spPr>
              <a:xfrm>
                <a:off x="472338" y="3486103"/>
                <a:ext cx="4002442" cy="642612"/>
              </a:xfrm>
              <a:prstGeom prst="rect">
                <a:avLst/>
              </a:prstGeom>
              <a:noFill/>
            </p:spPr>
            <p:txBody>
              <a:bodyPr wrap="none" lIns="0" tIns="0" rIns="0" bIns="0" rtlCol="0">
                <a:spAutoFit/>
              </a:bodyPr>
              <a:lstStyle/>
              <a:p>
                <a14:m>
                  <m:oMath xmlns:m="http://schemas.openxmlformats.org/officeDocument/2006/math">
                    <m:r>
                      <a:rPr lang="en-IN" sz="4000" b="1" i="1" smtClean="0">
                        <a:solidFill>
                          <a:schemeClr val="accent5"/>
                        </a:solidFill>
                        <a:latin typeface="Cambria Math" panose="02040503050406030204" pitchFamily="18" charset="0"/>
                        <a:ea typeface="Cambria Math" panose="02040503050406030204" pitchFamily="18" charset="0"/>
                      </a:rPr>
                      <m:t>(</m:t>
                    </m:r>
                    <m:sSub>
                      <m:sSubPr>
                        <m:ctrlPr>
                          <a:rPr lang="en-IN" sz="4000" b="1" i="1" smtClean="0">
                            <a:solidFill>
                              <a:schemeClr val="accent5"/>
                            </a:solidFill>
                            <a:latin typeface="Cambria Math" panose="02040503050406030204" pitchFamily="18" charset="0"/>
                            <a:ea typeface="Cambria Math" panose="02040503050406030204" pitchFamily="18" charset="0"/>
                          </a:rPr>
                        </m:ctrlPr>
                      </m:sSubPr>
                      <m:e>
                        <m:r>
                          <a:rPr lang="en-IN" sz="4000" b="1" i="1" smtClean="0">
                            <a:solidFill>
                              <a:schemeClr val="accent5"/>
                            </a:solidFill>
                            <a:latin typeface="Cambria Math" panose="02040503050406030204" pitchFamily="18" charset="0"/>
                            <a:ea typeface="Cambria Math" panose="02040503050406030204" pitchFamily="18" charset="0"/>
                          </a:rPr>
                          <m:t>𝑷</m:t>
                        </m:r>
                      </m:e>
                      <m:sub>
                        <m:r>
                          <a:rPr lang="en-IN" sz="4000" b="1" i="1" smtClean="0">
                            <a:solidFill>
                              <a:schemeClr val="accent5"/>
                            </a:solidFill>
                            <a:latin typeface="Cambria Math" panose="02040503050406030204" pitchFamily="18" charset="0"/>
                            <a:ea typeface="Cambria Math" panose="02040503050406030204" pitchFamily="18" charset="0"/>
                          </a:rPr>
                          <m:t>𝟏</m:t>
                        </m:r>
                        <m:r>
                          <a:rPr lang="en-IN" sz="4000" b="1" i="1" smtClean="0">
                            <a:solidFill>
                              <a:schemeClr val="accent5"/>
                            </a:solidFill>
                            <a:latin typeface="Cambria Math" panose="02040503050406030204" pitchFamily="18" charset="0"/>
                            <a:ea typeface="Cambria Math" panose="02040503050406030204" pitchFamily="18" charset="0"/>
                          </a:rPr>
                          <m:t>,</m:t>
                        </m:r>
                        <m:r>
                          <a:rPr lang="en-IN" sz="4000" b="1" i="1" smtClean="0">
                            <a:solidFill>
                              <a:schemeClr val="accent5"/>
                            </a:solidFill>
                            <a:latin typeface="Cambria Math" panose="02040503050406030204" pitchFamily="18" charset="0"/>
                            <a:ea typeface="Cambria Math" panose="02040503050406030204" pitchFamily="18" charset="0"/>
                          </a:rPr>
                          <m:t>𝟏</m:t>
                        </m:r>
                      </m:sub>
                    </m:sSub>
                    <m:r>
                      <m:rPr>
                        <m:nor/>
                      </m:rPr>
                      <a:rPr lang="en-IN" sz="4000" b="1" i="0" smtClean="0">
                        <a:solidFill>
                          <a:schemeClr val="accent5"/>
                        </a:solidFill>
                        <a:latin typeface="Cambria Math" panose="02040503050406030204" pitchFamily="18" charset="0"/>
                        <a:ea typeface="Cambria Math" panose="02040503050406030204" pitchFamily="18" charset="0"/>
                      </a:rPr>
                      <m:t>V</m:t>
                    </m:r>
                    <m:sSub>
                      <m:sSubPr>
                        <m:ctrlPr>
                          <a:rPr lang="en-US" altLang="en-US" sz="4000" b="1" i="1" dirty="0" smtClean="0">
                            <a:solidFill>
                              <a:schemeClr val="accent5"/>
                            </a:solidFill>
                            <a:latin typeface="Cambria Math" panose="02040503050406030204" pitchFamily="18" charset="0"/>
                          </a:rPr>
                        </m:ctrlPr>
                      </m:sSubPr>
                      <m:e>
                        <m:r>
                          <a:rPr lang="en-IN" altLang="en-US" sz="4000" b="1" i="1" dirty="0" smtClean="0">
                            <a:solidFill>
                              <a:schemeClr val="accent5"/>
                            </a:solidFill>
                            <a:latin typeface="Cambria Math" panose="02040503050406030204" pitchFamily="18" charset="0"/>
                          </a:rPr>
                          <m:t>𝑷</m:t>
                        </m:r>
                      </m:e>
                      <m:sub>
                        <m:r>
                          <a:rPr lang="en-IN" altLang="en-US" sz="4000" b="1" i="1" dirty="0" smtClean="0">
                            <a:solidFill>
                              <a:schemeClr val="accent5"/>
                            </a:solidFill>
                            <a:latin typeface="Cambria Math" panose="02040503050406030204" pitchFamily="18" charset="0"/>
                          </a:rPr>
                          <m:t>𝟑</m:t>
                        </m:r>
                        <m:r>
                          <a:rPr lang="en-IN" altLang="en-US" sz="4000" b="1" i="1" dirty="0" smtClean="0">
                            <a:solidFill>
                              <a:schemeClr val="accent5"/>
                            </a:solidFill>
                            <a:latin typeface="Cambria Math" panose="02040503050406030204" pitchFamily="18" charset="0"/>
                          </a:rPr>
                          <m:t>,</m:t>
                        </m:r>
                        <m:r>
                          <a:rPr lang="en-IN" altLang="en-US" sz="4000" b="1" i="1" dirty="0" smtClean="0">
                            <a:solidFill>
                              <a:schemeClr val="accent5"/>
                            </a:solidFill>
                            <a:latin typeface="Cambria Math" panose="02040503050406030204" pitchFamily="18" charset="0"/>
                          </a:rPr>
                          <m:t>𝟏</m:t>
                        </m:r>
                      </m:sub>
                    </m:sSub>
                  </m:oMath>
                </a14:m>
                <a:r>
                  <a:rPr lang="en-IN" sz="4000" b="1" dirty="0">
                    <a:solidFill>
                      <a:schemeClr val="accent5"/>
                    </a:solidFill>
                  </a:rPr>
                  <a:t>V</a:t>
                </a:r>
                <a:r>
                  <a:rPr lang="en-US" altLang="en-US" sz="4000" b="1" dirty="0">
                    <a:solidFill>
                      <a:schemeClr val="accent5"/>
                    </a:solidFill>
                  </a:rPr>
                  <a:t> </a:t>
                </a:r>
                <a14:m>
                  <m:oMath xmlns:m="http://schemas.openxmlformats.org/officeDocument/2006/math">
                    <m:sSub>
                      <m:sSubPr>
                        <m:ctrlPr>
                          <a:rPr lang="en-US" altLang="en-US" sz="4000" b="1" i="1" dirty="0">
                            <a:solidFill>
                              <a:schemeClr val="accent5"/>
                            </a:solidFill>
                            <a:latin typeface="Cambria Math" panose="02040503050406030204" pitchFamily="18" charset="0"/>
                          </a:rPr>
                        </m:ctrlPr>
                      </m:sSubPr>
                      <m:e>
                        <m:r>
                          <a:rPr lang="en-IN" altLang="en-US" sz="4000" b="1" i="1" dirty="0" smtClean="0">
                            <a:solidFill>
                              <a:schemeClr val="accent5"/>
                            </a:solidFill>
                            <a:latin typeface="Cambria Math" panose="02040503050406030204" pitchFamily="18" charset="0"/>
                          </a:rPr>
                          <m:t>𝑷</m:t>
                        </m:r>
                      </m:e>
                      <m:sub>
                        <m:r>
                          <a:rPr lang="en-IN" altLang="en-US" sz="4000" b="1" i="1" dirty="0" smtClean="0">
                            <a:solidFill>
                              <a:schemeClr val="accent5"/>
                            </a:solidFill>
                            <a:latin typeface="Cambria Math" panose="02040503050406030204" pitchFamily="18" charset="0"/>
                          </a:rPr>
                          <m:t>𝟐</m:t>
                        </m:r>
                        <m:r>
                          <a:rPr lang="en-IN" altLang="en-US" sz="4000" b="1" i="1" dirty="0" smtClean="0">
                            <a:solidFill>
                              <a:schemeClr val="accent5"/>
                            </a:solidFill>
                            <a:latin typeface="Cambria Math" panose="02040503050406030204" pitchFamily="18" charset="0"/>
                          </a:rPr>
                          <m:t>,</m:t>
                        </m:r>
                        <m:r>
                          <a:rPr lang="en-IN" altLang="en-US" sz="4000" b="1" i="1" dirty="0" smtClean="0">
                            <a:solidFill>
                              <a:schemeClr val="accent5"/>
                            </a:solidFill>
                            <a:latin typeface="Cambria Math" panose="02040503050406030204" pitchFamily="18" charset="0"/>
                          </a:rPr>
                          <m:t>𝟐</m:t>
                        </m:r>
                      </m:sub>
                    </m:sSub>
                    <m:r>
                      <a:rPr lang="en-IN" altLang="en-US" sz="4000" b="1" i="1" dirty="0" smtClean="0">
                        <a:solidFill>
                          <a:schemeClr val="accent5"/>
                        </a:solidFill>
                        <a:latin typeface="Cambria Math" panose="02040503050406030204" pitchFamily="18" charset="0"/>
                      </a:rPr>
                      <m:t>)</m:t>
                    </m:r>
                  </m:oMath>
                </a14:m>
                <a:endParaRPr lang="en-IN" sz="4000" b="1" dirty="0">
                  <a:solidFill>
                    <a:schemeClr val="accent5"/>
                  </a:solidFill>
                </a:endParaRPr>
              </a:p>
            </p:txBody>
          </p:sp>
        </mc:Choice>
        <mc:Fallback xmlns="">
          <p:sp>
            <p:nvSpPr>
              <p:cNvPr id="4" name="TextBox 3">
                <a:extLst>
                  <a:ext uri="{FF2B5EF4-FFF2-40B4-BE49-F238E27FC236}">
                    <a16:creationId xmlns:a16="http://schemas.microsoft.com/office/drawing/2014/main" id="{8D541CF5-F953-B46C-AAFF-BD92C1BED31B}"/>
                  </a:ext>
                </a:extLst>
              </p:cNvPr>
              <p:cNvSpPr txBox="1">
                <a:spLocks noRot="1" noChangeAspect="1" noMove="1" noResize="1" noEditPoints="1" noAdjustHandles="1" noChangeArrowheads="1" noChangeShapeType="1" noTextEdit="1"/>
              </p:cNvSpPr>
              <p:nvPr/>
            </p:nvSpPr>
            <p:spPr>
              <a:xfrm>
                <a:off x="472338" y="3486103"/>
                <a:ext cx="4002442" cy="642612"/>
              </a:xfrm>
              <a:prstGeom prst="rect">
                <a:avLst/>
              </a:prstGeom>
              <a:blipFill>
                <a:blip r:embed="rId3"/>
                <a:stretch>
                  <a:fillRect t="-20000" b="-4761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7734A4E-0FFF-41DC-13C7-916F6403AC97}"/>
                  </a:ext>
                </a:extLst>
              </p:cNvPr>
              <p:cNvSpPr txBox="1"/>
              <p:nvPr/>
            </p:nvSpPr>
            <p:spPr>
              <a:xfrm>
                <a:off x="875330" y="4330074"/>
                <a:ext cx="3799907" cy="734945"/>
              </a:xfrm>
              <a:prstGeom prst="rect">
                <a:avLst/>
              </a:prstGeom>
              <a:noFill/>
            </p:spPr>
            <p:txBody>
              <a:bodyPr wrap="square">
                <a:spAutoFit/>
              </a:bodyPr>
              <a:lstStyle/>
              <a:p>
                <a14:m>
                  <m:oMath xmlns:m="http://schemas.openxmlformats.org/officeDocument/2006/math">
                    <m:sSub>
                      <m:sSubPr>
                        <m:ctrlPr>
                          <a:rPr lang="en-US" altLang="en-US" sz="4000" b="1" i="1" dirty="0" smtClean="0">
                            <a:solidFill>
                              <a:schemeClr val="accent5"/>
                            </a:solidFill>
                            <a:latin typeface="Cambria Math" panose="02040503050406030204" pitchFamily="18" charset="0"/>
                          </a:rPr>
                        </m:ctrlPr>
                      </m:sSubPr>
                      <m:e>
                        <m:r>
                          <a:rPr lang="en-IN" altLang="en-US" sz="4000" b="1" i="1" dirty="0" smtClean="0">
                            <a:solidFill>
                              <a:schemeClr val="accent5"/>
                            </a:solidFill>
                            <a:latin typeface="Cambria Math" panose="02040503050406030204" pitchFamily="18" charset="0"/>
                          </a:rPr>
                          <m:t>𝑷</m:t>
                        </m:r>
                      </m:e>
                      <m:sub>
                        <m:r>
                          <a:rPr lang="en-IN" altLang="en-US" sz="4000" b="1" i="1" dirty="0" smtClean="0">
                            <a:solidFill>
                              <a:schemeClr val="accent5"/>
                            </a:solidFill>
                            <a:latin typeface="Cambria Math" panose="02040503050406030204" pitchFamily="18" charset="0"/>
                          </a:rPr>
                          <m:t>𝟑</m:t>
                        </m:r>
                        <m:r>
                          <a:rPr lang="en-IN" altLang="en-US" sz="4000" b="1" i="1" dirty="0" smtClean="0">
                            <a:solidFill>
                              <a:schemeClr val="accent5"/>
                            </a:solidFill>
                            <a:latin typeface="Cambria Math" panose="02040503050406030204" pitchFamily="18" charset="0"/>
                          </a:rPr>
                          <m:t>,</m:t>
                        </m:r>
                        <m:r>
                          <a:rPr lang="en-IN" altLang="en-US" sz="4000" b="1" i="1" dirty="0" smtClean="0">
                            <a:solidFill>
                              <a:schemeClr val="accent5"/>
                            </a:solidFill>
                            <a:latin typeface="Cambria Math" panose="02040503050406030204" pitchFamily="18" charset="0"/>
                          </a:rPr>
                          <m:t>𝟏</m:t>
                        </m:r>
                      </m:sub>
                    </m:sSub>
                  </m:oMath>
                </a14:m>
                <a:r>
                  <a:rPr lang="en-IN" sz="4000" b="1" dirty="0">
                    <a:solidFill>
                      <a:schemeClr val="accent5"/>
                    </a:solidFill>
                  </a:rPr>
                  <a:t>V</a:t>
                </a:r>
                <a:r>
                  <a:rPr lang="en-US" altLang="en-US" sz="4000" b="1" dirty="0">
                    <a:solidFill>
                      <a:schemeClr val="accent5"/>
                    </a:solidFill>
                  </a:rPr>
                  <a:t> </a:t>
                </a:r>
                <a14:m>
                  <m:oMath xmlns:m="http://schemas.openxmlformats.org/officeDocument/2006/math">
                    <m:sSub>
                      <m:sSubPr>
                        <m:ctrlPr>
                          <a:rPr lang="en-US" altLang="en-US" sz="4000" b="1" i="1" dirty="0">
                            <a:solidFill>
                              <a:schemeClr val="accent5"/>
                            </a:solidFill>
                            <a:latin typeface="Cambria Math" panose="02040503050406030204" pitchFamily="18" charset="0"/>
                          </a:rPr>
                        </m:ctrlPr>
                      </m:sSubPr>
                      <m:e>
                        <m:r>
                          <a:rPr lang="en-IN" altLang="en-US" sz="4000" b="1" i="1" dirty="0" smtClean="0">
                            <a:solidFill>
                              <a:schemeClr val="accent5"/>
                            </a:solidFill>
                            <a:latin typeface="Cambria Math" panose="02040503050406030204" pitchFamily="18" charset="0"/>
                          </a:rPr>
                          <m:t>𝑷</m:t>
                        </m:r>
                      </m:e>
                      <m:sub>
                        <m:r>
                          <a:rPr lang="en-IN" altLang="en-US" sz="4000" b="1" i="1" dirty="0" smtClean="0">
                            <a:solidFill>
                              <a:schemeClr val="accent5"/>
                            </a:solidFill>
                            <a:latin typeface="Cambria Math" panose="02040503050406030204" pitchFamily="18" charset="0"/>
                          </a:rPr>
                          <m:t>𝟐</m:t>
                        </m:r>
                        <m:r>
                          <a:rPr lang="en-IN" altLang="en-US" sz="4000" b="1" i="1" dirty="0" smtClean="0">
                            <a:solidFill>
                              <a:schemeClr val="accent5"/>
                            </a:solidFill>
                            <a:latin typeface="Cambria Math" panose="02040503050406030204" pitchFamily="18" charset="0"/>
                          </a:rPr>
                          <m:t>,</m:t>
                        </m:r>
                        <m:r>
                          <a:rPr lang="en-IN" altLang="en-US" sz="4000" b="1" i="1" dirty="0" smtClean="0">
                            <a:solidFill>
                              <a:schemeClr val="accent5"/>
                            </a:solidFill>
                            <a:latin typeface="Cambria Math" panose="02040503050406030204" pitchFamily="18" charset="0"/>
                          </a:rPr>
                          <m:t>𝟐</m:t>
                        </m:r>
                      </m:sub>
                    </m:sSub>
                  </m:oMath>
                </a14:m>
                <a:endParaRPr lang="en-IN" sz="4000" dirty="0"/>
              </a:p>
            </p:txBody>
          </p:sp>
        </mc:Choice>
        <mc:Fallback xmlns="">
          <p:sp>
            <p:nvSpPr>
              <p:cNvPr id="8" name="TextBox 7">
                <a:extLst>
                  <a:ext uri="{FF2B5EF4-FFF2-40B4-BE49-F238E27FC236}">
                    <a16:creationId xmlns:a16="http://schemas.microsoft.com/office/drawing/2014/main" id="{17734A4E-0FFF-41DC-13C7-916F6403AC97}"/>
                  </a:ext>
                </a:extLst>
              </p:cNvPr>
              <p:cNvSpPr txBox="1">
                <a:spLocks noRot="1" noChangeAspect="1" noMove="1" noResize="1" noEditPoints="1" noAdjustHandles="1" noChangeArrowheads="1" noChangeShapeType="1" noTextEdit="1"/>
              </p:cNvSpPr>
              <p:nvPr/>
            </p:nvSpPr>
            <p:spPr>
              <a:xfrm>
                <a:off x="875330" y="4330074"/>
                <a:ext cx="3799907" cy="734945"/>
              </a:xfrm>
              <a:prstGeom prst="rect">
                <a:avLst/>
              </a:prstGeom>
              <a:blipFill>
                <a:blip r:embed="rId4"/>
                <a:stretch>
                  <a:fillRect t="-10744" b="-3471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044E63-5E27-997C-B500-8ADFC80B7463}"/>
                  </a:ext>
                </a:extLst>
              </p:cNvPr>
              <p:cNvSpPr txBox="1"/>
              <p:nvPr/>
            </p:nvSpPr>
            <p:spPr>
              <a:xfrm>
                <a:off x="5053133" y="3486104"/>
                <a:ext cx="1099385"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3600" b="1" i="1" smtClean="0">
                              <a:solidFill>
                                <a:schemeClr val="accent5"/>
                              </a:solidFill>
                              <a:latin typeface="Cambria Math" panose="02040503050406030204" pitchFamily="18" charset="0"/>
                            </a:rPr>
                          </m:ctrlPr>
                        </m:sSubPr>
                        <m:e>
                          <m:r>
                            <a:rPr lang="en-IN" sz="3600" b="1" i="1" smtClean="0">
                              <a:solidFill>
                                <a:schemeClr val="accent5"/>
                              </a:solidFill>
                              <a:latin typeface="Cambria Math" panose="02040503050406030204" pitchFamily="18" charset="0"/>
                              <a:ea typeface="Cambria Math" panose="02040503050406030204" pitchFamily="18" charset="0"/>
                            </a:rPr>
                            <m:t>¬</m:t>
                          </m:r>
                          <m:r>
                            <a:rPr lang="en-IN" sz="3600" b="1" i="1" smtClean="0">
                              <a:solidFill>
                                <a:schemeClr val="accent5"/>
                              </a:solidFill>
                              <a:latin typeface="Cambria Math" panose="02040503050406030204" pitchFamily="18" charset="0"/>
                            </a:rPr>
                            <m:t>𝑷</m:t>
                          </m:r>
                        </m:e>
                        <m:sub>
                          <m:r>
                            <a:rPr lang="en-IN" sz="3600" b="1" i="1" smtClean="0">
                              <a:solidFill>
                                <a:schemeClr val="accent5"/>
                              </a:solidFill>
                              <a:latin typeface="Cambria Math" panose="02040503050406030204" pitchFamily="18" charset="0"/>
                            </a:rPr>
                            <m:t>𝟏</m:t>
                          </m:r>
                          <m:r>
                            <a:rPr lang="en-IN" sz="3600" b="1" i="1" smtClean="0">
                              <a:solidFill>
                                <a:schemeClr val="accent5"/>
                              </a:solidFill>
                              <a:latin typeface="Cambria Math" panose="02040503050406030204" pitchFamily="18" charset="0"/>
                            </a:rPr>
                            <m:t>,</m:t>
                          </m:r>
                          <m:r>
                            <a:rPr lang="en-IN" sz="3600" b="1" i="1" smtClean="0">
                              <a:solidFill>
                                <a:schemeClr val="accent5"/>
                              </a:solidFill>
                              <a:latin typeface="Cambria Math" panose="02040503050406030204" pitchFamily="18" charset="0"/>
                            </a:rPr>
                            <m:t>𝟏</m:t>
                          </m:r>
                        </m:sub>
                      </m:sSub>
                    </m:oMath>
                  </m:oMathPara>
                </a14:m>
                <a:endParaRPr lang="en-IN" sz="3600" b="1" dirty="0">
                  <a:solidFill>
                    <a:schemeClr val="accent5"/>
                  </a:solidFill>
                </a:endParaRPr>
              </a:p>
            </p:txBody>
          </p:sp>
        </mc:Choice>
        <mc:Fallback xmlns="">
          <p:sp>
            <p:nvSpPr>
              <p:cNvPr id="9" name="TextBox 8">
                <a:extLst>
                  <a:ext uri="{FF2B5EF4-FFF2-40B4-BE49-F238E27FC236}">
                    <a16:creationId xmlns:a16="http://schemas.microsoft.com/office/drawing/2014/main" id="{E0044E63-5E27-997C-B500-8ADFC80B7463}"/>
                  </a:ext>
                </a:extLst>
              </p:cNvPr>
              <p:cNvSpPr txBox="1">
                <a:spLocks noRot="1" noChangeAspect="1" noMove="1" noResize="1" noEditPoints="1" noAdjustHandles="1" noChangeArrowheads="1" noChangeShapeType="1" noTextEdit="1"/>
              </p:cNvSpPr>
              <p:nvPr/>
            </p:nvSpPr>
            <p:spPr>
              <a:xfrm>
                <a:off x="5053133" y="3486104"/>
                <a:ext cx="1099385" cy="670696"/>
              </a:xfrm>
              <a:prstGeom prst="rect">
                <a:avLst/>
              </a:prstGeom>
              <a:blipFill>
                <a:blip r:embed="rId5"/>
                <a:stretch>
                  <a:fillRect r="-944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722D927-147D-EAC0-57B1-D838F15E3782}"/>
                  </a:ext>
                </a:extLst>
              </p:cNvPr>
              <p:cNvSpPr txBox="1"/>
              <p:nvPr/>
            </p:nvSpPr>
            <p:spPr>
              <a:xfrm>
                <a:off x="4977945" y="4394323"/>
                <a:ext cx="1099385"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3600" b="1" i="1" smtClean="0">
                              <a:solidFill>
                                <a:schemeClr val="accent5"/>
                              </a:solidFill>
                              <a:latin typeface="Cambria Math" panose="02040503050406030204" pitchFamily="18" charset="0"/>
                            </a:rPr>
                          </m:ctrlPr>
                        </m:sSubPr>
                        <m:e>
                          <m:r>
                            <a:rPr lang="en-IN" sz="3600" b="1" i="1" smtClean="0">
                              <a:solidFill>
                                <a:schemeClr val="accent5"/>
                              </a:solidFill>
                              <a:latin typeface="Cambria Math" panose="02040503050406030204" pitchFamily="18" charset="0"/>
                              <a:ea typeface="Cambria Math" panose="02040503050406030204" pitchFamily="18" charset="0"/>
                            </a:rPr>
                            <m:t>¬</m:t>
                          </m:r>
                          <m:r>
                            <a:rPr lang="en-IN" sz="3600" b="1" i="1" smtClean="0">
                              <a:solidFill>
                                <a:schemeClr val="accent5"/>
                              </a:solidFill>
                              <a:latin typeface="Cambria Math" panose="02040503050406030204" pitchFamily="18" charset="0"/>
                            </a:rPr>
                            <m:t>𝑷</m:t>
                          </m:r>
                        </m:e>
                        <m:sub>
                          <m:r>
                            <a:rPr lang="en-IN" sz="3600" b="1" i="1" smtClean="0">
                              <a:solidFill>
                                <a:schemeClr val="accent5"/>
                              </a:solidFill>
                              <a:latin typeface="Cambria Math" panose="02040503050406030204" pitchFamily="18" charset="0"/>
                            </a:rPr>
                            <m:t>𝟐</m:t>
                          </m:r>
                          <m:r>
                            <a:rPr lang="en-IN" sz="3600" b="1" i="1" smtClean="0">
                              <a:solidFill>
                                <a:schemeClr val="accent5"/>
                              </a:solidFill>
                              <a:latin typeface="Cambria Math" panose="02040503050406030204" pitchFamily="18" charset="0"/>
                            </a:rPr>
                            <m:t>,</m:t>
                          </m:r>
                          <m:r>
                            <a:rPr lang="en-IN" sz="3600" b="1" i="1" smtClean="0">
                              <a:solidFill>
                                <a:schemeClr val="accent5"/>
                              </a:solidFill>
                              <a:latin typeface="Cambria Math" panose="02040503050406030204" pitchFamily="18" charset="0"/>
                            </a:rPr>
                            <m:t>𝟐</m:t>
                          </m:r>
                        </m:sub>
                      </m:sSub>
                    </m:oMath>
                  </m:oMathPara>
                </a14:m>
                <a:endParaRPr lang="en-IN" sz="3600" b="1" dirty="0">
                  <a:solidFill>
                    <a:schemeClr val="accent5"/>
                  </a:solidFill>
                </a:endParaRPr>
              </a:p>
            </p:txBody>
          </p:sp>
        </mc:Choice>
        <mc:Fallback xmlns="">
          <p:sp>
            <p:nvSpPr>
              <p:cNvPr id="10" name="TextBox 9">
                <a:extLst>
                  <a:ext uri="{FF2B5EF4-FFF2-40B4-BE49-F238E27FC236}">
                    <a16:creationId xmlns:a16="http://schemas.microsoft.com/office/drawing/2014/main" id="{8722D927-147D-EAC0-57B1-D838F15E3782}"/>
                  </a:ext>
                </a:extLst>
              </p:cNvPr>
              <p:cNvSpPr txBox="1">
                <a:spLocks noRot="1" noChangeAspect="1" noMove="1" noResize="1" noEditPoints="1" noAdjustHandles="1" noChangeArrowheads="1" noChangeShapeType="1" noTextEdit="1"/>
              </p:cNvSpPr>
              <p:nvPr/>
            </p:nvSpPr>
            <p:spPr>
              <a:xfrm>
                <a:off x="4977945" y="4394323"/>
                <a:ext cx="1099385" cy="670696"/>
              </a:xfrm>
              <a:prstGeom prst="rect">
                <a:avLst/>
              </a:prstGeom>
              <a:blipFill>
                <a:blip r:embed="rId6"/>
                <a:stretch>
                  <a:fillRect r="-8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3C5B8F-6462-B772-9251-ED17806E0CAF}"/>
                  </a:ext>
                </a:extLst>
              </p:cNvPr>
              <p:cNvSpPr txBox="1"/>
              <p:nvPr/>
            </p:nvSpPr>
            <p:spPr>
              <a:xfrm>
                <a:off x="1298717" y="5225984"/>
                <a:ext cx="3799907" cy="7991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en-US" sz="4400" b="1" i="1" dirty="0" smtClean="0">
                              <a:solidFill>
                                <a:schemeClr val="accent5"/>
                              </a:solidFill>
                              <a:latin typeface="Cambria Math" panose="02040503050406030204" pitchFamily="18" charset="0"/>
                            </a:rPr>
                          </m:ctrlPr>
                        </m:sSubPr>
                        <m:e>
                          <m:r>
                            <a:rPr lang="en-IN" altLang="en-US" sz="4400" b="1" i="1" dirty="0" smtClean="0">
                              <a:solidFill>
                                <a:schemeClr val="accent5"/>
                              </a:solidFill>
                              <a:latin typeface="Cambria Math" panose="02040503050406030204" pitchFamily="18" charset="0"/>
                            </a:rPr>
                            <m:t>𝑷</m:t>
                          </m:r>
                        </m:e>
                        <m:sub>
                          <m:r>
                            <a:rPr lang="en-IN" altLang="en-US" sz="4400" b="1" i="1" dirty="0" smtClean="0">
                              <a:solidFill>
                                <a:schemeClr val="accent5"/>
                              </a:solidFill>
                              <a:latin typeface="Cambria Math" panose="02040503050406030204" pitchFamily="18" charset="0"/>
                            </a:rPr>
                            <m:t>𝟑</m:t>
                          </m:r>
                          <m:r>
                            <a:rPr lang="en-IN" altLang="en-US" sz="4400" b="1" i="1" dirty="0" smtClean="0">
                              <a:solidFill>
                                <a:schemeClr val="accent5"/>
                              </a:solidFill>
                              <a:latin typeface="Cambria Math" panose="02040503050406030204" pitchFamily="18" charset="0"/>
                            </a:rPr>
                            <m:t>,</m:t>
                          </m:r>
                          <m:r>
                            <a:rPr lang="en-IN" altLang="en-US" sz="4400" b="1" i="1" dirty="0" smtClean="0">
                              <a:solidFill>
                                <a:schemeClr val="accent5"/>
                              </a:solidFill>
                              <a:latin typeface="Cambria Math" panose="02040503050406030204" pitchFamily="18" charset="0"/>
                            </a:rPr>
                            <m:t>𝟏</m:t>
                          </m:r>
                        </m:sub>
                      </m:sSub>
                    </m:oMath>
                  </m:oMathPara>
                </a14:m>
                <a:endParaRPr lang="en-IN" sz="4400" dirty="0"/>
              </a:p>
            </p:txBody>
          </p:sp>
        </mc:Choice>
        <mc:Fallback xmlns="">
          <p:sp>
            <p:nvSpPr>
              <p:cNvPr id="13" name="TextBox 12">
                <a:extLst>
                  <a:ext uri="{FF2B5EF4-FFF2-40B4-BE49-F238E27FC236}">
                    <a16:creationId xmlns:a16="http://schemas.microsoft.com/office/drawing/2014/main" id="{093C5B8F-6462-B772-9251-ED17806E0CAF}"/>
                  </a:ext>
                </a:extLst>
              </p:cNvPr>
              <p:cNvSpPr txBox="1">
                <a:spLocks noRot="1" noChangeAspect="1" noMove="1" noResize="1" noEditPoints="1" noAdjustHandles="1" noChangeArrowheads="1" noChangeShapeType="1" noTextEdit="1"/>
              </p:cNvSpPr>
              <p:nvPr/>
            </p:nvSpPr>
            <p:spPr>
              <a:xfrm>
                <a:off x="1298717" y="5225984"/>
                <a:ext cx="3799907" cy="799130"/>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E07C5C7-F0BF-3FBB-87A4-71FBD94D1DDB}"/>
                  </a:ext>
                </a:extLst>
              </p:cNvPr>
              <p:cNvSpPr txBox="1"/>
              <p:nvPr/>
            </p:nvSpPr>
            <p:spPr>
              <a:xfrm>
                <a:off x="472338" y="1999520"/>
                <a:ext cx="8199324" cy="1285224"/>
              </a:xfrm>
              <a:prstGeom prst="rect">
                <a:avLst/>
              </a:prstGeom>
              <a:noFill/>
            </p:spPr>
            <p:txBody>
              <a:bodyPr wrap="square" lIns="0" tIns="0" rIns="0" bIns="0" rtlCol="0">
                <a:spAutoFit/>
              </a:bodyPr>
              <a:lstStyle/>
              <a:p>
                <a14:m>
                  <m:oMath xmlns:m="http://schemas.openxmlformats.org/officeDocument/2006/math">
                    <m:sSub>
                      <m:sSubPr>
                        <m:ctrlPr>
                          <a:rPr lang="en-IN" sz="4000" b="1" i="1" smtClean="0">
                            <a:solidFill>
                              <a:schemeClr val="accent5"/>
                            </a:solidFill>
                            <a:latin typeface="Cambria Math" panose="02040503050406030204" pitchFamily="18" charset="0"/>
                          </a:rPr>
                        </m:ctrlPr>
                      </m:sSubPr>
                      <m:e>
                        <m:r>
                          <a:rPr lang="en-IN" sz="4000" b="1" i="1" smtClean="0">
                            <a:solidFill>
                              <a:schemeClr val="accent5"/>
                            </a:solidFill>
                            <a:latin typeface="Cambria Math" panose="02040503050406030204" pitchFamily="18" charset="0"/>
                          </a:rPr>
                          <m:t>(</m:t>
                        </m:r>
                        <m:r>
                          <a:rPr lang="en-IN" sz="4000" b="1" i="1" smtClean="0">
                            <a:solidFill>
                              <a:schemeClr val="accent5"/>
                            </a:solidFill>
                            <a:latin typeface="Cambria Math" panose="02040503050406030204" pitchFamily="18" charset="0"/>
                          </a:rPr>
                          <m:t>𝑩</m:t>
                        </m:r>
                      </m:e>
                      <m:sub>
                        <m:r>
                          <a:rPr lang="en-IN" sz="4000" b="1" i="1" smtClean="0">
                            <a:solidFill>
                              <a:schemeClr val="accent5"/>
                            </a:solidFill>
                            <a:latin typeface="Cambria Math" panose="02040503050406030204" pitchFamily="18" charset="0"/>
                          </a:rPr>
                          <m:t>𝟐</m:t>
                        </m:r>
                        <m:r>
                          <a:rPr lang="en-IN" sz="4000" b="1" i="1" smtClean="0">
                            <a:solidFill>
                              <a:schemeClr val="accent5"/>
                            </a:solidFill>
                            <a:latin typeface="Cambria Math" panose="02040503050406030204" pitchFamily="18" charset="0"/>
                          </a:rPr>
                          <m:t>,</m:t>
                        </m:r>
                        <m:r>
                          <a:rPr lang="en-IN" sz="4000" b="1" i="1" smtClean="0">
                            <a:solidFill>
                              <a:schemeClr val="accent5"/>
                            </a:solidFill>
                            <a:latin typeface="Cambria Math" panose="02040503050406030204" pitchFamily="18" charset="0"/>
                          </a:rPr>
                          <m:t>𝟏</m:t>
                        </m:r>
                      </m:sub>
                    </m:sSub>
                    <m:sSub>
                      <m:sSubPr>
                        <m:ctrlPr>
                          <a:rPr lang="en-IN" sz="4000" b="1" i="1" smtClean="0">
                            <a:solidFill>
                              <a:schemeClr val="accent5"/>
                            </a:solidFill>
                            <a:latin typeface="Cambria Math" panose="02040503050406030204" pitchFamily="18" charset="0"/>
                            <a:ea typeface="Cambria Math" panose="02040503050406030204" pitchFamily="18" charset="0"/>
                          </a:rPr>
                        </m:ctrlPr>
                      </m:sSubPr>
                      <m:e>
                        <m:r>
                          <a:rPr lang="en-IN" sz="4000" b="1" i="1" smtClean="0">
                            <a:solidFill>
                              <a:schemeClr val="accent5"/>
                            </a:solidFill>
                            <a:latin typeface="Cambria Math" panose="02040503050406030204" pitchFamily="18" charset="0"/>
                            <a:ea typeface="Cambria Math" panose="02040503050406030204" pitchFamily="18" charset="0"/>
                          </a:rPr>
                          <m:t>→</m:t>
                        </m:r>
                        <m:r>
                          <a:rPr lang="en-IN" sz="4000" b="1" i="1" smtClean="0">
                            <a:solidFill>
                              <a:schemeClr val="accent5"/>
                            </a:solidFill>
                            <a:latin typeface="Cambria Math" panose="02040503050406030204" pitchFamily="18" charset="0"/>
                            <a:ea typeface="Cambria Math" panose="02040503050406030204" pitchFamily="18" charset="0"/>
                          </a:rPr>
                          <m:t>𝑷</m:t>
                        </m:r>
                      </m:e>
                      <m:sub>
                        <m:r>
                          <a:rPr lang="en-IN" sz="4000" b="1" i="1" smtClean="0">
                            <a:solidFill>
                              <a:schemeClr val="accent5"/>
                            </a:solidFill>
                            <a:latin typeface="Cambria Math" panose="02040503050406030204" pitchFamily="18" charset="0"/>
                            <a:ea typeface="Cambria Math" panose="02040503050406030204" pitchFamily="18" charset="0"/>
                          </a:rPr>
                          <m:t>𝟏</m:t>
                        </m:r>
                        <m:r>
                          <a:rPr lang="en-IN" sz="4000" b="1" i="1" smtClean="0">
                            <a:solidFill>
                              <a:schemeClr val="accent5"/>
                            </a:solidFill>
                            <a:latin typeface="Cambria Math" panose="02040503050406030204" pitchFamily="18" charset="0"/>
                            <a:ea typeface="Cambria Math" panose="02040503050406030204" pitchFamily="18" charset="0"/>
                          </a:rPr>
                          <m:t>,</m:t>
                        </m:r>
                        <m:r>
                          <a:rPr lang="en-IN" sz="4000" b="1" i="1" smtClean="0">
                            <a:solidFill>
                              <a:schemeClr val="accent5"/>
                            </a:solidFill>
                            <a:latin typeface="Cambria Math" panose="02040503050406030204" pitchFamily="18" charset="0"/>
                            <a:ea typeface="Cambria Math" panose="02040503050406030204" pitchFamily="18" charset="0"/>
                          </a:rPr>
                          <m:t>𝟏</m:t>
                        </m:r>
                      </m:sub>
                    </m:sSub>
                    <m:r>
                      <m:rPr>
                        <m:nor/>
                      </m:rPr>
                      <a:rPr lang="en-IN" sz="4000" b="1" i="0" smtClean="0">
                        <a:solidFill>
                          <a:schemeClr val="accent5"/>
                        </a:solidFill>
                        <a:latin typeface="Cambria Math" panose="02040503050406030204" pitchFamily="18" charset="0"/>
                        <a:ea typeface="Cambria Math" panose="02040503050406030204" pitchFamily="18" charset="0"/>
                      </a:rPr>
                      <m:t>V</m:t>
                    </m:r>
                    <m:sSub>
                      <m:sSubPr>
                        <m:ctrlPr>
                          <a:rPr lang="en-US" altLang="en-US" sz="4000" b="1" i="1" dirty="0" smtClean="0">
                            <a:solidFill>
                              <a:schemeClr val="accent5"/>
                            </a:solidFill>
                            <a:latin typeface="Cambria Math" panose="02040503050406030204" pitchFamily="18" charset="0"/>
                          </a:rPr>
                        </m:ctrlPr>
                      </m:sSubPr>
                      <m:e>
                        <m:r>
                          <a:rPr lang="en-IN" altLang="en-US" sz="4000" b="1" i="1" dirty="0" smtClean="0">
                            <a:solidFill>
                              <a:schemeClr val="accent5"/>
                            </a:solidFill>
                            <a:latin typeface="Cambria Math" panose="02040503050406030204" pitchFamily="18" charset="0"/>
                          </a:rPr>
                          <m:t>𝑷</m:t>
                        </m:r>
                      </m:e>
                      <m:sub>
                        <m:r>
                          <a:rPr lang="en-IN" altLang="en-US" sz="4000" b="1" i="1" dirty="0" smtClean="0">
                            <a:solidFill>
                              <a:schemeClr val="accent5"/>
                            </a:solidFill>
                            <a:latin typeface="Cambria Math" panose="02040503050406030204" pitchFamily="18" charset="0"/>
                          </a:rPr>
                          <m:t>𝟑</m:t>
                        </m:r>
                        <m:r>
                          <a:rPr lang="en-IN" altLang="en-US" sz="4000" b="1" i="1" dirty="0" smtClean="0">
                            <a:solidFill>
                              <a:schemeClr val="accent5"/>
                            </a:solidFill>
                            <a:latin typeface="Cambria Math" panose="02040503050406030204" pitchFamily="18" charset="0"/>
                          </a:rPr>
                          <m:t>,</m:t>
                        </m:r>
                        <m:r>
                          <a:rPr lang="en-IN" altLang="en-US" sz="4000" b="1" i="1" dirty="0" smtClean="0">
                            <a:solidFill>
                              <a:schemeClr val="accent5"/>
                            </a:solidFill>
                            <a:latin typeface="Cambria Math" panose="02040503050406030204" pitchFamily="18" charset="0"/>
                          </a:rPr>
                          <m:t>𝟏</m:t>
                        </m:r>
                      </m:sub>
                    </m:sSub>
                  </m:oMath>
                </a14:m>
                <a:r>
                  <a:rPr lang="en-IN" sz="4000" b="1" dirty="0">
                    <a:solidFill>
                      <a:schemeClr val="accent5"/>
                    </a:solidFill>
                  </a:rPr>
                  <a:t>V</a:t>
                </a:r>
                <a:r>
                  <a:rPr lang="en-US" altLang="en-US" sz="4000" b="1" dirty="0">
                    <a:solidFill>
                      <a:schemeClr val="accent5"/>
                    </a:solidFill>
                  </a:rPr>
                  <a:t> </a:t>
                </a:r>
                <a14:m>
                  <m:oMath xmlns:m="http://schemas.openxmlformats.org/officeDocument/2006/math">
                    <m:sSub>
                      <m:sSubPr>
                        <m:ctrlPr>
                          <a:rPr lang="en-US" altLang="en-US" sz="4000" b="1" i="1" dirty="0">
                            <a:solidFill>
                              <a:schemeClr val="accent5"/>
                            </a:solidFill>
                            <a:latin typeface="Cambria Math" panose="02040503050406030204" pitchFamily="18" charset="0"/>
                          </a:rPr>
                        </m:ctrlPr>
                      </m:sSubPr>
                      <m:e>
                        <m:r>
                          <a:rPr lang="en-IN" altLang="en-US" sz="4000" b="1" i="1" dirty="0" smtClean="0">
                            <a:solidFill>
                              <a:schemeClr val="accent5"/>
                            </a:solidFill>
                            <a:latin typeface="Cambria Math" panose="02040503050406030204" pitchFamily="18" charset="0"/>
                          </a:rPr>
                          <m:t>𝑷</m:t>
                        </m:r>
                      </m:e>
                      <m:sub>
                        <m:r>
                          <a:rPr lang="en-IN" altLang="en-US" sz="4000" b="1" i="1" dirty="0" smtClean="0">
                            <a:solidFill>
                              <a:schemeClr val="accent5"/>
                            </a:solidFill>
                            <a:latin typeface="Cambria Math" panose="02040503050406030204" pitchFamily="18" charset="0"/>
                          </a:rPr>
                          <m:t>𝟐</m:t>
                        </m:r>
                        <m:r>
                          <a:rPr lang="en-IN" altLang="en-US" sz="4000" b="1" i="1" dirty="0" smtClean="0">
                            <a:solidFill>
                              <a:schemeClr val="accent5"/>
                            </a:solidFill>
                            <a:latin typeface="Cambria Math" panose="02040503050406030204" pitchFamily="18" charset="0"/>
                          </a:rPr>
                          <m:t>,</m:t>
                        </m:r>
                        <m:r>
                          <a:rPr lang="en-IN" altLang="en-US" sz="4000" b="1" i="1" dirty="0" smtClean="0">
                            <a:solidFill>
                              <a:schemeClr val="accent5"/>
                            </a:solidFill>
                            <a:latin typeface="Cambria Math" panose="02040503050406030204" pitchFamily="18" charset="0"/>
                          </a:rPr>
                          <m:t>𝟐</m:t>
                        </m:r>
                      </m:sub>
                    </m:sSub>
                  </m:oMath>
                </a14:m>
                <a:r>
                  <a:rPr lang="en-IN" sz="4000" b="1" dirty="0">
                    <a:solidFill>
                      <a:schemeClr val="accent5"/>
                    </a:solidFill>
                  </a:rPr>
                  <a:t>) </a:t>
                </a:r>
                <a14:m>
                  <m:oMath xmlns:m="http://schemas.openxmlformats.org/officeDocument/2006/math">
                    <m:r>
                      <a:rPr lang="en-IN" sz="4000" b="1" i="1" smtClean="0">
                        <a:solidFill>
                          <a:schemeClr val="accent5"/>
                        </a:solidFill>
                        <a:latin typeface="Cambria Math" panose="02040503050406030204" pitchFamily="18" charset="0"/>
                        <a:ea typeface="Cambria Math" panose="02040503050406030204" pitchFamily="18" charset="0"/>
                      </a:rPr>
                      <m:t>𝚲</m:t>
                    </m:r>
                  </m:oMath>
                </a14:m>
                <a:endParaRPr lang="en-IN" sz="4000" b="1" dirty="0">
                  <a:solidFill>
                    <a:schemeClr val="accent5"/>
                  </a:solidFill>
                  <a:ea typeface="Cambria Math" panose="02040503050406030204" pitchFamily="18" charset="0"/>
                </a:endParaRPr>
              </a:p>
              <a:p>
                <a14:m>
                  <m:oMath xmlns:m="http://schemas.openxmlformats.org/officeDocument/2006/math">
                    <m:sSub>
                      <m:sSubPr>
                        <m:ctrlPr>
                          <a:rPr lang="en-IN" sz="4000" b="1" i="1">
                            <a:solidFill>
                              <a:schemeClr val="accent5"/>
                            </a:solidFill>
                            <a:latin typeface="Cambria Math" panose="02040503050406030204" pitchFamily="18" charset="0"/>
                            <a:ea typeface="Cambria Math" panose="02040503050406030204" pitchFamily="18" charset="0"/>
                          </a:rPr>
                        </m:ctrlPr>
                      </m:sSubPr>
                      <m:e>
                        <m:r>
                          <a:rPr lang="en-IN" sz="4000" b="1" i="1" smtClean="0">
                            <a:solidFill>
                              <a:schemeClr val="accent5"/>
                            </a:solidFill>
                            <a:latin typeface="Cambria Math" panose="02040503050406030204" pitchFamily="18" charset="0"/>
                            <a:ea typeface="Cambria Math" panose="02040503050406030204" pitchFamily="18" charset="0"/>
                          </a:rPr>
                          <m:t>(</m:t>
                        </m:r>
                        <m:r>
                          <a:rPr lang="en-IN" sz="4000" b="1" i="1">
                            <a:solidFill>
                              <a:schemeClr val="accent5"/>
                            </a:solidFill>
                            <a:latin typeface="Cambria Math" panose="02040503050406030204" pitchFamily="18" charset="0"/>
                            <a:ea typeface="Cambria Math" panose="02040503050406030204" pitchFamily="18" charset="0"/>
                          </a:rPr>
                          <m:t>𝑷</m:t>
                        </m:r>
                      </m:e>
                      <m:sub>
                        <m:r>
                          <a:rPr lang="en-IN" sz="4000" b="1" i="1">
                            <a:solidFill>
                              <a:schemeClr val="accent5"/>
                            </a:solidFill>
                            <a:latin typeface="Cambria Math" panose="02040503050406030204" pitchFamily="18" charset="0"/>
                            <a:ea typeface="Cambria Math" panose="02040503050406030204" pitchFamily="18" charset="0"/>
                          </a:rPr>
                          <m:t>𝟏</m:t>
                        </m:r>
                        <m:r>
                          <a:rPr lang="en-IN" sz="4000" b="1" i="1">
                            <a:solidFill>
                              <a:schemeClr val="accent5"/>
                            </a:solidFill>
                            <a:latin typeface="Cambria Math" panose="02040503050406030204" pitchFamily="18" charset="0"/>
                            <a:ea typeface="Cambria Math" panose="02040503050406030204" pitchFamily="18" charset="0"/>
                          </a:rPr>
                          <m:t>,</m:t>
                        </m:r>
                        <m:r>
                          <a:rPr lang="en-IN" sz="4000" b="1" i="1">
                            <a:solidFill>
                              <a:schemeClr val="accent5"/>
                            </a:solidFill>
                            <a:latin typeface="Cambria Math" panose="02040503050406030204" pitchFamily="18" charset="0"/>
                            <a:ea typeface="Cambria Math" panose="02040503050406030204" pitchFamily="18" charset="0"/>
                          </a:rPr>
                          <m:t>𝟏</m:t>
                        </m:r>
                      </m:sub>
                    </m:sSub>
                    <m:r>
                      <m:rPr>
                        <m:nor/>
                      </m:rPr>
                      <a:rPr lang="en-IN" sz="4000" b="1">
                        <a:solidFill>
                          <a:schemeClr val="accent5"/>
                        </a:solidFill>
                        <a:latin typeface="Cambria Math" panose="02040503050406030204" pitchFamily="18" charset="0"/>
                        <a:ea typeface="Cambria Math" panose="02040503050406030204" pitchFamily="18" charset="0"/>
                      </a:rPr>
                      <m:t>V</m:t>
                    </m:r>
                    <m:sSub>
                      <m:sSubPr>
                        <m:ctrlPr>
                          <a:rPr lang="en-US" altLang="en-US" sz="4000" b="1" i="1" dirty="0">
                            <a:solidFill>
                              <a:schemeClr val="accent5"/>
                            </a:solidFill>
                            <a:latin typeface="Cambria Math" panose="02040503050406030204" pitchFamily="18" charset="0"/>
                          </a:rPr>
                        </m:ctrlPr>
                      </m:sSubPr>
                      <m:e>
                        <m:r>
                          <a:rPr lang="en-IN" altLang="en-US" sz="4000" b="1" i="1" dirty="0">
                            <a:solidFill>
                              <a:schemeClr val="accent5"/>
                            </a:solidFill>
                            <a:latin typeface="Cambria Math" panose="02040503050406030204" pitchFamily="18" charset="0"/>
                          </a:rPr>
                          <m:t>𝑷</m:t>
                        </m:r>
                      </m:e>
                      <m:sub>
                        <m:r>
                          <a:rPr lang="en-IN" altLang="en-US" sz="4000" b="1" i="1" dirty="0">
                            <a:solidFill>
                              <a:schemeClr val="accent5"/>
                            </a:solidFill>
                            <a:latin typeface="Cambria Math" panose="02040503050406030204" pitchFamily="18" charset="0"/>
                          </a:rPr>
                          <m:t>𝟑</m:t>
                        </m:r>
                        <m:r>
                          <a:rPr lang="en-IN" altLang="en-US" sz="4000" b="1" i="1" dirty="0">
                            <a:solidFill>
                              <a:schemeClr val="accent5"/>
                            </a:solidFill>
                            <a:latin typeface="Cambria Math" panose="02040503050406030204" pitchFamily="18" charset="0"/>
                          </a:rPr>
                          <m:t>,</m:t>
                        </m:r>
                        <m:r>
                          <a:rPr lang="en-IN" altLang="en-US" sz="4000" b="1" i="1" dirty="0">
                            <a:solidFill>
                              <a:schemeClr val="accent5"/>
                            </a:solidFill>
                            <a:latin typeface="Cambria Math" panose="02040503050406030204" pitchFamily="18" charset="0"/>
                          </a:rPr>
                          <m:t>𝟏</m:t>
                        </m:r>
                      </m:sub>
                    </m:sSub>
                  </m:oMath>
                </a14:m>
                <a:r>
                  <a:rPr lang="en-IN" sz="4000" b="1" dirty="0">
                    <a:solidFill>
                      <a:schemeClr val="accent5"/>
                    </a:solidFill>
                  </a:rPr>
                  <a:t>V</a:t>
                </a:r>
                <a:r>
                  <a:rPr lang="en-US" altLang="en-US" sz="4000" b="1" dirty="0">
                    <a:solidFill>
                      <a:schemeClr val="accent5"/>
                    </a:solidFill>
                  </a:rPr>
                  <a:t> </a:t>
                </a:r>
                <a14:m>
                  <m:oMath xmlns:m="http://schemas.openxmlformats.org/officeDocument/2006/math">
                    <m:sSub>
                      <m:sSubPr>
                        <m:ctrlPr>
                          <a:rPr lang="en-US" altLang="en-US" sz="4000" b="1" i="1" dirty="0">
                            <a:solidFill>
                              <a:schemeClr val="accent5"/>
                            </a:solidFill>
                            <a:latin typeface="Cambria Math" panose="02040503050406030204" pitchFamily="18" charset="0"/>
                          </a:rPr>
                        </m:ctrlPr>
                      </m:sSubPr>
                      <m:e>
                        <m:r>
                          <a:rPr lang="en-IN" altLang="en-US" sz="4000" b="1" i="1" dirty="0">
                            <a:solidFill>
                              <a:schemeClr val="accent5"/>
                            </a:solidFill>
                            <a:latin typeface="Cambria Math" panose="02040503050406030204" pitchFamily="18" charset="0"/>
                          </a:rPr>
                          <m:t>𝑷</m:t>
                        </m:r>
                      </m:e>
                      <m:sub>
                        <m:r>
                          <a:rPr lang="en-IN" altLang="en-US" sz="4000" b="1" i="1" dirty="0">
                            <a:solidFill>
                              <a:schemeClr val="accent5"/>
                            </a:solidFill>
                            <a:latin typeface="Cambria Math" panose="02040503050406030204" pitchFamily="18" charset="0"/>
                          </a:rPr>
                          <m:t>𝟐</m:t>
                        </m:r>
                        <m:r>
                          <a:rPr lang="en-IN" altLang="en-US" sz="4000" b="1" i="1" dirty="0">
                            <a:solidFill>
                              <a:schemeClr val="accent5"/>
                            </a:solidFill>
                            <a:latin typeface="Cambria Math" panose="02040503050406030204" pitchFamily="18" charset="0"/>
                          </a:rPr>
                          <m:t>,</m:t>
                        </m:r>
                        <m:r>
                          <a:rPr lang="en-IN" altLang="en-US" sz="4000" b="1" i="1" dirty="0">
                            <a:solidFill>
                              <a:schemeClr val="accent5"/>
                            </a:solidFill>
                            <a:latin typeface="Cambria Math" panose="02040503050406030204" pitchFamily="18" charset="0"/>
                          </a:rPr>
                          <m:t>𝟐</m:t>
                        </m:r>
                      </m:sub>
                    </m:sSub>
                  </m:oMath>
                </a14:m>
                <a:r>
                  <a:rPr lang="en-IN" sz="4000" b="1" dirty="0">
                    <a:solidFill>
                      <a:schemeClr val="accent5"/>
                    </a:solidFill>
                    <a:ea typeface="Cambria Math" panose="02040503050406030204" pitchFamily="18" charset="0"/>
                  </a:rPr>
                  <a:t> </a:t>
                </a:r>
                <a14:m>
                  <m:oMath xmlns:m="http://schemas.openxmlformats.org/officeDocument/2006/math">
                    <m:r>
                      <a:rPr lang="en-IN" sz="4000" b="1" i="1">
                        <a:solidFill>
                          <a:schemeClr val="accent5"/>
                        </a:solidFill>
                        <a:latin typeface="Cambria Math" panose="02040503050406030204" pitchFamily="18" charset="0"/>
                        <a:ea typeface="Cambria Math" panose="02040503050406030204" pitchFamily="18" charset="0"/>
                      </a:rPr>
                      <m:t>→</m:t>
                    </m:r>
                  </m:oMath>
                </a14:m>
                <a:r>
                  <a:rPr lang="en-IN" sz="4000" b="1" dirty="0">
                    <a:solidFill>
                      <a:schemeClr val="accent5"/>
                    </a:solidFill>
                  </a:rPr>
                  <a:t> </a:t>
                </a:r>
                <a14:m>
                  <m:oMath xmlns:m="http://schemas.openxmlformats.org/officeDocument/2006/math">
                    <m:sSub>
                      <m:sSubPr>
                        <m:ctrlPr>
                          <a:rPr lang="en-IN" sz="4000" b="1" i="1">
                            <a:solidFill>
                              <a:schemeClr val="accent5"/>
                            </a:solidFill>
                            <a:latin typeface="Cambria Math" panose="02040503050406030204" pitchFamily="18" charset="0"/>
                          </a:rPr>
                        </m:ctrlPr>
                      </m:sSubPr>
                      <m:e>
                        <m:r>
                          <a:rPr lang="en-IN" sz="4000" b="1" i="1">
                            <a:solidFill>
                              <a:schemeClr val="accent5"/>
                            </a:solidFill>
                            <a:latin typeface="Cambria Math" panose="02040503050406030204" pitchFamily="18" charset="0"/>
                          </a:rPr>
                          <m:t>𝑩</m:t>
                        </m:r>
                      </m:e>
                      <m:sub>
                        <m:r>
                          <a:rPr lang="en-IN" sz="4000" b="1" i="1">
                            <a:solidFill>
                              <a:schemeClr val="accent5"/>
                            </a:solidFill>
                            <a:latin typeface="Cambria Math" panose="02040503050406030204" pitchFamily="18" charset="0"/>
                          </a:rPr>
                          <m:t>𝟐</m:t>
                        </m:r>
                        <m:r>
                          <a:rPr lang="en-IN" sz="4000" b="1" i="1">
                            <a:solidFill>
                              <a:schemeClr val="accent5"/>
                            </a:solidFill>
                            <a:latin typeface="Cambria Math" panose="02040503050406030204" pitchFamily="18" charset="0"/>
                          </a:rPr>
                          <m:t>,</m:t>
                        </m:r>
                        <m:r>
                          <a:rPr lang="en-IN" sz="4000" b="1" i="1">
                            <a:solidFill>
                              <a:schemeClr val="accent5"/>
                            </a:solidFill>
                            <a:latin typeface="Cambria Math" panose="02040503050406030204" pitchFamily="18" charset="0"/>
                          </a:rPr>
                          <m:t>𝟏</m:t>
                        </m:r>
                      </m:sub>
                    </m:sSub>
                  </m:oMath>
                </a14:m>
                <a:r>
                  <a:rPr lang="en-IN" sz="4000" b="1" dirty="0">
                    <a:solidFill>
                      <a:schemeClr val="accent5"/>
                    </a:solidFill>
                  </a:rPr>
                  <a:t>)</a:t>
                </a:r>
                <a:endParaRPr lang="en-IN" sz="4000" b="1" dirty="0">
                  <a:solidFill>
                    <a:schemeClr val="accent5"/>
                  </a:solidFill>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BE07C5C7-F0BF-3FBB-87A4-71FBD94D1DDB}"/>
                  </a:ext>
                </a:extLst>
              </p:cNvPr>
              <p:cNvSpPr txBox="1">
                <a:spLocks noRot="1" noChangeAspect="1" noMove="1" noResize="1" noEditPoints="1" noAdjustHandles="1" noChangeArrowheads="1" noChangeShapeType="1" noTextEdit="1"/>
              </p:cNvSpPr>
              <p:nvPr/>
            </p:nvSpPr>
            <p:spPr>
              <a:xfrm>
                <a:off x="472338" y="1999520"/>
                <a:ext cx="8199324" cy="1285224"/>
              </a:xfrm>
              <a:prstGeom prst="rect">
                <a:avLst/>
              </a:prstGeom>
              <a:blipFill>
                <a:blip r:embed="rId8"/>
                <a:stretch>
                  <a:fillRect t="-9479" b="-2322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59EA928-8727-A5CD-77A6-0BBC6619D107}"/>
                  </a:ext>
                </a:extLst>
              </p:cNvPr>
              <p:cNvSpPr txBox="1"/>
              <p:nvPr/>
            </p:nvSpPr>
            <p:spPr>
              <a:xfrm>
                <a:off x="6988196" y="2614048"/>
                <a:ext cx="853843" cy="6706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3600" b="1" i="1" smtClean="0">
                              <a:solidFill>
                                <a:schemeClr val="accent5"/>
                              </a:solidFill>
                              <a:latin typeface="Cambria Math" panose="02040503050406030204" pitchFamily="18" charset="0"/>
                            </a:rPr>
                          </m:ctrlPr>
                        </m:sSubPr>
                        <m:e>
                          <m:r>
                            <a:rPr lang="en-IN" sz="3600" b="1" i="1" smtClean="0">
                              <a:solidFill>
                                <a:schemeClr val="accent5"/>
                              </a:solidFill>
                              <a:latin typeface="Cambria Math" panose="02040503050406030204" pitchFamily="18" charset="0"/>
                            </a:rPr>
                            <m:t>𝑩</m:t>
                          </m:r>
                        </m:e>
                        <m:sub>
                          <m:r>
                            <a:rPr lang="en-IN" sz="3600" b="1" i="1" smtClean="0">
                              <a:solidFill>
                                <a:schemeClr val="accent5"/>
                              </a:solidFill>
                              <a:latin typeface="Cambria Math" panose="02040503050406030204" pitchFamily="18" charset="0"/>
                            </a:rPr>
                            <m:t>𝟐</m:t>
                          </m:r>
                          <m:r>
                            <a:rPr lang="en-IN" sz="3600" b="1" i="1" smtClean="0">
                              <a:solidFill>
                                <a:schemeClr val="accent5"/>
                              </a:solidFill>
                              <a:latin typeface="Cambria Math" panose="02040503050406030204" pitchFamily="18" charset="0"/>
                            </a:rPr>
                            <m:t>,</m:t>
                          </m:r>
                          <m:r>
                            <a:rPr lang="en-IN" sz="3600" b="1" i="1" smtClean="0">
                              <a:solidFill>
                                <a:schemeClr val="accent5"/>
                              </a:solidFill>
                              <a:latin typeface="Cambria Math" panose="02040503050406030204" pitchFamily="18" charset="0"/>
                            </a:rPr>
                            <m:t>𝟏</m:t>
                          </m:r>
                        </m:sub>
                      </m:sSub>
                    </m:oMath>
                  </m:oMathPara>
                </a14:m>
                <a:endParaRPr lang="en-IN" sz="3600" dirty="0"/>
              </a:p>
            </p:txBody>
          </p:sp>
        </mc:Choice>
        <mc:Fallback xmlns="">
          <p:sp>
            <p:nvSpPr>
              <p:cNvPr id="11" name="TextBox 10">
                <a:extLst>
                  <a:ext uri="{FF2B5EF4-FFF2-40B4-BE49-F238E27FC236}">
                    <a16:creationId xmlns:a16="http://schemas.microsoft.com/office/drawing/2014/main" id="{159EA928-8727-A5CD-77A6-0BBC6619D107}"/>
                  </a:ext>
                </a:extLst>
              </p:cNvPr>
              <p:cNvSpPr txBox="1">
                <a:spLocks noRot="1" noChangeAspect="1" noMove="1" noResize="1" noEditPoints="1" noAdjustHandles="1" noChangeArrowheads="1" noChangeShapeType="1" noTextEdit="1"/>
              </p:cNvSpPr>
              <p:nvPr/>
            </p:nvSpPr>
            <p:spPr>
              <a:xfrm>
                <a:off x="6988196" y="2614048"/>
                <a:ext cx="853843" cy="670696"/>
              </a:xfrm>
              <a:prstGeom prst="rect">
                <a:avLst/>
              </a:prstGeom>
              <a:blipFill>
                <a:blip r:embed="rId9"/>
                <a:stretch>
                  <a:fillRect r="-2143"/>
                </a:stretch>
              </a:blipFill>
            </p:spPr>
            <p:txBody>
              <a:bodyPr/>
              <a:lstStyle/>
              <a:p>
                <a:r>
                  <a:rPr lang="en-IN">
                    <a:noFill/>
                  </a:rPr>
                  <a:t> </a:t>
                </a:r>
              </a:p>
            </p:txBody>
          </p:sp>
        </mc:Fallback>
      </mc:AlternateContent>
    </p:spTree>
    <p:extLst>
      <p:ext uri="{BB962C8B-B14F-4D97-AF65-F5344CB8AC3E}">
        <p14:creationId xmlns:p14="http://schemas.microsoft.com/office/powerpoint/2010/main" val="39268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3" grpId="0"/>
      <p:bldP spid="5"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38E820-E90C-D068-7B9E-01024FCFFF78}"/>
              </a:ext>
            </a:extLst>
          </p:cNvPr>
          <p:cNvSpPr txBox="1"/>
          <p:nvPr/>
        </p:nvSpPr>
        <p:spPr>
          <a:xfrm>
            <a:off x="511699" y="290701"/>
            <a:ext cx="8153905" cy="646331"/>
          </a:xfrm>
          <a:prstGeom prst="rect">
            <a:avLst/>
          </a:prstGeom>
          <a:noFill/>
        </p:spPr>
        <p:txBody>
          <a:bodyPr wrap="square">
            <a:spAutoFit/>
          </a:bodyPr>
          <a:lstStyle/>
          <a:p>
            <a:r>
              <a:rPr lang="en-IN" sz="3600" b="1" dirty="0"/>
              <a:t>Conjunctive Normal Form (CNF)</a:t>
            </a:r>
          </a:p>
        </p:txBody>
      </p:sp>
      <p:sp>
        <p:nvSpPr>
          <p:cNvPr id="5" name="TextBox 4">
            <a:extLst>
              <a:ext uri="{FF2B5EF4-FFF2-40B4-BE49-F238E27FC236}">
                <a16:creationId xmlns:a16="http://schemas.microsoft.com/office/drawing/2014/main" id="{ADA83294-C6E8-60A6-7BF2-FFE89E890C41}"/>
              </a:ext>
            </a:extLst>
          </p:cNvPr>
          <p:cNvSpPr txBox="1"/>
          <p:nvPr/>
        </p:nvSpPr>
        <p:spPr>
          <a:xfrm>
            <a:off x="741813" y="880437"/>
            <a:ext cx="7548341" cy="1938992"/>
          </a:xfrm>
          <a:prstGeom prst="rect">
            <a:avLst/>
          </a:prstGeom>
          <a:noFill/>
        </p:spPr>
        <p:txBody>
          <a:bodyPr wrap="square">
            <a:spAutoFit/>
          </a:bodyPr>
          <a:lstStyle/>
          <a:p>
            <a:pPr algn="just"/>
            <a:r>
              <a:rPr lang="en-US" sz="3000" b="1" i="1" dirty="0">
                <a:solidFill>
                  <a:srgbClr val="002060"/>
                </a:solidFill>
                <a:latin typeface="Book Antiqua" panose="02040602050305030304" pitchFamily="18" charset="0"/>
              </a:rPr>
              <a:t>Resolution works best when the formula is of the special form: it is an ∧ of ∨s of (possibly negated, ¬) variables (called literals ).</a:t>
            </a:r>
            <a:endParaRPr lang="en-IN" sz="3000" b="1" i="1" dirty="0">
              <a:solidFill>
                <a:srgbClr val="00206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F135B2A-7B41-FE69-C4DC-1285DF1BBE9B}"/>
                  </a:ext>
                </a:extLst>
              </p:cNvPr>
              <p:cNvSpPr txBox="1"/>
              <p:nvPr/>
            </p:nvSpPr>
            <p:spPr>
              <a:xfrm>
                <a:off x="853846" y="2770070"/>
                <a:ext cx="7366672" cy="1938992"/>
              </a:xfrm>
              <a:prstGeom prst="rect">
                <a:avLst/>
              </a:prstGeom>
              <a:noFill/>
            </p:spPr>
            <p:txBody>
              <a:bodyPr wrap="square">
                <a:spAutoFit/>
              </a:bodyPr>
              <a:lstStyle/>
              <a:p>
                <a:r>
                  <a:rPr lang="en-IN" sz="3000" dirty="0">
                    <a:solidFill>
                      <a:srgbClr val="002060"/>
                    </a:solidFill>
                    <a:latin typeface="Book Antiqua" panose="02040602050305030304" pitchFamily="18" charset="0"/>
                  </a:rPr>
                  <a:t>Eg:</a:t>
                </a:r>
              </a:p>
              <a:p>
                <a:r>
                  <a:rPr lang="en-IN" sz="3000" dirty="0">
                    <a:solidFill>
                      <a:srgbClr val="002060"/>
                    </a:solidFill>
                    <a:latin typeface="Book Antiqua" panose="02040602050305030304" pitchFamily="18" charset="0"/>
                  </a:rPr>
                  <a:t>(</a:t>
                </a:r>
                <a:r>
                  <a:rPr lang="en-IN" sz="3000" dirty="0" err="1">
                    <a:solidFill>
                      <a:srgbClr val="002060"/>
                    </a:solidFill>
                    <a:latin typeface="Book Antiqua" panose="02040602050305030304" pitchFamily="18" charset="0"/>
                  </a:rPr>
                  <a:t>yV</a:t>
                </a:r>
                <a14:m>
                  <m:oMath xmlns:m="http://schemas.openxmlformats.org/officeDocument/2006/math">
                    <m:r>
                      <a:rPr kumimoji="0" lang="en-US" altLang="en-US" sz="3000" b="0" i="1" u="none" strike="noStrike" cap="none" normalizeH="0" baseline="0" dirty="0" smtClean="0">
                        <a:ln>
                          <a:noFill/>
                        </a:ln>
                        <a:solidFill>
                          <a:srgbClr val="002060"/>
                        </a:solidFill>
                        <a:effectLst/>
                        <a:latin typeface="Cambria Math" panose="02040503050406030204" pitchFamily="18" charset="0"/>
                        <a:ea typeface="Cambria Math" panose="02040503050406030204" pitchFamily="18" charset="0"/>
                      </a:rPr>
                      <m:t>¬</m:t>
                    </m:r>
                  </m:oMath>
                </a14:m>
                <a:r>
                  <a:rPr lang="en-IN" sz="3000" dirty="0">
                    <a:solidFill>
                      <a:srgbClr val="002060"/>
                    </a:solidFill>
                    <a:latin typeface="Book Antiqua" panose="02040602050305030304" pitchFamily="18" charset="0"/>
                  </a:rPr>
                  <a:t>z)</a:t>
                </a:r>
                <a:r>
                  <a:rPr lang="en-IN" sz="3000" b="1" dirty="0">
                    <a:solidFill>
                      <a:srgbClr val="002060"/>
                    </a:solidFill>
                    <a:latin typeface="Book Antiqua" panose="02040602050305030304" pitchFamily="18" charset="0"/>
                    <a:ea typeface="Cambria Math" panose="02040503050406030204" pitchFamily="18" charset="0"/>
                  </a:rPr>
                  <a:t> </a:t>
                </a:r>
                <a14:m>
                  <m:oMath xmlns:m="http://schemas.openxmlformats.org/officeDocument/2006/math">
                    <m:r>
                      <a:rPr lang="en-IN" sz="3000" b="1" i="1">
                        <a:solidFill>
                          <a:srgbClr val="002060"/>
                        </a:solidFill>
                        <a:latin typeface="Cambria Math" panose="02040503050406030204" pitchFamily="18" charset="0"/>
                        <a:ea typeface="Cambria Math" panose="02040503050406030204" pitchFamily="18" charset="0"/>
                      </a:rPr>
                      <m:t>𝚲</m:t>
                    </m:r>
                  </m:oMath>
                </a14:m>
                <a:r>
                  <a:rPr lang="en-IN" sz="3000" dirty="0">
                    <a:solidFill>
                      <a:srgbClr val="002060"/>
                    </a:solidFill>
                    <a:latin typeface="Book Antiqua" panose="02040602050305030304" pitchFamily="18" charset="0"/>
                  </a:rPr>
                  <a:t> (</a:t>
                </a:r>
                <a14:m>
                  <m:oMath xmlns:m="http://schemas.openxmlformats.org/officeDocument/2006/math">
                    <m:r>
                      <a:rPr lang="en-US" altLang="en-US" sz="3000" i="1" dirty="0">
                        <a:solidFill>
                          <a:srgbClr val="002060"/>
                        </a:solidFill>
                        <a:latin typeface="Cambria Math" panose="02040503050406030204" pitchFamily="18" charset="0"/>
                        <a:ea typeface="Cambria Math" panose="02040503050406030204" pitchFamily="18" charset="0"/>
                      </a:rPr>
                      <m:t>¬</m:t>
                    </m:r>
                  </m:oMath>
                </a14:m>
                <a:r>
                  <a:rPr lang="en-IN" sz="3000" dirty="0">
                    <a:solidFill>
                      <a:srgbClr val="002060"/>
                    </a:solidFill>
                    <a:latin typeface="Book Antiqua" panose="02040602050305030304" pitchFamily="18" charset="0"/>
                  </a:rPr>
                  <a:t>y) </a:t>
                </a:r>
                <a14:m>
                  <m:oMath xmlns:m="http://schemas.openxmlformats.org/officeDocument/2006/math">
                    <m:r>
                      <a:rPr lang="en-IN" sz="3000" b="1" i="1">
                        <a:solidFill>
                          <a:srgbClr val="002060"/>
                        </a:solidFill>
                        <a:latin typeface="Cambria Math" panose="02040503050406030204" pitchFamily="18" charset="0"/>
                        <a:ea typeface="Cambria Math" panose="02040503050406030204" pitchFamily="18" charset="0"/>
                      </a:rPr>
                      <m:t>𝚲</m:t>
                    </m:r>
                  </m:oMath>
                </a14:m>
                <a:r>
                  <a:rPr lang="en-IN" sz="3000" dirty="0">
                    <a:solidFill>
                      <a:srgbClr val="002060"/>
                    </a:solidFill>
                    <a:latin typeface="Book Antiqua" panose="02040602050305030304" pitchFamily="18" charset="0"/>
                  </a:rPr>
                  <a:t> (y V z)   CNF</a:t>
                </a:r>
              </a:p>
              <a:p>
                <a:endParaRPr lang="en-IN" sz="3000" dirty="0">
                  <a:solidFill>
                    <a:srgbClr val="002060"/>
                  </a:solidFill>
                  <a:latin typeface="Book Antiqua" panose="02040602050305030304" pitchFamily="18" charset="0"/>
                </a:endParaRPr>
              </a:p>
              <a:p>
                <a:r>
                  <a:rPr lang="en-IN" sz="3000" dirty="0">
                    <a:solidFill>
                      <a:srgbClr val="002060"/>
                    </a:solidFill>
                    <a:latin typeface="Book Antiqua" panose="02040602050305030304" pitchFamily="18" charset="0"/>
                  </a:rPr>
                  <a:t>(x V </a:t>
                </a:r>
                <a:r>
                  <a:rPr lang="en-US" sz="3000" b="1" i="1" dirty="0">
                    <a:solidFill>
                      <a:srgbClr val="002060"/>
                    </a:solidFill>
                    <a:latin typeface="Book Antiqua" panose="02040602050305030304" pitchFamily="18" charset="0"/>
                  </a:rPr>
                  <a:t>¬y </a:t>
                </a:r>
                <a14:m>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𝚲</m:t>
                    </m:r>
                  </m:oMath>
                </a14:m>
                <a:r>
                  <a:rPr lang="en-IN" sz="3000" dirty="0">
                    <a:solidFill>
                      <a:srgbClr val="002060"/>
                    </a:solidFill>
                    <a:latin typeface="Book Antiqua" panose="02040602050305030304" pitchFamily="18" charset="0"/>
                  </a:rPr>
                  <a:t> z) Not CNF</a:t>
                </a:r>
              </a:p>
            </p:txBody>
          </p:sp>
        </mc:Choice>
        <mc:Fallback xmlns="">
          <p:sp>
            <p:nvSpPr>
              <p:cNvPr id="7" name="TextBox 6">
                <a:extLst>
                  <a:ext uri="{FF2B5EF4-FFF2-40B4-BE49-F238E27FC236}">
                    <a16:creationId xmlns:a16="http://schemas.microsoft.com/office/drawing/2014/main" id="{FF135B2A-7B41-FE69-C4DC-1285DF1BBE9B}"/>
                  </a:ext>
                </a:extLst>
              </p:cNvPr>
              <p:cNvSpPr txBox="1">
                <a:spLocks noRot="1" noChangeAspect="1" noMove="1" noResize="1" noEditPoints="1" noAdjustHandles="1" noChangeArrowheads="1" noChangeShapeType="1" noTextEdit="1"/>
              </p:cNvSpPr>
              <p:nvPr/>
            </p:nvSpPr>
            <p:spPr>
              <a:xfrm>
                <a:off x="853846" y="2770070"/>
                <a:ext cx="7366672" cy="1938992"/>
              </a:xfrm>
              <a:prstGeom prst="rect">
                <a:avLst/>
              </a:prstGeom>
              <a:blipFill>
                <a:blip r:embed="rId2"/>
                <a:stretch>
                  <a:fillRect l="-1902" t="-4088" b="-9119"/>
                </a:stretch>
              </a:blipFill>
            </p:spPr>
            <p:txBody>
              <a:bodyPr/>
              <a:lstStyle/>
              <a:p>
                <a:r>
                  <a:rPr lang="en-IN">
                    <a:noFill/>
                  </a:rPr>
                  <a:t> </a:t>
                </a:r>
              </a:p>
            </p:txBody>
          </p:sp>
        </mc:Fallback>
      </mc:AlternateContent>
    </p:spTree>
    <p:extLst>
      <p:ext uri="{BB962C8B-B14F-4D97-AF65-F5344CB8AC3E}">
        <p14:creationId xmlns:p14="http://schemas.microsoft.com/office/powerpoint/2010/main" val="363224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9F2A5-F134-61B7-3D33-D14FD02E8C59}"/>
              </a:ext>
            </a:extLst>
          </p:cNvPr>
          <p:cNvSpPr txBox="1"/>
          <p:nvPr/>
        </p:nvSpPr>
        <p:spPr>
          <a:xfrm>
            <a:off x="650979" y="520815"/>
            <a:ext cx="7469619" cy="584775"/>
          </a:xfrm>
          <a:prstGeom prst="rect">
            <a:avLst/>
          </a:prstGeom>
          <a:noFill/>
        </p:spPr>
        <p:txBody>
          <a:bodyPr wrap="square">
            <a:spAutoFit/>
          </a:bodyPr>
          <a:lstStyle/>
          <a:p>
            <a:r>
              <a:rPr lang="en-IN" sz="3200" b="1" dirty="0"/>
              <a:t>To convert a formula into a CNF.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7AD172D-5B52-53D0-4225-86811712541D}"/>
                  </a:ext>
                </a:extLst>
              </p:cNvPr>
              <p:cNvSpPr txBox="1"/>
              <p:nvPr/>
            </p:nvSpPr>
            <p:spPr>
              <a:xfrm>
                <a:off x="1062762" y="1203726"/>
                <a:ext cx="7372729" cy="3323987"/>
              </a:xfrm>
              <a:prstGeom prst="rect">
                <a:avLst/>
              </a:prstGeom>
              <a:noFill/>
            </p:spPr>
            <p:txBody>
              <a:bodyPr wrap="square">
                <a:spAutoFit/>
              </a:bodyPr>
              <a:lstStyle/>
              <a:p>
                <a:pPr marL="285750" indent="-285750">
                  <a:buFont typeface="Wingdings" panose="05000000000000000000" pitchFamily="2" charset="2"/>
                  <a:buChar char="v"/>
                </a:pPr>
                <a:r>
                  <a:rPr lang="en-US" sz="3000" dirty="0">
                    <a:solidFill>
                      <a:srgbClr val="002060"/>
                    </a:solidFill>
                    <a:latin typeface="Book Antiqua" panose="02040602050305030304" pitchFamily="18" charset="0"/>
                  </a:rPr>
                  <a:t>Convert double implication to single </a:t>
                </a:r>
              </a:p>
              <a:p>
                <a:pPr marL="285750" indent="-285750">
                  <a:buFont typeface="Wingdings" panose="05000000000000000000" pitchFamily="2" charset="2"/>
                  <a:buChar char="v"/>
                </a:pPr>
                <a:r>
                  <a:rPr lang="en-US" sz="3000" dirty="0">
                    <a:solidFill>
                      <a:srgbClr val="002060"/>
                    </a:solidFill>
                    <a:latin typeface="Book Antiqua" panose="02040602050305030304" pitchFamily="18" charset="0"/>
                  </a:rPr>
                  <a:t>Open up the implications to get ORs. </a:t>
                </a:r>
              </a:p>
              <a:p>
                <a:pPr marL="285750" indent="-285750">
                  <a:buFont typeface="Wingdings" panose="05000000000000000000" pitchFamily="2" charset="2"/>
                  <a:buChar char="v"/>
                </a:pPr>
                <a:r>
                  <a:rPr lang="en-US" sz="3000" dirty="0">
                    <a:solidFill>
                      <a:srgbClr val="002060"/>
                    </a:solidFill>
                    <a:latin typeface="Book Antiqua" panose="02040602050305030304" pitchFamily="18" charset="0"/>
                  </a:rPr>
                  <a:t> Get rid of double negations.</a:t>
                </a:r>
              </a:p>
              <a:p>
                <a:pPr marL="285750" indent="-285750">
                  <a:buFont typeface="Wingdings" panose="05000000000000000000" pitchFamily="2" charset="2"/>
                  <a:buChar char="v"/>
                </a:pPr>
                <a:r>
                  <a:rPr lang="en-US" sz="3000" dirty="0">
                    <a:solidFill>
                      <a:srgbClr val="002060"/>
                    </a:solidFill>
                    <a:latin typeface="Book Antiqua" panose="02040602050305030304" pitchFamily="18" charset="0"/>
                  </a:rPr>
                  <a:t> Use </a:t>
                </a:r>
                <a:r>
                  <a:rPr lang="en-US" sz="3000" dirty="0" err="1">
                    <a:solidFill>
                      <a:srgbClr val="002060"/>
                    </a:solidFill>
                    <a:latin typeface="Book Antiqua" panose="02040602050305030304" pitchFamily="18" charset="0"/>
                  </a:rPr>
                  <a:t>Demorgans</a:t>
                </a:r>
                <a:r>
                  <a:rPr lang="en-US" sz="3000" dirty="0">
                    <a:solidFill>
                      <a:srgbClr val="002060"/>
                    </a:solidFill>
                    <a:latin typeface="Book Antiqua" panose="02040602050305030304" pitchFamily="18" charset="0"/>
                  </a:rPr>
                  <a:t> Law</a:t>
                </a:r>
              </a:p>
              <a:p>
                <a:pPr marL="285750" indent="-285750">
                  <a:buFont typeface="Wingdings" panose="05000000000000000000" pitchFamily="2" charset="2"/>
                  <a:buChar char="v"/>
                </a:pPr>
                <a:r>
                  <a:rPr lang="en-US" sz="3000" dirty="0">
                    <a:solidFill>
                      <a:srgbClr val="002060"/>
                    </a:solidFill>
                    <a:latin typeface="Book Antiqua" panose="02040602050305030304" pitchFamily="18" charset="0"/>
                  </a:rPr>
                  <a:t> Use distributivity</a:t>
                </a:r>
              </a:p>
              <a:p>
                <a:r>
                  <a:rPr lang="en-US" sz="3000" dirty="0">
                    <a:solidFill>
                      <a:srgbClr val="002060"/>
                    </a:solidFill>
                    <a:latin typeface="Book Antiqua" panose="02040602050305030304" pitchFamily="18" charset="0"/>
                  </a:rPr>
                  <a:t>            </a:t>
                </a:r>
                <a:r>
                  <a:rPr lang="en-US" sz="3000" dirty="0" err="1">
                    <a:solidFill>
                      <a:srgbClr val="002060"/>
                    </a:solidFill>
                    <a:latin typeface="Book Antiqua" panose="02040602050305030304" pitchFamily="18" charset="0"/>
                  </a:rPr>
                  <a:t>Eg</a:t>
                </a:r>
                <a:r>
                  <a:rPr lang="en-US" sz="3000" dirty="0">
                    <a:solidFill>
                      <a:srgbClr val="002060"/>
                    </a:solidFill>
                    <a:latin typeface="Book Antiqua" panose="02040602050305030304" pitchFamily="18" charset="0"/>
                  </a:rPr>
                  <a:t>:  F  V (G </a:t>
                </a:r>
                <a14:m>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𝚲</m:t>
                    </m:r>
                  </m:oMath>
                </a14:m>
                <a:r>
                  <a:rPr lang="en-IN" sz="3000" dirty="0">
                    <a:solidFill>
                      <a:srgbClr val="002060"/>
                    </a:solidFill>
                    <a:latin typeface="Book Antiqua" panose="02040602050305030304" pitchFamily="18" charset="0"/>
                  </a:rPr>
                  <a:t> H) can be written as   </a:t>
                </a:r>
              </a:p>
              <a:p>
                <a:r>
                  <a:rPr lang="en-IN" sz="3000" dirty="0">
                    <a:solidFill>
                      <a:srgbClr val="002060"/>
                    </a:solidFill>
                    <a:latin typeface="Book Antiqua" panose="02040602050305030304" pitchFamily="18" charset="0"/>
                  </a:rPr>
                  <a:t>                  (F V G) </a:t>
                </a:r>
                <a14:m>
                  <m:oMath xmlns:m="http://schemas.openxmlformats.org/officeDocument/2006/math">
                    <m:r>
                      <a:rPr lang="en-IN" sz="3000" b="1" i="1" smtClean="0">
                        <a:solidFill>
                          <a:srgbClr val="002060"/>
                        </a:solidFill>
                        <a:latin typeface="Cambria Math" panose="02040503050406030204" pitchFamily="18" charset="0"/>
                        <a:ea typeface="Cambria Math" panose="02040503050406030204" pitchFamily="18" charset="0"/>
                      </a:rPr>
                      <m:t>𝚲</m:t>
                    </m:r>
                  </m:oMath>
                </a14:m>
                <a:r>
                  <a:rPr lang="en-IN" sz="3000" dirty="0">
                    <a:solidFill>
                      <a:srgbClr val="002060"/>
                    </a:solidFill>
                    <a:latin typeface="Book Antiqua" panose="02040602050305030304" pitchFamily="18" charset="0"/>
                  </a:rPr>
                  <a:t> (F V H)</a:t>
                </a:r>
              </a:p>
            </p:txBody>
          </p:sp>
        </mc:Choice>
        <mc:Fallback xmlns="">
          <p:sp>
            <p:nvSpPr>
              <p:cNvPr id="5" name="TextBox 4">
                <a:extLst>
                  <a:ext uri="{FF2B5EF4-FFF2-40B4-BE49-F238E27FC236}">
                    <a16:creationId xmlns:a16="http://schemas.microsoft.com/office/drawing/2014/main" id="{F7AD172D-5B52-53D0-4225-86811712541D}"/>
                  </a:ext>
                </a:extLst>
              </p:cNvPr>
              <p:cNvSpPr txBox="1">
                <a:spLocks noRot="1" noChangeAspect="1" noMove="1" noResize="1" noEditPoints="1" noAdjustHandles="1" noChangeArrowheads="1" noChangeShapeType="1" noTextEdit="1"/>
              </p:cNvSpPr>
              <p:nvPr/>
            </p:nvSpPr>
            <p:spPr>
              <a:xfrm>
                <a:off x="1062762" y="1203726"/>
                <a:ext cx="7372729" cy="3323987"/>
              </a:xfrm>
              <a:prstGeom prst="rect">
                <a:avLst/>
              </a:prstGeom>
              <a:blipFill>
                <a:blip r:embed="rId2"/>
                <a:stretch>
                  <a:fillRect l="-1653" t="-2381" r="-1736" b="-4579"/>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FF0B0F80-C5EF-B061-693B-4D273E5A2AF6}"/>
              </a:ext>
            </a:extLst>
          </p:cNvPr>
          <p:cNvSpPr txBox="1"/>
          <p:nvPr/>
        </p:nvSpPr>
        <p:spPr>
          <a:xfrm>
            <a:off x="990094" y="4747644"/>
            <a:ext cx="6646054" cy="584775"/>
          </a:xfrm>
          <a:prstGeom prst="rect">
            <a:avLst/>
          </a:prstGeom>
          <a:noFill/>
        </p:spPr>
        <p:txBody>
          <a:bodyPr wrap="square">
            <a:spAutoFit/>
          </a:bodyPr>
          <a:lstStyle/>
          <a:p>
            <a:r>
              <a:rPr lang="en-IN" sz="3200" b="1" dirty="0"/>
              <a:t>Convert to CNF: A→ ( B ∧ C)</a:t>
            </a:r>
          </a:p>
        </p:txBody>
      </p:sp>
    </p:spTree>
    <p:extLst>
      <p:ext uri="{BB962C8B-B14F-4D97-AF65-F5344CB8AC3E}">
        <p14:creationId xmlns:p14="http://schemas.microsoft.com/office/powerpoint/2010/main" val="282674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2" dur="500"/>
                                        <p:tgtEl>
                                          <p:spTgt spid="5">
                                            <p:txEl>
                                              <p:pRg st="5" end="5"/>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72723A-09FD-9705-A5AA-F6E01B6027F2}"/>
              </a:ext>
            </a:extLst>
          </p:cNvPr>
          <p:cNvSpPr txBox="1"/>
          <p:nvPr/>
        </p:nvSpPr>
        <p:spPr>
          <a:xfrm>
            <a:off x="124140" y="89117"/>
            <a:ext cx="7469619" cy="584775"/>
          </a:xfrm>
          <a:prstGeom prst="rect">
            <a:avLst/>
          </a:prstGeom>
          <a:noFill/>
        </p:spPr>
        <p:txBody>
          <a:bodyPr wrap="square">
            <a:spAutoFit/>
          </a:bodyPr>
          <a:lstStyle/>
          <a:p>
            <a:r>
              <a:rPr lang="en-IN" sz="3200" b="1" dirty="0"/>
              <a:t>Horn Clauses</a:t>
            </a:r>
          </a:p>
        </p:txBody>
      </p:sp>
      <p:pic>
        <p:nvPicPr>
          <p:cNvPr id="4" name="Picture 3">
            <a:extLst>
              <a:ext uri="{FF2B5EF4-FFF2-40B4-BE49-F238E27FC236}">
                <a16:creationId xmlns:a16="http://schemas.microsoft.com/office/drawing/2014/main" id="{0B907859-CDDD-9D49-7799-A09D9B0F17A4}"/>
              </a:ext>
            </a:extLst>
          </p:cNvPr>
          <p:cNvPicPr>
            <a:picLocks noChangeAspect="1"/>
          </p:cNvPicPr>
          <p:nvPr/>
        </p:nvPicPr>
        <p:blipFill>
          <a:blip r:embed="rId2"/>
          <a:stretch>
            <a:fillRect/>
          </a:stretch>
        </p:blipFill>
        <p:spPr>
          <a:xfrm>
            <a:off x="438195" y="549611"/>
            <a:ext cx="7537069" cy="4375868"/>
          </a:xfrm>
          <a:prstGeom prst="rect">
            <a:avLst/>
          </a:prstGeom>
        </p:spPr>
      </p:pic>
      <p:sp>
        <p:nvSpPr>
          <p:cNvPr id="5" name="Rectangle 4">
            <a:extLst>
              <a:ext uri="{FF2B5EF4-FFF2-40B4-BE49-F238E27FC236}">
                <a16:creationId xmlns:a16="http://schemas.microsoft.com/office/drawing/2014/main" id="{2A797670-9FCD-8EFE-0BDB-2F1A2696957A}"/>
              </a:ext>
            </a:extLst>
          </p:cNvPr>
          <p:cNvSpPr/>
          <p:nvPr/>
        </p:nvSpPr>
        <p:spPr>
          <a:xfrm>
            <a:off x="958979" y="3017226"/>
            <a:ext cx="6873139" cy="51321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C85F4FA3-4AC4-7D30-390E-7100E0983E6C}"/>
              </a:ext>
            </a:extLst>
          </p:cNvPr>
          <p:cNvSpPr/>
          <p:nvPr/>
        </p:nvSpPr>
        <p:spPr>
          <a:xfrm>
            <a:off x="840056" y="3662495"/>
            <a:ext cx="6992062" cy="51321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C29314F-C8EE-2FA0-D190-8CA8FBEA90C5}"/>
              </a:ext>
            </a:extLst>
          </p:cNvPr>
          <p:cNvSpPr/>
          <p:nvPr/>
        </p:nvSpPr>
        <p:spPr>
          <a:xfrm>
            <a:off x="824079" y="4293987"/>
            <a:ext cx="6873139" cy="51321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6C43990E-7D35-1EA9-69A8-55A09310C606}"/>
              </a:ext>
            </a:extLst>
          </p:cNvPr>
          <p:cNvSpPr txBox="1"/>
          <p:nvPr/>
        </p:nvSpPr>
        <p:spPr>
          <a:xfrm>
            <a:off x="711536" y="4856832"/>
            <a:ext cx="7720927" cy="1384995"/>
          </a:xfrm>
          <a:prstGeom prst="rect">
            <a:avLst/>
          </a:prstGeom>
          <a:noFill/>
        </p:spPr>
        <p:txBody>
          <a:bodyPr wrap="square" rtlCol="0">
            <a:spAutoFit/>
          </a:bodyPr>
          <a:lstStyle/>
          <a:p>
            <a:pPr marL="457200" indent="-457200" algn="just">
              <a:buFont typeface="Wingdings" panose="05000000000000000000" pitchFamily="2" charset="2"/>
              <a:buChar char="Ø"/>
            </a:pPr>
            <a:r>
              <a:rPr lang="en-IN" sz="2800" b="1" i="1" dirty="0">
                <a:latin typeface="Book Antiqua" panose="02040602050305030304" pitchFamily="18" charset="0"/>
              </a:rPr>
              <a:t>Definite clause is a disjunction of literals in which exactly one literal is positive.</a:t>
            </a:r>
          </a:p>
          <a:p>
            <a:pPr marL="457200" indent="-457200" algn="just">
              <a:buFont typeface="Wingdings" panose="05000000000000000000" pitchFamily="2" charset="2"/>
              <a:buChar char="Ø"/>
            </a:pPr>
            <a:r>
              <a:rPr lang="en-IN" sz="2800" b="1" i="1" dirty="0">
                <a:latin typeface="Book Antiqua" panose="02040602050305030304" pitchFamily="18" charset="0"/>
              </a:rPr>
              <a:t>In Goal clause – no positive literals</a:t>
            </a:r>
          </a:p>
        </p:txBody>
      </p:sp>
    </p:spTree>
    <p:extLst>
      <p:ext uri="{BB962C8B-B14F-4D97-AF65-F5344CB8AC3E}">
        <p14:creationId xmlns:p14="http://schemas.microsoft.com/office/powerpoint/2010/main" val="328963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16396-756A-76F5-BC55-A249F4349E88}"/>
              </a:ext>
            </a:extLst>
          </p:cNvPr>
          <p:cNvSpPr/>
          <p:nvPr/>
        </p:nvSpPr>
        <p:spPr>
          <a:xfrm>
            <a:off x="2921841" y="301268"/>
            <a:ext cx="3466848" cy="167135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IN" sz="3600" b="1" dirty="0"/>
              <a:t>Inference Engine</a:t>
            </a:r>
          </a:p>
        </p:txBody>
      </p:sp>
      <p:sp>
        <p:nvSpPr>
          <p:cNvPr id="3" name="Oval 2">
            <a:extLst>
              <a:ext uri="{FF2B5EF4-FFF2-40B4-BE49-F238E27FC236}">
                <a16:creationId xmlns:a16="http://schemas.microsoft.com/office/drawing/2014/main" id="{7581F722-0C56-5FFC-D3AE-ED8E85E92EB5}"/>
              </a:ext>
            </a:extLst>
          </p:cNvPr>
          <p:cNvSpPr/>
          <p:nvPr/>
        </p:nvSpPr>
        <p:spPr>
          <a:xfrm>
            <a:off x="224058" y="2719987"/>
            <a:ext cx="3536487" cy="163098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IN" sz="3600" b="1" dirty="0"/>
              <a:t>Forward Chaining</a:t>
            </a:r>
          </a:p>
        </p:txBody>
      </p:sp>
      <p:sp>
        <p:nvSpPr>
          <p:cNvPr id="5" name="Oval 4">
            <a:extLst>
              <a:ext uri="{FF2B5EF4-FFF2-40B4-BE49-F238E27FC236}">
                <a16:creationId xmlns:a16="http://schemas.microsoft.com/office/drawing/2014/main" id="{1531993B-0887-C8A2-3E47-E644F681F14D}"/>
              </a:ext>
            </a:extLst>
          </p:cNvPr>
          <p:cNvSpPr/>
          <p:nvPr/>
        </p:nvSpPr>
        <p:spPr>
          <a:xfrm>
            <a:off x="5207841" y="2565568"/>
            <a:ext cx="3779722" cy="172686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IN" sz="3600" b="1" dirty="0"/>
              <a:t>Backward Chaining</a:t>
            </a:r>
          </a:p>
        </p:txBody>
      </p:sp>
      <p:cxnSp>
        <p:nvCxnSpPr>
          <p:cNvPr id="7" name="Straight Arrow Connector 6">
            <a:extLst>
              <a:ext uri="{FF2B5EF4-FFF2-40B4-BE49-F238E27FC236}">
                <a16:creationId xmlns:a16="http://schemas.microsoft.com/office/drawing/2014/main" id="{744AAAF9-BA4F-CDD2-41AB-3E62F01A22A9}"/>
              </a:ext>
            </a:extLst>
          </p:cNvPr>
          <p:cNvCxnSpPr>
            <a:cxnSpLocks/>
          </p:cNvCxnSpPr>
          <p:nvPr/>
        </p:nvCxnSpPr>
        <p:spPr>
          <a:xfrm flipH="1">
            <a:off x="2631734" y="1992302"/>
            <a:ext cx="1564817" cy="8180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329471F3-73FD-1A50-E26A-33977BFAE3B2}"/>
              </a:ext>
            </a:extLst>
          </p:cNvPr>
          <p:cNvCxnSpPr>
            <a:cxnSpLocks/>
            <a:endCxn id="5" idx="1"/>
          </p:cNvCxnSpPr>
          <p:nvPr/>
        </p:nvCxnSpPr>
        <p:spPr>
          <a:xfrm>
            <a:off x="4196551" y="2000376"/>
            <a:ext cx="1564817" cy="8180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5505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F7FDE3-CDE2-7DAD-4D94-AF805E2C089F}"/>
              </a:ext>
            </a:extLst>
          </p:cNvPr>
          <p:cNvSpPr txBox="1"/>
          <p:nvPr/>
        </p:nvSpPr>
        <p:spPr>
          <a:xfrm>
            <a:off x="124140" y="89117"/>
            <a:ext cx="7469619" cy="584775"/>
          </a:xfrm>
          <a:prstGeom prst="rect">
            <a:avLst/>
          </a:prstGeom>
          <a:noFill/>
        </p:spPr>
        <p:txBody>
          <a:bodyPr wrap="square">
            <a:spAutoFit/>
          </a:bodyPr>
          <a:lstStyle/>
          <a:p>
            <a:r>
              <a:rPr lang="en-IN" sz="3200" b="1" dirty="0"/>
              <a:t>Forward Chaining</a:t>
            </a:r>
          </a:p>
        </p:txBody>
      </p:sp>
      <p:sp>
        <p:nvSpPr>
          <p:cNvPr id="5" name="TextBox 4">
            <a:extLst>
              <a:ext uri="{FF2B5EF4-FFF2-40B4-BE49-F238E27FC236}">
                <a16:creationId xmlns:a16="http://schemas.microsoft.com/office/drawing/2014/main" id="{2B71A1C1-90F6-1AE1-BA27-70E6B29E82A6}"/>
              </a:ext>
            </a:extLst>
          </p:cNvPr>
          <p:cNvSpPr txBox="1"/>
          <p:nvPr/>
        </p:nvSpPr>
        <p:spPr>
          <a:xfrm>
            <a:off x="452659" y="626881"/>
            <a:ext cx="8279558" cy="1938992"/>
          </a:xfrm>
          <a:prstGeom prst="rect">
            <a:avLst/>
          </a:prstGeom>
          <a:noFill/>
        </p:spPr>
        <p:txBody>
          <a:bodyPr wrap="square">
            <a:spAutoFit/>
          </a:bodyPr>
          <a:lstStyle/>
          <a:p>
            <a:pPr algn="just"/>
            <a:r>
              <a:rPr lang="en-US" sz="3000" b="1" i="1" dirty="0">
                <a:solidFill>
                  <a:srgbClr val="3A3B41"/>
                </a:solidFill>
                <a:effectLst/>
                <a:latin typeface="Book Antiqua" panose="02040602050305030304" pitchFamily="18" charset="0"/>
              </a:rPr>
              <a:t>Forward chaining is a form of reasoning for an AI expert system that starts with simple facts and applies inference rules to extract more data until the goal is reached.</a:t>
            </a:r>
          </a:p>
        </p:txBody>
      </p:sp>
      <p:pic>
        <p:nvPicPr>
          <p:cNvPr id="1026" name="Picture 2" descr="flow chart for forward chaining process">
            <a:extLst>
              <a:ext uri="{FF2B5EF4-FFF2-40B4-BE49-F238E27FC236}">
                <a16:creationId xmlns:a16="http://schemas.microsoft.com/office/drawing/2014/main" id="{3B391250-B1F0-0EE4-EACD-6BC1AF684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41" y="2565873"/>
            <a:ext cx="9019860" cy="394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92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F7FDE3-CDE2-7DAD-4D94-AF805E2C089F}"/>
              </a:ext>
            </a:extLst>
          </p:cNvPr>
          <p:cNvSpPr txBox="1"/>
          <p:nvPr/>
        </p:nvSpPr>
        <p:spPr>
          <a:xfrm>
            <a:off x="124140" y="89117"/>
            <a:ext cx="7469619" cy="584775"/>
          </a:xfrm>
          <a:prstGeom prst="rect">
            <a:avLst/>
          </a:prstGeom>
          <a:noFill/>
        </p:spPr>
        <p:txBody>
          <a:bodyPr wrap="square">
            <a:spAutoFit/>
          </a:bodyPr>
          <a:lstStyle/>
          <a:p>
            <a:r>
              <a:rPr lang="en-IN" sz="3200" b="1" dirty="0"/>
              <a:t>Backward Chaining</a:t>
            </a:r>
          </a:p>
        </p:txBody>
      </p:sp>
      <p:sp>
        <p:nvSpPr>
          <p:cNvPr id="5" name="TextBox 4">
            <a:extLst>
              <a:ext uri="{FF2B5EF4-FFF2-40B4-BE49-F238E27FC236}">
                <a16:creationId xmlns:a16="http://schemas.microsoft.com/office/drawing/2014/main" id="{2B71A1C1-90F6-1AE1-BA27-70E6B29E82A6}"/>
              </a:ext>
            </a:extLst>
          </p:cNvPr>
          <p:cNvSpPr txBox="1"/>
          <p:nvPr/>
        </p:nvSpPr>
        <p:spPr>
          <a:xfrm>
            <a:off x="452659" y="626881"/>
            <a:ext cx="8279558" cy="1969770"/>
          </a:xfrm>
          <a:prstGeom prst="rect">
            <a:avLst/>
          </a:prstGeom>
          <a:noFill/>
        </p:spPr>
        <p:txBody>
          <a:bodyPr wrap="square">
            <a:spAutoFit/>
          </a:bodyPr>
          <a:lstStyle/>
          <a:p>
            <a:pPr algn="just"/>
            <a:r>
              <a:rPr lang="en-US" sz="3000" b="1" i="1" dirty="0">
                <a:solidFill>
                  <a:srgbClr val="3A3B41"/>
                </a:solidFill>
                <a:effectLst/>
                <a:latin typeface="Book Antiqua" panose="02040602050305030304" pitchFamily="18" charset="0"/>
              </a:rPr>
              <a:t>Backward chaining is another strategy used to shape an AI expert system that starts with the end goal and works backward through the AI’s rules to find facts that support the goal.</a:t>
            </a:r>
          </a:p>
        </p:txBody>
      </p:sp>
      <p:pic>
        <p:nvPicPr>
          <p:cNvPr id="3074" name="Picture 2" descr="Backward chaining flow chart illustrating how it works.">
            <a:extLst>
              <a:ext uri="{FF2B5EF4-FFF2-40B4-BE49-F238E27FC236}">
                <a16:creationId xmlns:a16="http://schemas.microsoft.com/office/drawing/2014/main" id="{4B2B3BEA-C2B4-C5E0-1A71-BE6A31B32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659" y="2596651"/>
            <a:ext cx="8450094" cy="39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12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F89CCC-D787-ACEF-32FD-27BD9C0945F9}"/>
              </a:ext>
            </a:extLst>
          </p:cNvPr>
          <p:cNvSpPr txBox="1"/>
          <p:nvPr/>
        </p:nvSpPr>
        <p:spPr>
          <a:xfrm>
            <a:off x="323975" y="622754"/>
            <a:ext cx="9025915" cy="4401205"/>
          </a:xfrm>
          <a:prstGeom prst="rect">
            <a:avLst/>
          </a:prstGeom>
          <a:noFill/>
        </p:spPr>
        <p:txBody>
          <a:bodyPr wrap="square">
            <a:spAutoFit/>
          </a:bodyPr>
          <a:lstStyle/>
          <a:p>
            <a:pPr algn="l">
              <a:buFont typeface="+mj-lt"/>
              <a:buAutoNum type="arabicPeriod"/>
            </a:pPr>
            <a:r>
              <a:rPr lang="en-US" sz="2800" b="0" i="0" dirty="0">
                <a:solidFill>
                  <a:srgbClr val="3A3B41"/>
                </a:solidFill>
                <a:effectLst/>
                <a:latin typeface="Book Antiqua" panose="02040602050305030304" pitchFamily="18" charset="0"/>
              </a:rPr>
              <a:t>John’s credit score is 780.</a:t>
            </a:r>
          </a:p>
          <a:p>
            <a:pPr algn="l">
              <a:buFont typeface="+mj-lt"/>
              <a:buAutoNum type="arabicPeriod"/>
            </a:pPr>
            <a:r>
              <a:rPr lang="en-US" sz="2800" b="0" i="0" dirty="0">
                <a:solidFill>
                  <a:srgbClr val="3A3B41"/>
                </a:solidFill>
                <a:effectLst/>
                <a:latin typeface="Book Antiqua" panose="02040602050305030304" pitchFamily="18" charset="0"/>
              </a:rPr>
              <a:t>A person with a credit score greater than 700 has never defaulted on their loan.</a:t>
            </a:r>
          </a:p>
          <a:p>
            <a:pPr algn="l">
              <a:buFont typeface="+mj-lt"/>
              <a:buAutoNum type="arabicPeriod"/>
            </a:pPr>
            <a:r>
              <a:rPr lang="en-US" sz="2800" b="0" i="0" dirty="0">
                <a:solidFill>
                  <a:srgbClr val="3A3B41"/>
                </a:solidFill>
                <a:effectLst/>
                <a:latin typeface="Book Antiqua" panose="02040602050305030304" pitchFamily="18" charset="0"/>
              </a:rPr>
              <a:t>John has an annual income of $100,000.</a:t>
            </a:r>
          </a:p>
          <a:p>
            <a:pPr algn="l">
              <a:buFont typeface="+mj-lt"/>
              <a:buAutoNum type="arabicPeriod"/>
            </a:pPr>
            <a:r>
              <a:rPr lang="en-US" sz="2800" b="0" i="0" dirty="0">
                <a:solidFill>
                  <a:srgbClr val="3A3B41"/>
                </a:solidFill>
                <a:effectLst/>
                <a:latin typeface="Book Antiqua" panose="02040602050305030304" pitchFamily="18" charset="0"/>
              </a:rPr>
              <a:t>A person with a credit score greater than 750 is a low-risk borrower.</a:t>
            </a:r>
          </a:p>
          <a:p>
            <a:pPr algn="l">
              <a:buFont typeface="+mj-lt"/>
              <a:buAutoNum type="arabicPeriod"/>
            </a:pPr>
            <a:r>
              <a:rPr lang="en-US" sz="2800" b="0" i="0" dirty="0">
                <a:solidFill>
                  <a:srgbClr val="3A3B41"/>
                </a:solidFill>
                <a:effectLst/>
                <a:latin typeface="Book Antiqua" panose="02040602050305030304" pitchFamily="18" charset="0"/>
              </a:rPr>
              <a:t>A person with a credit score between 600 to 750 is a medium-risk borrower.</a:t>
            </a:r>
          </a:p>
          <a:p>
            <a:pPr algn="l">
              <a:buFont typeface="+mj-lt"/>
              <a:buAutoNum type="arabicPeriod"/>
            </a:pPr>
            <a:r>
              <a:rPr lang="en-US" sz="2800" b="0" i="0" dirty="0">
                <a:solidFill>
                  <a:srgbClr val="3A3B41"/>
                </a:solidFill>
                <a:effectLst/>
                <a:latin typeface="Book Antiqua" panose="02040602050305030304" pitchFamily="18" charset="0"/>
              </a:rPr>
              <a:t>A person with a credit score less than 600 is a high-risk borrower.</a:t>
            </a:r>
          </a:p>
        </p:txBody>
      </p:sp>
      <p:sp>
        <p:nvSpPr>
          <p:cNvPr id="4" name="TextBox 3">
            <a:extLst>
              <a:ext uri="{FF2B5EF4-FFF2-40B4-BE49-F238E27FC236}">
                <a16:creationId xmlns:a16="http://schemas.microsoft.com/office/drawing/2014/main" id="{E7491E34-0A9A-B150-6C75-57EF6AB440FB}"/>
              </a:ext>
            </a:extLst>
          </p:cNvPr>
          <p:cNvSpPr txBox="1"/>
          <p:nvPr/>
        </p:nvSpPr>
        <p:spPr>
          <a:xfrm>
            <a:off x="124140" y="89117"/>
            <a:ext cx="7469619" cy="584775"/>
          </a:xfrm>
          <a:prstGeom prst="rect">
            <a:avLst/>
          </a:prstGeom>
          <a:noFill/>
        </p:spPr>
        <p:txBody>
          <a:bodyPr wrap="square">
            <a:spAutoFit/>
          </a:bodyPr>
          <a:lstStyle/>
          <a:p>
            <a:r>
              <a:rPr lang="en-IN" sz="3200" b="1" dirty="0" err="1"/>
              <a:t>KnowledgeBase</a:t>
            </a:r>
            <a:r>
              <a:rPr lang="en-IN" sz="3200" b="1" dirty="0"/>
              <a:t> (KB)</a:t>
            </a:r>
          </a:p>
        </p:txBody>
      </p:sp>
    </p:spTree>
    <p:extLst>
      <p:ext uri="{BB962C8B-B14F-4D97-AF65-F5344CB8AC3E}">
        <p14:creationId xmlns:p14="http://schemas.microsoft.com/office/powerpoint/2010/main" val="66209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246742-FBB3-640D-4008-CDA0D83FF3A7}"/>
              </a:ext>
            </a:extLst>
          </p:cNvPr>
          <p:cNvSpPr txBox="1"/>
          <p:nvPr/>
        </p:nvSpPr>
        <p:spPr>
          <a:xfrm>
            <a:off x="355768" y="97107"/>
            <a:ext cx="8432464" cy="3970318"/>
          </a:xfrm>
          <a:prstGeom prst="rect">
            <a:avLst/>
          </a:prstGeom>
          <a:noFill/>
        </p:spPr>
        <p:txBody>
          <a:bodyPr wrap="square">
            <a:spAutoFit/>
          </a:bodyPr>
          <a:lstStyle/>
          <a:p>
            <a:pPr algn="just"/>
            <a:r>
              <a:rPr lang="en-US" sz="2800" b="0" i="0" dirty="0">
                <a:solidFill>
                  <a:srgbClr val="3A3B41"/>
                </a:solidFill>
                <a:effectLst/>
                <a:latin typeface="Book Antiqua" panose="02040602050305030304" pitchFamily="18" charset="0"/>
              </a:rPr>
              <a:t>6. A low-risk borrower can be given a loan amount up to 4X of his annual income at a 10 percent interest rate.</a:t>
            </a:r>
          </a:p>
          <a:p>
            <a:pPr algn="just"/>
            <a:r>
              <a:rPr lang="en-US" sz="2800" b="0" i="0" dirty="0">
                <a:solidFill>
                  <a:srgbClr val="3A3B41"/>
                </a:solidFill>
                <a:effectLst/>
                <a:latin typeface="Book Antiqua" panose="02040602050305030304" pitchFamily="18" charset="0"/>
              </a:rPr>
              <a:t>7. A medium-risk borrower can be given a loan amount of up to 3X of his annual income at a 12 percent interest rate.</a:t>
            </a:r>
          </a:p>
          <a:p>
            <a:pPr algn="just"/>
            <a:r>
              <a:rPr lang="en-US" sz="2800" dirty="0">
                <a:solidFill>
                  <a:srgbClr val="3A3B41"/>
                </a:solidFill>
                <a:latin typeface="Book Antiqua" panose="02040602050305030304" pitchFamily="18" charset="0"/>
              </a:rPr>
              <a:t>8. </a:t>
            </a:r>
            <a:r>
              <a:rPr lang="en-US" sz="2800" b="0" i="0" dirty="0">
                <a:solidFill>
                  <a:srgbClr val="3A3B41"/>
                </a:solidFill>
                <a:effectLst/>
                <a:latin typeface="Book Antiqua" panose="02040602050305030304" pitchFamily="18" charset="0"/>
              </a:rPr>
              <a:t>A high-risk borrower can be given a loan amount of up to 1X of his annual income at a 16 percent interest rate.</a:t>
            </a:r>
          </a:p>
        </p:txBody>
      </p:sp>
      <p:sp>
        <p:nvSpPr>
          <p:cNvPr id="4" name="TextBox 3">
            <a:extLst>
              <a:ext uri="{FF2B5EF4-FFF2-40B4-BE49-F238E27FC236}">
                <a16:creationId xmlns:a16="http://schemas.microsoft.com/office/drawing/2014/main" id="{2B3D2BF9-6971-54AB-39B2-7F6EE936AF63}"/>
              </a:ext>
            </a:extLst>
          </p:cNvPr>
          <p:cNvSpPr txBox="1"/>
          <p:nvPr/>
        </p:nvSpPr>
        <p:spPr>
          <a:xfrm>
            <a:off x="213460" y="4131530"/>
            <a:ext cx="8717079" cy="954107"/>
          </a:xfrm>
          <a:prstGeom prst="rect">
            <a:avLst/>
          </a:prstGeom>
          <a:noFill/>
        </p:spPr>
        <p:txBody>
          <a:bodyPr wrap="square">
            <a:spAutoFit/>
          </a:bodyPr>
          <a:lstStyle/>
          <a:p>
            <a:pPr algn="l">
              <a:buFont typeface="+mj-lt"/>
              <a:buAutoNum type="arabicPeriod"/>
            </a:pPr>
            <a:r>
              <a:rPr lang="en-US" sz="2800" b="1" i="1" dirty="0">
                <a:effectLst/>
                <a:latin typeface="Book Antiqua" panose="02040602050305030304" pitchFamily="18" charset="0"/>
              </a:rPr>
              <a:t>What max loan amount can be sanctioned for John?</a:t>
            </a:r>
          </a:p>
          <a:p>
            <a:pPr algn="l">
              <a:buFont typeface="+mj-lt"/>
              <a:buAutoNum type="arabicPeriod"/>
            </a:pPr>
            <a:r>
              <a:rPr lang="en-US" sz="2800" b="1" i="1" dirty="0">
                <a:effectLst/>
                <a:latin typeface="Book Antiqua" panose="02040602050305030304" pitchFamily="18" charset="0"/>
              </a:rPr>
              <a:t>What will the interest rate be?</a:t>
            </a:r>
          </a:p>
        </p:txBody>
      </p:sp>
      <p:sp>
        <p:nvSpPr>
          <p:cNvPr id="5" name="Rectangle: Rounded Corners 4">
            <a:extLst>
              <a:ext uri="{FF2B5EF4-FFF2-40B4-BE49-F238E27FC236}">
                <a16:creationId xmlns:a16="http://schemas.microsoft.com/office/drawing/2014/main" id="{99031279-703E-C343-2866-55B1268A57B0}"/>
              </a:ext>
            </a:extLst>
          </p:cNvPr>
          <p:cNvSpPr/>
          <p:nvPr/>
        </p:nvSpPr>
        <p:spPr>
          <a:xfrm>
            <a:off x="1235349" y="5085637"/>
            <a:ext cx="6303910" cy="538951"/>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000" dirty="0"/>
              <a:t>Use Forward Chaining</a:t>
            </a:r>
          </a:p>
        </p:txBody>
      </p:sp>
    </p:spTree>
    <p:extLst>
      <p:ext uri="{BB962C8B-B14F-4D97-AF65-F5344CB8AC3E}">
        <p14:creationId xmlns:p14="http://schemas.microsoft.com/office/powerpoint/2010/main" val="14116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EB06EE-89D2-8AD3-E3D2-F5E6DABBA3CD}"/>
              </a:ext>
            </a:extLst>
          </p:cNvPr>
          <p:cNvSpPr txBox="1"/>
          <p:nvPr/>
        </p:nvSpPr>
        <p:spPr>
          <a:xfrm>
            <a:off x="432977" y="751344"/>
            <a:ext cx="7790567" cy="2677656"/>
          </a:xfrm>
          <a:prstGeom prst="rect">
            <a:avLst/>
          </a:prstGeom>
          <a:noFill/>
        </p:spPr>
        <p:txBody>
          <a:bodyPr wrap="square">
            <a:spAutoFit/>
          </a:bodyPr>
          <a:lstStyle/>
          <a:p>
            <a:pPr algn="l">
              <a:buFont typeface="Arial" panose="020B0604020202020204" pitchFamily="34" charset="0"/>
              <a:buChar char="•"/>
            </a:pPr>
            <a:r>
              <a:rPr lang="en-US" sz="2800" b="0" i="0" dirty="0">
                <a:solidFill>
                  <a:srgbClr val="3A3B41"/>
                </a:solidFill>
                <a:effectLst/>
                <a:latin typeface="Book Antiqua" panose="02040602050305030304" pitchFamily="18" charset="0"/>
              </a:rPr>
              <a:t>John is taller than Kim</a:t>
            </a:r>
          </a:p>
          <a:p>
            <a:pPr algn="l">
              <a:buFont typeface="Arial" panose="020B0604020202020204" pitchFamily="34" charset="0"/>
              <a:buChar char="•"/>
            </a:pPr>
            <a:r>
              <a:rPr lang="en-US" sz="2800" b="0" i="0" dirty="0">
                <a:solidFill>
                  <a:srgbClr val="3A3B41"/>
                </a:solidFill>
                <a:effectLst/>
                <a:latin typeface="Book Antiqua" panose="02040602050305030304" pitchFamily="18" charset="0"/>
              </a:rPr>
              <a:t>John is a boy</a:t>
            </a:r>
          </a:p>
          <a:p>
            <a:pPr algn="l">
              <a:buFont typeface="Arial" panose="020B0604020202020204" pitchFamily="34" charset="0"/>
              <a:buChar char="•"/>
            </a:pPr>
            <a:r>
              <a:rPr lang="en-US" sz="2800" b="0" i="0" dirty="0">
                <a:solidFill>
                  <a:srgbClr val="3A3B41"/>
                </a:solidFill>
                <a:effectLst/>
                <a:latin typeface="Book Antiqua" panose="02040602050305030304" pitchFamily="18" charset="0"/>
              </a:rPr>
              <a:t>Kim is a girl</a:t>
            </a:r>
          </a:p>
          <a:p>
            <a:pPr algn="l">
              <a:buFont typeface="Arial" panose="020B0604020202020204" pitchFamily="34" charset="0"/>
              <a:buChar char="•"/>
            </a:pPr>
            <a:r>
              <a:rPr lang="en-US" sz="2800" b="0" i="0" dirty="0">
                <a:solidFill>
                  <a:srgbClr val="3A3B41"/>
                </a:solidFill>
                <a:effectLst/>
                <a:latin typeface="Book Antiqua" panose="02040602050305030304" pitchFamily="18" charset="0"/>
              </a:rPr>
              <a:t>John and Kim study in the same class</a:t>
            </a:r>
          </a:p>
          <a:p>
            <a:pPr algn="l">
              <a:buFont typeface="Arial" panose="020B0604020202020204" pitchFamily="34" charset="0"/>
              <a:buChar char="•"/>
            </a:pPr>
            <a:r>
              <a:rPr lang="en-US" sz="2800" b="0" i="0" dirty="0">
                <a:solidFill>
                  <a:srgbClr val="3A3B41"/>
                </a:solidFill>
                <a:effectLst/>
                <a:latin typeface="Book Antiqua" panose="02040602050305030304" pitchFamily="18" charset="0"/>
              </a:rPr>
              <a:t>Everyone else other than John in the class is shorter than Kim</a:t>
            </a:r>
          </a:p>
        </p:txBody>
      </p:sp>
      <p:sp>
        <p:nvSpPr>
          <p:cNvPr id="6" name="TextBox 5">
            <a:extLst>
              <a:ext uri="{FF2B5EF4-FFF2-40B4-BE49-F238E27FC236}">
                <a16:creationId xmlns:a16="http://schemas.microsoft.com/office/drawing/2014/main" id="{A2FAD716-3A34-7382-AD82-9AD653C5151C}"/>
              </a:ext>
            </a:extLst>
          </p:cNvPr>
          <p:cNvSpPr txBox="1"/>
          <p:nvPr/>
        </p:nvSpPr>
        <p:spPr>
          <a:xfrm>
            <a:off x="124140" y="89117"/>
            <a:ext cx="7469619" cy="584775"/>
          </a:xfrm>
          <a:prstGeom prst="rect">
            <a:avLst/>
          </a:prstGeom>
          <a:noFill/>
        </p:spPr>
        <p:txBody>
          <a:bodyPr wrap="square">
            <a:spAutoFit/>
          </a:bodyPr>
          <a:lstStyle/>
          <a:p>
            <a:r>
              <a:rPr lang="en-IN" sz="3200" b="1" dirty="0" err="1"/>
              <a:t>KnowledgeBase</a:t>
            </a:r>
            <a:r>
              <a:rPr lang="en-IN" sz="3200" b="1" dirty="0"/>
              <a:t> (KB)</a:t>
            </a:r>
          </a:p>
        </p:txBody>
      </p:sp>
      <p:sp>
        <p:nvSpPr>
          <p:cNvPr id="8" name="TextBox 7">
            <a:extLst>
              <a:ext uri="{FF2B5EF4-FFF2-40B4-BE49-F238E27FC236}">
                <a16:creationId xmlns:a16="http://schemas.microsoft.com/office/drawing/2014/main" id="{3F184C09-D3A8-9DCB-AB6C-D26CFF462109}"/>
              </a:ext>
            </a:extLst>
          </p:cNvPr>
          <p:cNvSpPr txBox="1"/>
          <p:nvPr/>
        </p:nvSpPr>
        <p:spPr>
          <a:xfrm>
            <a:off x="432977" y="3712132"/>
            <a:ext cx="7390896" cy="553998"/>
          </a:xfrm>
          <a:prstGeom prst="rect">
            <a:avLst/>
          </a:prstGeom>
          <a:noFill/>
        </p:spPr>
        <p:txBody>
          <a:bodyPr wrap="square">
            <a:spAutoFit/>
          </a:bodyPr>
          <a:lstStyle/>
          <a:p>
            <a:pPr algn="l">
              <a:buFont typeface="Arial" panose="020B0604020202020204" pitchFamily="34" charset="0"/>
              <a:buChar char="•"/>
            </a:pPr>
            <a:r>
              <a:rPr lang="en-US" sz="3000" b="1" i="0" dirty="0">
                <a:effectLst/>
                <a:latin typeface="Book Antiqua" panose="02040602050305030304" pitchFamily="18" charset="0"/>
              </a:rPr>
              <a:t>Is John the tallest boy in class?</a:t>
            </a:r>
          </a:p>
        </p:txBody>
      </p:sp>
      <p:sp>
        <p:nvSpPr>
          <p:cNvPr id="9" name="Rectangle: Rounded Corners 8">
            <a:extLst>
              <a:ext uri="{FF2B5EF4-FFF2-40B4-BE49-F238E27FC236}">
                <a16:creationId xmlns:a16="http://schemas.microsoft.com/office/drawing/2014/main" id="{3A0EC5B4-AB41-96DE-BCD9-99D0728B56F6}"/>
              </a:ext>
            </a:extLst>
          </p:cNvPr>
          <p:cNvSpPr/>
          <p:nvPr/>
        </p:nvSpPr>
        <p:spPr>
          <a:xfrm>
            <a:off x="1731911" y="4377128"/>
            <a:ext cx="6303910" cy="538951"/>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000" dirty="0"/>
              <a:t>Use Backward Chaining</a:t>
            </a:r>
          </a:p>
        </p:txBody>
      </p:sp>
    </p:spTree>
    <p:extLst>
      <p:ext uri="{BB962C8B-B14F-4D97-AF65-F5344CB8AC3E}">
        <p14:creationId xmlns:p14="http://schemas.microsoft.com/office/powerpoint/2010/main" val="326181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1FE7B8-1A7F-FF84-CFE7-14ED9602EE39}"/>
              </a:ext>
            </a:extLst>
          </p:cNvPr>
          <p:cNvSpPr txBox="1"/>
          <p:nvPr/>
        </p:nvSpPr>
        <p:spPr>
          <a:xfrm>
            <a:off x="-162509" y="151728"/>
            <a:ext cx="6921583" cy="584775"/>
          </a:xfrm>
          <a:prstGeom prst="rect">
            <a:avLst/>
          </a:prstGeom>
          <a:noFill/>
        </p:spPr>
        <p:txBody>
          <a:bodyPr wrap="square" rtlCol="0">
            <a:spAutoFit/>
          </a:bodyPr>
          <a:lstStyle/>
          <a:p>
            <a:pPr algn="ctr"/>
            <a:r>
              <a:rPr lang="en-IN" sz="3200" b="1" dirty="0"/>
              <a:t>Source: Arad, Goal: Bucharest</a:t>
            </a:r>
          </a:p>
        </p:txBody>
      </p:sp>
      <p:pic>
        <p:nvPicPr>
          <p:cNvPr id="6" name="Picture 5">
            <a:extLst>
              <a:ext uri="{FF2B5EF4-FFF2-40B4-BE49-F238E27FC236}">
                <a16:creationId xmlns:a16="http://schemas.microsoft.com/office/drawing/2014/main" id="{18A40704-04CE-62CA-733E-CE9B9865A3FF}"/>
              </a:ext>
            </a:extLst>
          </p:cNvPr>
          <p:cNvPicPr>
            <a:picLocks noChangeAspect="1"/>
          </p:cNvPicPr>
          <p:nvPr/>
        </p:nvPicPr>
        <p:blipFill>
          <a:blip r:embed="rId2"/>
          <a:stretch>
            <a:fillRect/>
          </a:stretch>
        </p:blipFill>
        <p:spPr>
          <a:xfrm>
            <a:off x="6513891" y="36123"/>
            <a:ext cx="2695038" cy="5626914"/>
          </a:xfrm>
          <a:prstGeom prst="rect">
            <a:avLst/>
          </a:prstGeom>
        </p:spPr>
      </p:pic>
      <p:sp>
        <p:nvSpPr>
          <p:cNvPr id="7" name="TextBox 6">
            <a:extLst>
              <a:ext uri="{FF2B5EF4-FFF2-40B4-BE49-F238E27FC236}">
                <a16:creationId xmlns:a16="http://schemas.microsoft.com/office/drawing/2014/main" id="{8CB1BAE9-52D4-D94E-633D-BB37AEF86C97}"/>
              </a:ext>
            </a:extLst>
          </p:cNvPr>
          <p:cNvSpPr txBox="1"/>
          <p:nvPr/>
        </p:nvSpPr>
        <p:spPr>
          <a:xfrm>
            <a:off x="49268" y="5139817"/>
            <a:ext cx="6709806" cy="523220"/>
          </a:xfrm>
          <a:prstGeom prst="rect">
            <a:avLst/>
          </a:prstGeom>
          <a:noFill/>
        </p:spPr>
        <p:txBody>
          <a:bodyPr wrap="square" rtlCol="0">
            <a:spAutoFit/>
          </a:bodyPr>
          <a:lstStyle/>
          <a:p>
            <a:pPr algn="ctr"/>
            <a:r>
              <a:rPr lang="en-IN" sz="2800" b="1" dirty="0"/>
              <a:t>Arad-&gt;Sibiu-&gt;</a:t>
            </a:r>
            <a:r>
              <a:rPr lang="en-IN" sz="2800" b="1" dirty="0" err="1"/>
              <a:t>Fagaras</a:t>
            </a:r>
            <a:r>
              <a:rPr lang="en-IN" sz="2800" b="1" dirty="0"/>
              <a:t>-&gt;Bucharest</a:t>
            </a:r>
          </a:p>
        </p:txBody>
      </p:sp>
      <p:pic>
        <p:nvPicPr>
          <p:cNvPr id="9" name="Picture 8">
            <a:extLst>
              <a:ext uri="{FF2B5EF4-FFF2-40B4-BE49-F238E27FC236}">
                <a16:creationId xmlns:a16="http://schemas.microsoft.com/office/drawing/2014/main" id="{392ADDAC-0B80-2D0C-3691-0F2BC371F17D}"/>
              </a:ext>
            </a:extLst>
          </p:cNvPr>
          <p:cNvPicPr>
            <a:picLocks noChangeAspect="1"/>
          </p:cNvPicPr>
          <p:nvPr/>
        </p:nvPicPr>
        <p:blipFill>
          <a:blip r:embed="rId3"/>
          <a:stretch>
            <a:fillRect/>
          </a:stretch>
        </p:blipFill>
        <p:spPr>
          <a:xfrm>
            <a:off x="0" y="587152"/>
            <a:ext cx="6709806" cy="4552665"/>
          </a:xfrm>
          <a:prstGeom prst="rect">
            <a:avLst/>
          </a:prstGeom>
        </p:spPr>
      </p:pic>
      <p:sp>
        <p:nvSpPr>
          <p:cNvPr id="2" name="TextBox 1">
            <a:extLst>
              <a:ext uri="{FF2B5EF4-FFF2-40B4-BE49-F238E27FC236}">
                <a16:creationId xmlns:a16="http://schemas.microsoft.com/office/drawing/2014/main" id="{455A5759-7B96-2E5D-1C08-319DCFDED33F}"/>
              </a:ext>
            </a:extLst>
          </p:cNvPr>
          <p:cNvSpPr txBox="1"/>
          <p:nvPr/>
        </p:nvSpPr>
        <p:spPr>
          <a:xfrm>
            <a:off x="8320434" y="3754490"/>
            <a:ext cx="569387" cy="369332"/>
          </a:xfrm>
          <a:prstGeom prst="rect">
            <a:avLst/>
          </a:prstGeom>
          <a:noFill/>
        </p:spPr>
        <p:txBody>
          <a:bodyPr wrap="none" rtlCol="0">
            <a:spAutoFit/>
          </a:bodyPr>
          <a:lstStyle/>
          <a:p>
            <a:r>
              <a:rPr lang="en-IN" b="1" dirty="0">
                <a:solidFill>
                  <a:schemeClr val="tx2"/>
                </a:solidFill>
                <a:latin typeface="Arial" panose="020B0604020202020204" pitchFamily="34" charset="0"/>
                <a:cs typeface="Arial" panose="020B0604020202020204" pitchFamily="34" charset="0"/>
              </a:rPr>
              <a:t>100</a:t>
            </a:r>
          </a:p>
        </p:txBody>
      </p:sp>
    </p:spTree>
    <p:extLst>
      <p:ext uri="{BB962C8B-B14F-4D97-AF65-F5344CB8AC3E}">
        <p14:creationId xmlns:p14="http://schemas.microsoft.com/office/powerpoint/2010/main" val="22023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FDE860-258B-D42F-CC02-098039B1B642}"/>
              </a:ext>
            </a:extLst>
          </p:cNvPr>
          <p:cNvSpPr txBox="1"/>
          <p:nvPr/>
        </p:nvSpPr>
        <p:spPr>
          <a:xfrm>
            <a:off x="214974" y="83061"/>
            <a:ext cx="8929026" cy="1077218"/>
          </a:xfrm>
          <a:prstGeom prst="rect">
            <a:avLst/>
          </a:prstGeom>
          <a:noFill/>
        </p:spPr>
        <p:txBody>
          <a:bodyPr wrap="square">
            <a:spAutoFit/>
          </a:bodyPr>
          <a:lstStyle/>
          <a:p>
            <a:pPr algn="just"/>
            <a:r>
              <a:rPr lang="en-IN" sz="3200" b="1" dirty="0"/>
              <a:t>Representation of Horn clauses using AND-OR graph for forward chaining</a:t>
            </a:r>
          </a:p>
        </p:txBody>
      </p:sp>
      <p:pic>
        <p:nvPicPr>
          <p:cNvPr id="4" name="Picture 3">
            <a:extLst>
              <a:ext uri="{FF2B5EF4-FFF2-40B4-BE49-F238E27FC236}">
                <a16:creationId xmlns:a16="http://schemas.microsoft.com/office/drawing/2014/main" id="{60ACE38C-A523-A1E6-EF35-F3C8108A23DC}"/>
              </a:ext>
            </a:extLst>
          </p:cNvPr>
          <p:cNvPicPr>
            <a:picLocks noChangeAspect="1"/>
          </p:cNvPicPr>
          <p:nvPr/>
        </p:nvPicPr>
        <p:blipFill>
          <a:blip r:embed="rId2"/>
          <a:stretch>
            <a:fillRect/>
          </a:stretch>
        </p:blipFill>
        <p:spPr>
          <a:xfrm>
            <a:off x="604714" y="1613712"/>
            <a:ext cx="3748067" cy="4254193"/>
          </a:xfrm>
          <a:prstGeom prst="rect">
            <a:avLst/>
          </a:prstGeom>
        </p:spPr>
      </p:pic>
      <p:pic>
        <p:nvPicPr>
          <p:cNvPr id="6" name="Picture 5">
            <a:extLst>
              <a:ext uri="{FF2B5EF4-FFF2-40B4-BE49-F238E27FC236}">
                <a16:creationId xmlns:a16="http://schemas.microsoft.com/office/drawing/2014/main" id="{6D19C38C-4EC7-4620-2CBC-832CB16FE0FE}"/>
              </a:ext>
            </a:extLst>
          </p:cNvPr>
          <p:cNvPicPr>
            <a:picLocks noChangeAspect="1"/>
          </p:cNvPicPr>
          <p:nvPr/>
        </p:nvPicPr>
        <p:blipFill>
          <a:blip r:embed="rId3"/>
          <a:stretch>
            <a:fillRect/>
          </a:stretch>
        </p:blipFill>
        <p:spPr>
          <a:xfrm>
            <a:off x="4791221" y="1353320"/>
            <a:ext cx="3674549" cy="4440081"/>
          </a:xfrm>
          <a:prstGeom prst="rect">
            <a:avLst/>
          </a:prstGeom>
        </p:spPr>
      </p:pic>
    </p:spTree>
    <p:extLst>
      <p:ext uri="{BB962C8B-B14F-4D97-AF65-F5344CB8AC3E}">
        <p14:creationId xmlns:p14="http://schemas.microsoft.com/office/powerpoint/2010/main" val="69786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9C6F09-A9DE-2D92-C898-D3EB9FFC168A}"/>
              </a:ext>
            </a:extLst>
          </p:cNvPr>
          <p:cNvPicPr>
            <a:picLocks noChangeAspect="1"/>
          </p:cNvPicPr>
          <p:nvPr/>
        </p:nvPicPr>
        <p:blipFill>
          <a:blip r:embed="rId2"/>
          <a:stretch>
            <a:fillRect/>
          </a:stretch>
        </p:blipFill>
        <p:spPr>
          <a:xfrm>
            <a:off x="206435" y="1284226"/>
            <a:ext cx="5032956" cy="4289548"/>
          </a:xfrm>
          <a:prstGeom prst="rect">
            <a:avLst/>
          </a:prstGeom>
        </p:spPr>
      </p:pic>
      <p:pic>
        <p:nvPicPr>
          <p:cNvPr id="5" name="Picture 4">
            <a:extLst>
              <a:ext uri="{FF2B5EF4-FFF2-40B4-BE49-F238E27FC236}">
                <a16:creationId xmlns:a16="http://schemas.microsoft.com/office/drawing/2014/main" id="{23A091A7-A170-ED85-C1A2-A40A7F370244}"/>
              </a:ext>
            </a:extLst>
          </p:cNvPr>
          <p:cNvPicPr>
            <a:picLocks noChangeAspect="1"/>
          </p:cNvPicPr>
          <p:nvPr/>
        </p:nvPicPr>
        <p:blipFill>
          <a:blip r:embed="rId3"/>
          <a:stretch>
            <a:fillRect/>
          </a:stretch>
        </p:blipFill>
        <p:spPr>
          <a:xfrm>
            <a:off x="5160668" y="1239242"/>
            <a:ext cx="3203435" cy="4555996"/>
          </a:xfrm>
          <a:prstGeom prst="rect">
            <a:avLst/>
          </a:prstGeom>
        </p:spPr>
      </p:pic>
      <p:sp>
        <p:nvSpPr>
          <p:cNvPr id="6" name="Title 1">
            <a:extLst>
              <a:ext uri="{FF2B5EF4-FFF2-40B4-BE49-F238E27FC236}">
                <a16:creationId xmlns:a16="http://schemas.microsoft.com/office/drawing/2014/main" id="{886B75C2-4C4A-91AF-5B93-DE33E6C84239}"/>
              </a:ext>
            </a:extLst>
          </p:cNvPr>
          <p:cNvSpPr txBox="1">
            <a:spLocks/>
          </p:cNvSpPr>
          <p:nvPr/>
        </p:nvSpPr>
        <p:spPr>
          <a:xfrm>
            <a:off x="798909" y="304800"/>
            <a:ext cx="7543802" cy="551735"/>
          </a:xfrm>
          <a:prstGeom prst="rect">
            <a:avLst/>
          </a:prstGeom>
        </p:spPr>
        <p:txBody>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600" b="1" dirty="0"/>
              <a:t>A* Search</a:t>
            </a:r>
          </a:p>
        </p:txBody>
      </p:sp>
    </p:spTree>
    <p:extLst>
      <p:ext uri="{BB962C8B-B14F-4D97-AF65-F5344CB8AC3E}">
        <p14:creationId xmlns:p14="http://schemas.microsoft.com/office/powerpoint/2010/main" val="19694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2EA2B9-706D-BFEB-F3B2-F153F5FF132C}"/>
              </a:ext>
            </a:extLst>
          </p:cNvPr>
          <p:cNvPicPr>
            <a:picLocks noChangeAspect="1"/>
          </p:cNvPicPr>
          <p:nvPr/>
        </p:nvPicPr>
        <p:blipFill>
          <a:blip r:embed="rId2"/>
          <a:stretch>
            <a:fillRect/>
          </a:stretch>
        </p:blipFill>
        <p:spPr>
          <a:xfrm>
            <a:off x="213627" y="783479"/>
            <a:ext cx="8887984" cy="3110291"/>
          </a:xfrm>
          <a:prstGeom prst="rect">
            <a:avLst/>
          </a:prstGeom>
        </p:spPr>
      </p:pic>
    </p:spTree>
    <p:extLst>
      <p:ext uri="{BB962C8B-B14F-4D97-AF65-F5344CB8AC3E}">
        <p14:creationId xmlns:p14="http://schemas.microsoft.com/office/powerpoint/2010/main" val="28345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1235</TotalTime>
  <Words>1908</Words>
  <Application>Microsoft Office PowerPoint</Application>
  <PresentationFormat>On-screen Show (4:3)</PresentationFormat>
  <Paragraphs>427</Paragraphs>
  <Slides>70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Algerian</vt:lpstr>
      <vt:lpstr>Arial</vt:lpstr>
      <vt:lpstr>Book Antiqua</vt:lpstr>
      <vt:lpstr>Cambria Math</vt:lpstr>
      <vt:lpstr>Segoe Print</vt:lpstr>
      <vt:lpstr>Wingdings</vt:lpstr>
      <vt:lpstr>Nature Illustration 16x9</vt:lpstr>
      <vt:lpstr>Informed Search Strategies and Logic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Informed Search Strategies and Logic</dc:title>
  <dc:creator>Chetan HOD</dc:creator>
  <cp:lastModifiedBy>Chetan HOD</cp:lastModifiedBy>
  <cp:revision>122</cp:revision>
  <dcterms:created xsi:type="dcterms:W3CDTF">2024-01-08T13:28:01Z</dcterms:created>
  <dcterms:modified xsi:type="dcterms:W3CDTF">2024-02-03T17:59:11Z</dcterms:modified>
</cp:coreProperties>
</file>