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3" r:id="rId40"/>
    <p:sldId id="304" r:id="rId41"/>
    <p:sldId id="301" r:id="rId42"/>
    <p:sldId id="302" r:id="rId43"/>
    <p:sldId id="305" r:id="rId44"/>
    <p:sldId id="306" r:id="rId45"/>
    <p:sldId id="307" r:id="rId46"/>
    <p:sldId id="309" r:id="rId47"/>
    <p:sldId id="310" r:id="rId48"/>
    <p:sldId id="311" r:id="rId49"/>
    <p:sldId id="308" r:id="rId50"/>
    <p:sldId id="312" r:id="rId51"/>
    <p:sldId id="313" r:id="rId52"/>
    <p:sldId id="314" r:id="rId53"/>
    <p:sldId id="315"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4" r:id="rId81"/>
    <p:sldId id="345" r:id="rId82"/>
    <p:sldId id="346" r:id="rId83"/>
    <p:sldId id="343" r:id="rId84"/>
    <p:sldId id="347" r:id="rId85"/>
    <p:sldId id="348" r:id="rId86"/>
    <p:sldId id="349" r:id="rId87"/>
    <p:sldId id="350" r:id="rId88"/>
    <p:sldId id="351" r:id="rId89"/>
    <p:sldId id="352" r:id="rId90"/>
    <p:sldId id="353" r:id="rId91"/>
    <p:sldId id="354" r:id="rId92"/>
    <p:sldId id="355" r:id="rId93"/>
    <p:sldId id="356" r:id="rId94"/>
    <p:sldId id="357" r:id="rId95"/>
    <p:sldId id="359" r:id="rId96"/>
    <p:sldId id="358" r:id="rId97"/>
    <p:sldId id="360"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19" autoAdjust="0"/>
  </p:normalViewPr>
  <p:slideViewPr>
    <p:cSldViewPr snapToGrid="0">
      <p:cViewPr varScale="1">
        <p:scale>
          <a:sx n="90" d="100"/>
          <a:sy n="90" d="100"/>
        </p:scale>
        <p:origin x="103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3/8/2024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3/8/2024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3/8/2024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3/8/2024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3/8/2024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3/8/2024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3/8/2024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3/8/2024</a:t>
            </a:fld>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3/8/2024</a:t>
            </a:fld>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62D6E202-B606-4609-B914-27C9371A1F6D}" type="datetime1">
              <a:rPr lang="en-US" smtClean="0"/>
              <a:t>3/8/2024</a:t>
            </a:fld>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75">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70.png"/><Relationship Id="rId4" Type="http://schemas.openxmlformats.org/officeDocument/2006/relationships/image" Target="../media/image77.png"/></Relationships>
</file>

<file path=ppt/slides/_rels/slide7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Speak Pro" panose="020F0502020204030204"/>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047500" y="1336573"/>
            <a:ext cx="3609804" cy="2621093"/>
          </a:xfrm>
        </p:spPr>
        <p:txBody>
          <a:bodyPr>
            <a:normAutofit/>
          </a:bodyPr>
          <a:lstStyle/>
          <a:p>
            <a:pPr algn="ctr"/>
            <a:r>
              <a:rPr lang="en-US" b="1" dirty="0"/>
              <a:t>First Order Logic</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047500" y="4198966"/>
            <a:ext cx="3621826" cy="928962"/>
          </a:xfrm>
        </p:spPr>
        <p:txBody>
          <a:bodyPr>
            <a:normAutofit/>
          </a:bodyPr>
          <a:lstStyle/>
          <a:p>
            <a:r>
              <a:rPr lang="en-US" dirty="0"/>
              <a:t>MODULE-IV</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857257"/>
            <a:ext cx="4572000" cy="5143493"/>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03790" y="4078316"/>
            <a:ext cx="32918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DFD883-1ECE-E43A-340C-99725813D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38" y="248281"/>
            <a:ext cx="4982336" cy="4450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3CF905-F1B1-EB20-69FA-69F73CCE6317}"/>
              </a:ext>
            </a:extLst>
          </p:cNvPr>
          <p:cNvSpPr txBox="1"/>
          <p:nvPr/>
        </p:nvSpPr>
        <p:spPr>
          <a:xfrm>
            <a:off x="747870" y="4656779"/>
            <a:ext cx="7209225" cy="553998"/>
          </a:xfrm>
          <a:prstGeom prst="rect">
            <a:avLst/>
          </a:prstGeom>
          <a:noFill/>
        </p:spPr>
        <p:txBody>
          <a:bodyPr wrap="square">
            <a:spAutoFit/>
          </a:bodyPr>
          <a:lstStyle/>
          <a:p>
            <a:r>
              <a:rPr lang="en-US" sz="3000" b="1" i="1" dirty="0">
                <a:solidFill>
                  <a:srgbClr val="C00000"/>
                </a:solidFill>
                <a:effectLst/>
                <a:latin typeface="Book Antiqua" panose="02040602050305030304" pitchFamily="18" charset="0"/>
              </a:rPr>
              <a:t>Napoleon is one of my ancestors</a:t>
            </a:r>
            <a:endParaRPr lang="en-IN" sz="3000" b="1" i="1" dirty="0">
              <a:solidFill>
                <a:srgbClr val="C00000"/>
              </a:solidFill>
              <a:latin typeface="Book Antiqua" panose="02040602050305030304" pitchFamily="18" charset="0"/>
            </a:endParaRPr>
          </a:p>
        </p:txBody>
      </p:sp>
      <p:sp>
        <p:nvSpPr>
          <p:cNvPr id="4" name="TextBox 3">
            <a:extLst>
              <a:ext uri="{FF2B5EF4-FFF2-40B4-BE49-F238E27FC236}">
                <a16:creationId xmlns:a16="http://schemas.microsoft.com/office/drawing/2014/main" id="{A7916587-0D5F-776E-20C6-1D2A89510243}"/>
              </a:ext>
            </a:extLst>
          </p:cNvPr>
          <p:cNvSpPr txBox="1"/>
          <p:nvPr/>
        </p:nvSpPr>
        <p:spPr>
          <a:xfrm>
            <a:off x="4437261" y="385589"/>
            <a:ext cx="4416069" cy="2246769"/>
          </a:xfrm>
          <a:prstGeom prst="rect">
            <a:avLst/>
          </a:prstGeom>
          <a:noFill/>
        </p:spPr>
        <p:txBody>
          <a:bodyPr wrap="square" rtlCol="0">
            <a:spAutoFit/>
          </a:bodyPr>
          <a:lstStyle/>
          <a:p>
            <a:pPr algn="just"/>
            <a:r>
              <a:rPr lang="en-IN" sz="2800" b="1" dirty="0">
                <a:latin typeface="Book Antiqua" panose="02040602050305030304" pitchFamily="18" charset="0"/>
              </a:rPr>
              <a:t>Propositional logic</a:t>
            </a:r>
          </a:p>
          <a:p>
            <a:pPr algn="just"/>
            <a:r>
              <a:rPr lang="en-IN" sz="2800" b="1" dirty="0">
                <a:latin typeface="Book Antiqua" panose="02040602050305030304" pitchFamily="18" charset="0"/>
              </a:rPr>
              <a:t>   -facts and rules</a:t>
            </a:r>
          </a:p>
          <a:p>
            <a:pPr algn="just"/>
            <a:r>
              <a:rPr lang="en-IN" sz="2800" b="1" dirty="0">
                <a:latin typeface="Book Antiqua" panose="02040602050305030304" pitchFamily="18" charset="0"/>
              </a:rPr>
              <a:t>First order logic</a:t>
            </a:r>
          </a:p>
          <a:p>
            <a:pPr algn="just"/>
            <a:r>
              <a:rPr lang="en-IN" sz="2800" b="1" dirty="0">
                <a:latin typeface="Book Antiqua" panose="02040602050305030304" pitchFamily="18" charset="0"/>
              </a:rPr>
              <a:t>  -objects, relations and functions</a:t>
            </a:r>
          </a:p>
        </p:txBody>
      </p:sp>
    </p:spTree>
    <p:extLst>
      <p:ext uri="{BB962C8B-B14F-4D97-AF65-F5344CB8AC3E}">
        <p14:creationId xmlns:p14="http://schemas.microsoft.com/office/powerpoint/2010/main" val="28415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D65668-F525-781D-2F46-5AA551873741}"/>
              </a:ext>
            </a:extLst>
          </p:cNvPr>
          <p:cNvPicPr>
            <a:picLocks noChangeAspect="1"/>
          </p:cNvPicPr>
          <p:nvPr/>
        </p:nvPicPr>
        <p:blipFill>
          <a:blip r:embed="rId2"/>
          <a:stretch>
            <a:fillRect/>
          </a:stretch>
        </p:blipFill>
        <p:spPr>
          <a:xfrm>
            <a:off x="78723" y="489345"/>
            <a:ext cx="2943159" cy="3731429"/>
          </a:xfrm>
          <a:prstGeom prst="rect">
            <a:avLst/>
          </a:prstGeom>
        </p:spPr>
      </p:pic>
      <p:sp>
        <p:nvSpPr>
          <p:cNvPr id="6" name="TextBox 5">
            <a:extLst>
              <a:ext uri="{FF2B5EF4-FFF2-40B4-BE49-F238E27FC236}">
                <a16:creationId xmlns:a16="http://schemas.microsoft.com/office/drawing/2014/main" id="{1279D30D-BD6D-E7D4-CAB0-0DC39E01B2CA}"/>
              </a:ext>
            </a:extLst>
          </p:cNvPr>
          <p:cNvSpPr txBox="1"/>
          <p:nvPr/>
        </p:nvSpPr>
        <p:spPr>
          <a:xfrm>
            <a:off x="2882479" y="434204"/>
            <a:ext cx="6037463" cy="3108543"/>
          </a:xfrm>
          <a:prstGeom prst="rect">
            <a:avLst/>
          </a:prstGeom>
          <a:noFill/>
        </p:spPr>
        <p:txBody>
          <a:bodyPr wrap="square">
            <a:spAutoFit/>
          </a:bodyPr>
          <a:lstStyle/>
          <a:p>
            <a:pPr algn="just"/>
            <a:r>
              <a:rPr lang="en-US" sz="2800" b="1" i="1" dirty="0">
                <a:effectLst/>
                <a:latin typeface="Book Antiqua" panose="02040602050305030304" pitchFamily="18" charset="0"/>
              </a:rPr>
              <a:t>Temporal logic</a:t>
            </a:r>
            <a:r>
              <a:rPr lang="en-US" sz="2800" b="0" i="1" dirty="0">
                <a:effectLst/>
                <a:latin typeface="Book Antiqua" panose="02040602050305030304" pitchFamily="18" charset="0"/>
              </a:rPr>
              <a:t> is any system of rules and symbolism for representing, and reasoning about, propositions qualified in terms of </a:t>
            </a:r>
            <a:r>
              <a:rPr lang="en-US" sz="2800" b="0" i="1" strike="noStrike" dirty="0">
                <a:effectLst/>
                <a:latin typeface="Book Antiqua" panose="02040602050305030304" pitchFamily="18" charset="0"/>
              </a:rPr>
              <a:t>time</a:t>
            </a:r>
            <a:r>
              <a:rPr lang="en-US" sz="2800" i="1" strike="noStrike" dirty="0">
                <a:latin typeface="Book Antiqua" panose="02040602050305030304" pitchFamily="18" charset="0"/>
              </a:rPr>
              <a:t>.</a:t>
            </a:r>
          </a:p>
          <a:p>
            <a:pPr algn="just"/>
            <a:r>
              <a:rPr lang="en-US" sz="2800" b="0" i="1" dirty="0" err="1">
                <a:effectLst/>
                <a:latin typeface="Book Antiqua" panose="02040602050305030304" pitchFamily="18" charset="0"/>
              </a:rPr>
              <a:t>Eg</a:t>
            </a:r>
            <a:r>
              <a:rPr lang="en-US" sz="2800" b="0" i="1" dirty="0">
                <a:effectLst/>
                <a:latin typeface="Book Antiqua" panose="02040602050305030304" pitchFamily="18" charset="0"/>
              </a:rPr>
              <a:t>: "I am always hungry", </a:t>
            </a:r>
          </a:p>
          <a:p>
            <a:pPr algn="just"/>
            <a:r>
              <a:rPr lang="en-US" sz="2800" b="0" i="1" dirty="0">
                <a:effectLst/>
                <a:latin typeface="Book Antiqua" panose="02040602050305030304" pitchFamily="18" charset="0"/>
              </a:rPr>
              <a:t>"I will eventually be hungry", or </a:t>
            </a:r>
          </a:p>
          <a:p>
            <a:pPr algn="just"/>
            <a:r>
              <a:rPr lang="en-US" sz="2800" b="0" i="1" dirty="0">
                <a:effectLst/>
                <a:latin typeface="Book Antiqua" panose="02040602050305030304" pitchFamily="18" charset="0"/>
              </a:rPr>
              <a:t>"I will be hungry until I eat something"</a:t>
            </a:r>
            <a:endParaRPr lang="en-IN" sz="2800" i="1" dirty="0">
              <a:latin typeface="Book Antiqua" panose="02040602050305030304" pitchFamily="18" charset="0"/>
            </a:endParaRPr>
          </a:p>
        </p:txBody>
      </p:sp>
    </p:spTree>
    <p:extLst>
      <p:ext uri="{BB962C8B-B14F-4D97-AF65-F5344CB8AC3E}">
        <p14:creationId xmlns:p14="http://schemas.microsoft.com/office/powerpoint/2010/main" val="36086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C84098-E5A5-C922-9ED1-9367093B5047}"/>
              </a:ext>
            </a:extLst>
          </p:cNvPr>
          <p:cNvPicPr>
            <a:picLocks noChangeAspect="1"/>
          </p:cNvPicPr>
          <p:nvPr/>
        </p:nvPicPr>
        <p:blipFill>
          <a:blip r:embed="rId2"/>
          <a:stretch>
            <a:fillRect/>
          </a:stretch>
        </p:blipFill>
        <p:spPr>
          <a:xfrm>
            <a:off x="218003" y="0"/>
            <a:ext cx="8496048" cy="6372036"/>
          </a:xfrm>
          <a:prstGeom prst="rect">
            <a:avLst/>
          </a:prstGeom>
        </p:spPr>
      </p:pic>
    </p:spTree>
    <p:extLst>
      <p:ext uri="{BB962C8B-B14F-4D97-AF65-F5344CB8AC3E}">
        <p14:creationId xmlns:p14="http://schemas.microsoft.com/office/powerpoint/2010/main" val="216013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88AD8-2BAD-7C96-9C0E-24792B526E8D}"/>
              </a:ext>
            </a:extLst>
          </p:cNvPr>
          <p:cNvSpPr txBox="1"/>
          <p:nvPr/>
        </p:nvSpPr>
        <p:spPr>
          <a:xfrm>
            <a:off x="711536" y="344791"/>
            <a:ext cx="7948014" cy="5262979"/>
          </a:xfrm>
          <a:prstGeom prst="rect">
            <a:avLst/>
          </a:prstGeom>
          <a:noFill/>
        </p:spPr>
        <p:txBody>
          <a:bodyPr wrap="square">
            <a:spAutoFit/>
          </a:bodyPr>
          <a:lstStyle/>
          <a:p>
            <a:pPr marL="457200" indent="-457200" algn="just">
              <a:buFont typeface="Wingdings" panose="05000000000000000000" pitchFamily="2" charset="2"/>
              <a:buChar char="q"/>
            </a:pPr>
            <a:r>
              <a:rPr lang="en-US" sz="2800" b="1" i="1" dirty="0">
                <a:effectLst/>
                <a:latin typeface="Book Antiqua" panose="02040602050305030304" pitchFamily="18" charset="0"/>
              </a:rPr>
              <a:t>Joe states that </a:t>
            </a:r>
            <a:r>
              <a:rPr lang="en-US" sz="2800" b="1" i="1" u="none" strike="noStrike" dirty="0">
                <a:effectLst/>
                <a:latin typeface="Book Antiqua" panose="02040602050305030304" pitchFamily="18" charset="0"/>
              </a:rPr>
              <a:t>whales</a:t>
            </a:r>
            <a:r>
              <a:rPr lang="en-US" sz="2800" b="1" i="1" dirty="0">
                <a:effectLst/>
                <a:latin typeface="Book Antiqua" panose="02040602050305030304" pitchFamily="18" charset="0"/>
              </a:rPr>
              <a:t> are gentle creatures, and as such, should never be killed.</a:t>
            </a:r>
          </a:p>
          <a:p>
            <a:pPr marL="457200" indent="-457200" algn="just">
              <a:buFont typeface="Wingdings" panose="05000000000000000000" pitchFamily="2" charset="2"/>
              <a:buChar char="q"/>
            </a:pPr>
            <a:r>
              <a:rPr lang="en-US" sz="2800" b="1" i="1" dirty="0">
                <a:effectLst/>
                <a:latin typeface="Book Antiqua" panose="02040602050305030304" pitchFamily="18" charset="0"/>
              </a:rPr>
              <a:t>Susan replies that </a:t>
            </a:r>
            <a:r>
              <a:rPr lang="en-US" sz="2800" b="1" i="1" u="none" strike="noStrike" dirty="0">
                <a:effectLst/>
                <a:latin typeface="Book Antiqua" panose="02040602050305030304" pitchFamily="18" charset="0"/>
              </a:rPr>
              <a:t>killer whales</a:t>
            </a:r>
            <a:r>
              <a:rPr lang="en-US" sz="2800" b="1" i="1" dirty="0">
                <a:effectLst/>
                <a:latin typeface="Book Antiqua" panose="02040602050305030304" pitchFamily="18" charset="0"/>
              </a:rPr>
              <a:t> are not 'gentle', in fact, they eat </a:t>
            </a:r>
            <a:r>
              <a:rPr lang="en-US" sz="2800" b="1" i="1" u="none" strike="noStrike" dirty="0">
                <a:effectLst/>
                <a:latin typeface="Book Antiqua" panose="02040602050305030304" pitchFamily="18" charset="0"/>
              </a:rPr>
              <a:t>seal pups</a:t>
            </a:r>
            <a:r>
              <a:rPr lang="en-US" sz="2800" b="1" i="1" dirty="0">
                <a:effectLst/>
                <a:latin typeface="Book Antiqua" panose="02040602050305030304" pitchFamily="18" charset="0"/>
              </a:rPr>
              <a:t>.</a:t>
            </a:r>
          </a:p>
          <a:p>
            <a:pPr marL="457200" indent="-457200" algn="just">
              <a:buFont typeface="Wingdings" panose="05000000000000000000" pitchFamily="2" charset="2"/>
              <a:buChar char="q"/>
            </a:pPr>
            <a:r>
              <a:rPr lang="en-US" sz="2800" b="1" i="1" dirty="0">
                <a:effectLst/>
                <a:latin typeface="Book Antiqua" panose="02040602050305030304" pitchFamily="18" charset="0"/>
              </a:rPr>
              <a:t>Joe, asserts that killer whales must not actually be whales, because a 'true whale eats plankton.'</a:t>
            </a:r>
          </a:p>
          <a:p>
            <a:pPr marL="457200" indent="-457200" algn="just">
              <a:buFont typeface="Wingdings" panose="05000000000000000000" pitchFamily="2" charset="2"/>
              <a:buChar char="q"/>
            </a:pPr>
            <a:r>
              <a:rPr lang="en-US" sz="2800" b="1" i="1" dirty="0">
                <a:effectLst/>
                <a:latin typeface="Book Antiqua" panose="02040602050305030304" pitchFamily="18" charset="0"/>
              </a:rPr>
              <a:t>If Susan shows Joe a book which asserts that killer whales are, in fact, whales, then Joe might (or might not) decide to withdraw his epistemic commitment to the original statement about whales.</a:t>
            </a:r>
          </a:p>
        </p:txBody>
      </p:sp>
    </p:spTree>
    <p:extLst>
      <p:ext uri="{BB962C8B-B14F-4D97-AF65-F5344CB8AC3E}">
        <p14:creationId xmlns:p14="http://schemas.microsoft.com/office/powerpoint/2010/main" val="283567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E41AFA-07CC-874A-BE56-B975E307BD2B}"/>
              </a:ext>
            </a:extLst>
          </p:cNvPr>
          <p:cNvSpPr txBox="1"/>
          <p:nvPr/>
        </p:nvSpPr>
        <p:spPr>
          <a:xfrm>
            <a:off x="463255" y="187344"/>
            <a:ext cx="7929847" cy="4832092"/>
          </a:xfrm>
          <a:prstGeom prst="rect">
            <a:avLst/>
          </a:prstGeom>
          <a:noFill/>
        </p:spPr>
        <p:txBody>
          <a:bodyPr wrap="square">
            <a:spAutoFit/>
          </a:bodyPr>
          <a:lstStyle/>
          <a:p>
            <a:pPr marL="457200" indent="-457200" algn="just">
              <a:buFont typeface="Wingdings" panose="05000000000000000000" pitchFamily="2" charset="2"/>
              <a:buChar char="q"/>
            </a:pPr>
            <a:r>
              <a:rPr lang="en-US" sz="2800" b="1" i="1" dirty="0">
                <a:solidFill>
                  <a:srgbClr val="202122"/>
                </a:solidFill>
                <a:effectLst/>
                <a:latin typeface="Book Antiqua" panose="02040602050305030304" pitchFamily="18" charset="0"/>
              </a:rPr>
              <a:t>Susan states the killer whales are whales because 'whale' is in their name.</a:t>
            </a:r>
          </a:p>
          <a:p>
            <a:pPr marL="457200" indent="-457200" algn="just">
              <a:buFont typeface="Wingdings" panose="05000000000000000000" pitchFamily="2" charset="2"/>
              <a:buChar char="q"/>
            </a:pPr>
            <a:r>
              <a:rPr lang="en-US" sz="2800" b="1" i="1" dirty="0">
                <a:solidFill>
                  <a:srgbClr val="202122"/>
                </a:solidFill>
                <a:effectLst/>
                <a:latin typeface="Book Antiqua" panose="02040602050305030304" pitchFamily="18" charset="0"/>
              </a:rPr>
              <a:t>Joe replies that killer whales are not whales but dolphins </a:t>
            </a:r>
          </a:p>
          <a:p>
            <a:pPr marL="457200" indent="-457200" algn="just">
              <a:buFont typeface="Wingdings" panose="05000000000000000000" pitchFamily="2" charset="2"/>
              <a:buChar char="q"/>
            </a:pPr>
            <a:r>
              <a:rPr lang="en-US" sz="2800" b="1" i="1" dirty="0">
                <a:solidFill>
                  <a:srgbClr val="202122"/>
                </a:solidFill>
                <a:effectLst/>
                <a:latin typeface="Book Antiqua" panose="02040602050305030304" pitchFamily="18" charset="0"/>
              </a:rPr>
              <a:t>Susan, asserts that killer whales must be whales because they look like other whales. </a:t>
            </a:r>
          </a:p>
          <a:p>
            <a:pPr marL="457200" indent="-457200" algn="just">
              <a:buFont typeface="Wingdings" panose="05000000000000000000" pitchFamily="2" charset="2"/>
              <a:buChar char="q"/>
            </a:pPr>
            <a:r>
              <a:rPr lang="en-US" sz="2800" b="1" i="1" dirty="0">
                <a:solidFill>
                  <a:srgbClr val="202122"/>
                </a:solidFill>
                <a:effectLst/>
                <a:latin typeface="Book Antiqua" panose="02040602050305030304" pitchFamily="18" charset="0"/>
              </a:rPr>
              <a:t>If Joe shows Susan a book showing that killer whales are, in fact, dolphins, then Susan might (or might not) decide to withdraw her epistemic commitment to the original statement about killer whales.</a:t>
            </a:r>
          </a:p>
        </p:txBody>
      </p:sp>
    </p:spTree>
    <p:extLst>
      <p:ext uri="{BB962C8B-B14F-4D97-AF65-F5344CB8AC3E}">
        <p14:creationId xmlns:p14="http://schemas.microsoft.com/office/powerpoint/2010/main" val="11790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55D232-1139-ED22-0B47-E73D2D4197D0}"/>
              </a:ext>
            </a:extLst>
          </p:cNvPr>
          <p:cNvPicPr>
            <a:picLocks noChangeAspect="1"/>
          </p:cNvPicPr>
          <p:nvPr/>
        </p:nvPicPr>
        <p:blipFill>
          <a:blip r:embed="rId2"/>
          <a:stretch>
            <a:fillRect/>
          </a:stretch>
        </p:blipFill>
        <p:spPr>
          <a:xfrm>
            <a:off x="123597" y="157447"/>
            <a:ext cx="8796345" cy="5095002"/>
          </a:xfrm>
          <a:prstGeom prst="rect">
            <a:avLst/>
          </a:prstGeom>
        </p:spPr>
      </p:pic>
    </p:spTree>
    <p:extLst>
      <p:ext uri="{BB962C8B-B14F-4D97-AF65-F5344CB8AC3E}">
        <p14:creationId xmlns:p14="http://schemas.microsoft.com/office/powerpoint/2010/main" val="9612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323F38-CE45-83AF-C103-0A9E9A087135}"/>
              </a:ext>
            </a:extLst>
          </p:cNvPr>
          <p:cNvSpPr/>
          <p:nvPr/>
        </p:nvSpPr>
        <p:spPr>
          <a:xfrm>
            <a:off x="411783" y="133223"/>
            <a:ext cx="8029764" cy="1059735"/>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dirty="0">
                <a:latin typeface="Algerian" panose="04020705040A02060702" pitchFamily="82" charset="0"/>
              </a:rPr>
              <a:t>SYNTAX AND SEMANTICS OF FIRST ORDER LOGIC</a:t>
            </a:r>
          </a:p>
        </p:txBody>
      </p:sp>
      <p:sp>
        <p:nvSpPr>
          <p:cNvPr id="3" name="TextBox 2">
            <a:extLst>
              <a:ext uri="{FF2B5EF4-FFF2-40B4-BE49-F238E27FC236}">
                <a16:creationId xmlns:a16="http://schemas.microsoft.com/office/drawing/2014/main" id="{1B9D39DE-668C-A114-7C73-20C1BB4E6F14}"/>
              </a:ext>
            </a:extLst>
          </p:cNvPr>
          <p:cNvSpPr txBox="1"/>
          <p:nvPr/>
        </p:nvSpPr>
        <p:spPr>
          <a:xfrm>
            <a:off x="608591" y="1410962"/>
            <a:ext cx="7926818" cy="3785652"/>
          </a:xfrm>
          <a:prstGeom prst="rect">
            <a:avLst/>
          </a:prstGeom>
          <a:noFill/>
        </p:spPr>
        <p:txBody>
          <a:bodyPr wrap="square" rtlCol="0">
            <a:spAutoFit/>
          </a:bodyPr>
          <a:lstStyle/>
          <a:p>
            <a:pPr marL="457200" indent="-457200" algn="just">
              <a:buFont typeface="Wingdings" panose="05000000000000000000" pitchFamily="2" charset="2"/>
              <a:buChar char="q"/>
            </a:pPr>
            <a:r>
              <a:rPr lang="en-IN" sz="3000" b="1" i="1" dirty="0">
                <a:latin typeface="Book Antiqua" panose="02040602050305030304" pitchFamily="18" charset="0"/>
              </a:rPr>
              <a:t>Model is a collection of objects</a:t>
            </a:r>
          </a:p>
          <a:p>
            <a:pPr marL="457200" indent="-457200" algn="just">
              <a:buFont typeface="Wingdings" panose="05000000000000000000" pitchFamily="2" charset="2"/>
              <a:buChar char="q"/>
            </a:pPr>
            <a:r>
              <a:rPr lang="en-IN" sz="3000" b="1" i="1" dirty="0">
                <a:latin typeface="Book Antiqua" panose="02040602050305030304" pitchFamily="18" charset="0"/>
              </a:rPr>
              <a:t>Objects are related through relations</a:t>
            </a:r>
          </a:p>
          <a:p>
            <a:pPr marL="457200" indent="-457200" algn="just">
              <a:buFont typeface="Wingdings" panose="05000000000000000000" pitchFamily="2" charset="2"/>
              <a:buChar char="q"/>
            </a:pPr>
            <a:r>
              <a:rPr lang="en-IN" sz="3000" b="1" i="1" dirty="0">
                <a:latin typeface="Book Antiqua" panose="02040602050305030304" pitchFamily="18" charset="0"/>
              </a:rPr>
              <a:t>Relations are represented as series of tuples</a:t>
            </a:r>
          </a:p>
          <a:p>
            <a:pPr marL="457200" indent="-457200" algn="just">
              <a:buFont typeface="Wingdings" panose="05000000000000000000" pitchFamily="2" charset="2"/>
              <a:buChar char="q"/>
            </a:pPr>
            <a:r>
              <a:rPr lang="en-IN" sz="3000" b="1" i="1" dirty="0">
                <a:latin typeface="Book Antiqua" panose="02040602050305030304" pitchFamily="18" charset="0"/>
              </a:rPr>
              <a:t>Binary relations have 2 objects (tuples)</a:t>
            </a:r>
          </a:p>
          <a:p>
            <a:pPr marL="457200" indent="-457200" algn="just">
              <a:buFont typeface="Wingdings" panose="05000000000000000000" pitchFamily="2" charset="2"/>
              <a:buChar char="q"/>
            </a:pPr>
            <a:r>
              <a:rPr lang="en-IN" sz="3000" b="1" i="1" dirty="0">
                <a:latin typeface="Book Antiqua" panose="02040602050305030304" pitchFamily="18" charset="0"/>
              </a:rPr>
              <a:t>Unary relations are also called properties</a:t>
            </a:r>
          </a:p>
          <a:p>
            <a:pPr marL="457200" indent="-457200" algn="just">
              <a:buFont typeface="Wingdings" panose="05000000000000000000" pitchFamily="2" charset="2"/>
              <a:buChar char="q"/>
            </a:pPr>
            <a:r>
              <a:rPr lang="en-IN" sz="3000" b="1" i="1" dirty="0">
                <a:latin typeface="Book Antiqua" panose="02040602050305030304" pitchFamily="18" charset="0"/>
              </a:rPr>
              <a:t>Relations become functions, when they are specific to an object</a:t>
            </a:r>
          </a:p>
        </p:txBody>
      </p:sp>
    </p:spTree>
    <p:extLst>
      <p:ext uri="{BB962C8B-B14F-4D97-AF65-F5344CB8AC3E}">
        <p14:creationId xmlns:p14="http://schemas.microsoft.com/office/powerpoint/2010/main" val="387951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9677BB8-7CDF-2C80-7B31-277573EFBA9B}"/>
              </a:ext>
            </a:extLst>
          </p:cNvPr>
          <p:cNvSpPr/>
          <p:nvPr/>
        </p:nvSpPr>
        <p:spPr>
          <a:xfrm>
            <a:off x="653605" y="623869"/>
            <a:ext cx="3517716" cy="2763945"/>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Oval 2">
            <a:extLst>
              <a:ext uri="{FF2B5EF4-FFF2-40B4-BE49-F238E27FC236}">
                <a16:creationId xmlns:a16="http://schemas.microsoft.com/office/drawing/2014/main" id="{77A3ED2A-0F06-1076-2FAB-BFCCF5582FBF}"/>
              </a:ext>
            </a:extLst>
          </p:cNvPr>
          <p:cNvSpPr/>
          <p:nvPr/>
        </p:nvSpPr>
        <p:spPr>
          <a:xfrm>
            <a:off x="4742566" y="453861"/>
            <a:ext cx="3190309" cy="285522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5C836E04-27DD-F213-024A-1AD60B9AACF0}"/>
              </a:ext>
            </a:extLst>
          </p:cNvPr>
          <p:cNvPicPr>
            <a:picLocks noChangeAspect="1"/>
          </p:cNvPicPr>
          <p:nvPr/>
        </p:nvPicPr>
        <p:blipFill>
          <a:blip r:embed="rId2"/>
          <a:stretch>
            <a:fillRect/>
          </a:stretch>
        </p:blipFill>
        <p:spPr>
          <a:xfrm>
            <a:off x="1647131" y="794997"/>
            <a:ext cx="1272308" cy="1192623"/>
          </a:xfrm>
          <a:prstGeom prst="rect">
            <a:avLst/>
          </a:prstGeom>
        </p:spPr>
      </p:pic>
      <p:pic>
        <p:nvPicPr>
          <p:cNvPr id="7" name="Picture 6">
            <a:extLst>
              <a:ext uri="{FF2B5EF4-FFF2-40B4-BE49-F238E27FC236}">
                <a16:creationId xmlns:a16="http://schemas.microsoft.com/office/drawing/2014/main" id="{9EE5F363-4E13-6196-312F-F56482A3BD1E}"/>
              </a:ext>
            </a:extLst>
          </p:cNvPr>
          <p:cNvPicPr>
            <a:picLocks noChangeAspect="1"/>
          </p:cNvPicPr>
          <p:nvPr/>
        </p:nvPicPr>
        <p:blipFill>
          <a:blip r:embed="rId3"/>
          <a:stretch>
            <a:fillRect/>
          </a:stretch>
        </p:blipFill>
        <p:spPr>
          <a:xfrm>
            <a:off x="5640173" y="1029352"/>
            <a:ext cx="1248357" cy="1163490"/>
          </a:xfrm>
          <a:prstGeom prst="rect">
            <a:avLst/>
          </a:prstGeom>
        </p:spPr>
      </p:pic>
      <p:sp>
        <p:nvSpPr>
          <p:cNvPr id="8" name="TextBox 7">
            <a:extLst>
              <a:ext uri="{FF2B5EF4-FFF2-40B4-BE49-F238E27FC236}">
                <a16:creationId xmlns:a16="http://schemas.microsoft.com/office/drawing/2014/main" id="{C1E83C69-114C-4F12-18CA-B2809AAFD86D}"/>
              </a:ext>
            </a:extLst>
          </p:cNvPr>
          <p:cNvSpPr txBox="1"/>
          <p:nvPr/>
        </p:nvSpPr>
        <p:spPr>
          <a:xfrm>
            <a:off x="1158947" y="1816492"/>
            <a:ext cx="2507031" cy="1015663"/>
          </a:xfrm>
          <a:prstGeom prst="rect">
            <a:avLst/>
          </a:prstGeom>
          <a:noFill/>
        </p:spPr>
        <p:txBody>
          <a:bodyPr wrap="square" rtlCol="0">
            <a:spAutoFit/>
          </a:bodyPr>
          <a:lstStyle/>
          <a:p>
            <a:pPr algn="ctr"/>
            <a:r>
              <a:rPr lang="en-IN" sz="3000" b="1" dirty="0">
                <a:latin typeface="Book Antiqua" panose="02040602050305030304" pitchFamily="18" charset="0"/>
              </a:rPr>
              <a:t>Richard, the Lionheart</a:t>
            </a:r>
          </a:p>
        </p:txBody>
      </p:sp>
      <p:sp>
        <p:nvSpPr>
          <p:cNvPr id="9" name="TextBox 8">
            <a:extLst>
              <a:ext uri="{FF2B5EF4-FFF2-40B4-BE49-F238E27FC236}">
                <a16:creationId xmlns:a16="http://schemas.microsoft.com/office/drawing/2014/main" id="{62668F7B-8067-8367-6F88-3C4A704CABFE}"/>
              </a:ext>
            </a:extLst>
          </p:cNvPr>
          <p:cNvSpPr txBox="1"/>
          <p:nvPr/>
        </p:nvSpPr>
        <p:spPr>
          <a:xfrm>
            <a:off x="5136182" y="2113220"/>
            <a:ext cx="2507031" cy="553998"/>
          </a:xfrm>
          <a:prstGeom prst="rect">
            <a:avLst/>
          </a:prstGeom>
          <a:noFill/>
        </p:spPr>
        <p:txBody>
          <a:bodyPr wrap="square" rtlCol="0">
            <a:spAutoFit/>
          </a:bodyPr>
          <a:lstStyle/>
          <a:p>
            <a:pPr algn="ctr"/>
            <a:r>
              <a:rPr lang="en-IN" sz="3000" b="1" dirty="0">
                <a:latin typeface="Book Antiqua" panose="02040602050305030304" pitchFamily="18" charset="0"/>
              </a:rPr>
              <a:t>King John</a:t>
            </a:r>
          </a:p>
        </p:txBody>
      </p:sp>
      <p:pic>
        <p:nvPicPr>
          <p:cNvPr id="1026" name="Picture 2">
            <a:extLst>
              <a:ext uri="{FF2B5EF4-FFF2-40B4-BE49-F238E27FC236}">
                <a16:creationId xmlns:a16="http://schemas.microsoft.com/office/drawing/2014/main" id="{E873EF0F-CAEA-DFBF-FB92-3BAE927D0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4123" y="169197"/>
            <a:ext cx="1026681" cy="8336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C8C0E84-1C33-CC8B-30EC-AEC938E0E763}"/>
              </a:ext>
            </a:extLst>
          </p:cNvPr>
          <p:cNvPicPr>
            <a:picLocks noChangeAspect="1"/>
          </p:cNvPicPr>
          <p:nvPr/>
        </p:nvPicPr>
        <p:blipFill>
          <a:blip r:embed="rId5"/>
          <a:stretch>
            <a:fillRect/>
          </a:stretch>
        </p:blipFill>
        <p:spPr>
          <a:xfrm>
            <a:off x="981011" y="3180243"/>
            <a:ext cx="1946128" cy="1946128"/>
          </a:xfrm>
          <a:prstGeom prst="rect">
            <a:avLst/>
          </a:prstGeom>
        </p:spPr>
      </p:pic>
      <p:pic>
        <p:nvPicPr>
          <p:cNvPr id="11" name="Picture 10">
            <a:extLst>
              <a:ext uri="{FF2B5EF4-FFF2-40B4-BE49-F238E27FC236}">
                <a16:creationId xmlns:a16="http://schemas.microsoft.com/office/drawing/2014/main" id="{6F850CF5-03CE-D59B-7EA0-1A2D0C6D44EE}"/>
              </a:ext>
            </a:extLst>
          </p:cNvPr>
          <p:cNvPicPr>
            <a:picLocks noChangeAspect="1"/>
          </p:cNvPicPr>
          <p:nvPr/>
        </p:nvPicPr>
        <p:blipFill>
          <a:blip r:embed="rId5"/>
          <a:stretch>
            <a:fillRect/>
          </a:stretch>
        </p:blipFill>
        <p:spPr>
          <a:xfrm>
            <a:off x="4942402" y="3141595"/>
            <a:ext cx="1946128" cy="1946128"/>
          </a:xfrm>
          <a:prstGeom prst="rect">
            <a:avLst/>
          </a:prstGeom>
        </p:spPr>
      </p:pic>
      <p:sp>
        <p:nvSpPr>
          <p:cNvPr id="12" name="TextBox 11">
            <a:extLst>
              <a:ext uri="{FF2B5EF4-FFF2-40B4-BE49-F238E27FC236}">
                <a16:creationId xmlns:a16="http://schemas.microsoft.com/office/drawing/2014/main" id="{B3749BC2-0A74-6FB8-763E-B04CB1F0F26A}"/>
              </a:ext>
            </a:extLst>
          </p:cNvPr>
          <p:cNvSpPr txBox="1"/>
          <p:nvPr/>
        </p:nvSpPr>
        <p:spPr>
          <a:xfrm>
            <a:off x="682377" y="5265952"/>
            <a:ext cx="7779245" cy="584775"/>
          </a:xfrm>
          <a:prstGeom prst="rect">
            <a:avLst/>
          </a:prstGeom>
          <a:noFill/>
        </p:spPr>
        <p:txBody>
          <a:bodyPr wrap="none" rtlCol="0">
            <a:spAutoFit/>
          </a:bodyPr>
          <a:lstStyle/>
          <a:p>
            <a:r>
              <a:rPr lang="en-IN" sz="3200" b="1" dirty="0">
                <a:solidFill>
                  <a:srgbClr val="FF0000"/>
                </a:solidFill>
              </a:rPr>
              <a:t>Objects- Richard, John, 2 left legs and crown</a:t>
            </a:r>
          </a:p>
        </p:txBody>
      </p:sp>
    </p:spTree>
    <p:extLst>
      <p:ext uri="{BB962C8B-B14F-4D97-AF65-F5344CB8AC3E}">
        <p14:creationId xmlns:p14="http://schemas.microsoft.com/office/powerpoint/2010/main" val="19261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E529E5-D913-C7D1-02B9-1DC4F3712B76}"/>
              </a:ext>
            </a:extLst>
          </p:cNvPr>
          <p:cNvSpPr txBox="1"/>
          <p:nvPr/>
        </p:nvSpPr>
        <p:spPr>
          <a:xfrm>
            <a:off x="458318" y="239780"/>
            <a:ext cx="7779245" cy="584775"/>
          </a:xfrm>
          <a:prstGeom prst="rect">
            <a:avLst/>
          </a:prstGeom>
          <a:noFill/>
        </p:spPr>
        <p:txBody>
          <a:bodyPr wrap="none" rtlCol="0">
            <a:spAutoFit/>
          </a:bodyPr>
          <a:lstStyle/>
          <a:p>
            <a:r>
              <a:rPr lang="en-IN" sz="3200" b="1" dirty="0">
                <a:solidFill>
                  <a:srgbClr val="FF0000"/>
                </a:solidFill>
              </a:rPr>
              <a:t>Objects- Richard, John, 2 left legs and crown</a:t>
            </a:r>
          </a:p>
        </p:txBody>
      </p:sp>
      <p:sp>
        <p:nvSpPr>
          <p:cNvPr id="3" name="TextBox 2">
            <a:extLst>
              <a:ext uri="{FF2B5EF4-FFF2-40B4-BE49-F238E27FC236}">
                <a16:creationId xmlns:a16="http://schemas.microsoft.com/office/drawing/2014/main" id="{AB7CA43E-88A0-7B06-2527-17AC155A5F70}"/>
              </a:ext>
            </a:extLst>
          </p:cNvPr>
          <p:cNvSpPr txBox="1"/>
          <p:nvPr/>
        </p:nvSpPr>
        <p:spPr>
          <a:xfrm>
            <a:off x="458317" y="955353"/>
            <a:ext cx="6049605" cy="1569660"/>
          </a:xfrm>
          <a:prstGeom prst="rect">
            <a:avLst/>
          </a:prstGeom>
          <a:noFill/>
        </p:spPr>
        <p:txBody>
          <a:bodyPr wrap="none" rtlCol="0">
            <a:spAutoFit/>
          </a:bodyPr>
          <a:lstStyle/>
          <a:p>
            <a:r>
              <a:rPr lang="en-IN" sz="3200" b="1" dirty="0">
                <a:solidFill>
                  <a:srgbClr val="C00000"/>
                </a:solidFill>
              </a:rPr>
              <a:t>Binary relations:</a:t>
            </a:r>
          </a:p>
          <a:p>
            <a:r>
              <a:rPr lang="en-IN" sz="3200" b="1" dirty="0">
                <a:solidFill>
                  <a:srgbClr val="C00000"/>
                </a:solidFill>
              </a:rPr>
              <a:t>  brotherhood: {&lt;Richard&gt;,&lt;John&gt;}</a:t>
            </a:r>
          </a:p>
          <a:p>
            <a:r>
              <a:rPr lang="en-IN" sz="3200" b="1" dirty="0">
                <a:solidFill>
                  <a:srgbClr val="C00000"/>
                </a:solidFill>
              </a:rPr>
              <a:t>  on head: {&lt;crown&gt;,&lt;John&gt;}</a:t>
            </a:r>
          </a:p>
        </p:txBody>
      </p:sp>
      <p:sp>
        <p:nvSpPr>
          <p:cNvPr id="4" name="TextBox 3">
            <a:extLst>
              <a:ext uri="{FF2B5EF4-FFF2-40B4-BE49-F238E27FC236}">
                <a16:creationId xmlns:a16="http://schemas.microsoft.com/office/drawing/2014/main" id="{E9757C08-7654-3B23-6EFF-E6B9C6969AEA}"/>
              </a:ext>
            </a:extLst>
          </p:cNvPr>
          <p:cNvSpPr txBox="1"/>
          <p:nvPr/>
        </p:nvSpPr>
        <p:spPr>
          <a:xfrm>
            <a:off x="421983" y="2655811"/>
            <a:ext cx="4925900" cy="2554545"/>
          </a:xfrm>
          <a:prstGeom prst="rect">
            <a:avLst/>
          </a:prstGeom>
          <a:noFill/>
        </p:spPr>
        <p:txBody>
          <a:bodyPr wrap="none" rtlCol="0">
            <a:spAutoFit/>
          </a:bodyPr>
          <a:lstStyle/>
          <a:p>
            <a:r>
              <a:rPr lang="en-IN" sz="3200" b="1" dirty="0">
                <a:solidFill>
                  <a:srgbClr val="C00000"/>
                </a:solidFill>
              </a:rPr>
              <a:t>Unary relations (properties):</a:t>
            </a:r>
          </a:p>
          <a:p>
            <a:r>
              <a:rPr lang="en-IN" sz="3200" b="1" dirty="0">
                <a:solidFill>
                  <a:srgbClr val="C00000"/>
                </a:solidFill>
              </a:rPr>
              <a:t>  person: {&lt;Richard&gt;}</a:t>
            </a:r>
          </a:p>
          <a:p>
            <a:r>
              <a:rPr lang="en-IN" sz="3200" b="1" dirty="0">
                <a:solidFill>
                  <a:srgbClr val="C00000"/>
                </a:solidFill>
              </a:rPr>
              <a:t>  person: {&lt;John&gt;}</a:t>
            </a:r>
          </a:p>
          <a:p>
            <a:r>
              <a:rPr lang="en-IN" sz="3200" b="1" dirty="0">
                <a:solidFill>
                  <a:srgbClr val="C00000"/>
                </a:solidFill>
              </a:rPr>
              <a:t>  king: {&lt;John&gt;}</a:t>
            </a:r>
          </a:p>
          <a:p>
            <a:r>
              <a:rPr lang="en-IN" sz="3200" b="1" dirty="0">
                <a:solidFill>
                  <a:srgbClr val="C00000"/>
                </a:solidFill>
              </a:rPr>
              <a:t>  crown: {&lt;John&gt;}</a:t>
            </a:r>
          </a:p>
        </p:txBody>
      </p:sp>
    </p:spTree>
    <p:extLst>
      <p:ext uri="{BB962C8B-B14F-4D97-AF65-F5344CB8AC3E}">
        <p14:creationId xmlns:p14="http://schemas.microsoft.com/office/powerpoint/2010/main" val="151274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CA0888-7842-316D-25EC-C5789E14F9C6}"/>
              </a:ext>
            </a:extLst>
          </p:cNvPr>
          <p:cNvSpPr txBox="1"/>
          <p:nvPr/>
        </p:nvSpPr>
        <p:spPr>
          <a:xfrm>
            <a:off x="458318" y="239780"/>
            <a:ext cx="6035627" cy="584775"/>
          </a:xfrm>
          <a:prstGeom prst="rect">
            <a:avLst/>
          </a:prstGeom>
          <a:noFill/>
        </p:spPr>
        <p:txBody>
          <a:bodyPr wrap="none" rtlCol="0">
            <a:spAutoFit/>
          </a:bodyPr>
          <a:lstStyle/>
          <a:p>
            <a:r>
              <a:rPr lang="en-IN" sz="3200" b="1" dirty="0">
                <a:solidFill>
                  <a:srgbClr val="FF0000"/>
                </a:solidFill>
              </a:rPr>
              <a:t>Functions: Relations with mappings</a:t>
            </a:r>
          </a:p>
        </p:txBody>
      </p:sp>
      <p:sp>
        <p:nvSpPr>
          <p:cNvPr id="4" name="TextBox 3">
            <a:extLst>
              <a:ext uri="{FF2B5EF4-FFF2-40B4-BE49-F238E27FC236}">
                <a16:creationId xmlns:a16="http://schemas.microsoft.com/office/drawing/2014/main" id="{7EAA9685-FA70-DD3A-2BEC-307B18DF3A30}"/>
              </a:ext>
            </a:extLst>
          </p:cNvPr>
          <p:cNvSpPr txBox="1"/>
          <p:nvPr/>
        </p:nvSpPr>
        <p:spPr>
          <a:xfrm>
            <a:off x="1165709" y="824555"/>
            <a:ext cx="6246382" cy="1077218"/>
          </a:xfrm>
          <a:prstGeom prst="rect">
            <a:avLst/>
          </a:prstGeom>
          <a:noFill/>
        </p:spPr>
        <p:txBody>
          <a:bodyPr wrap="square">
            <a:spAutoFit/>
          </a:bodyPr>
          <a:lstStyle/>
          <a:p>
            <a:r>
              <a:rPr lang="en-IN" sz="3200" b="1" dirty="0">
                <a:solidFill>
                  <a:srgbClr val="C00000"/>
                </a:solidFill>
              </a:rPr>
              <a:t>&lt;Richard&gt;-&gt;Richards left-leg</a:t>
            </a:r>
          </a:p>
          <a:p>
            <a:r>
              <a:rPr lang="en-IN" sz="3200" b="1" dirty="0">
                <a:solidFill>
                  <a:srgbClr val="C00000"/>
                </a:solidFill>
              </a:rPr>
              <a:t>&lt;John&gt;-&gt;Johns left-leg</a:t>
            </a:r>
          </a:p>
        </p:txBody>
      </p:sp>
      <p:sp>
        <p:nvSpPr>
          <p:cNvPr id="5" name="TextBox 4">
            <a:extLst>
              <a:ext uri="{FF2B5EF4-FFF2-40B4-BE49-F238E27FC236}">
                <a16:creationId xmlns:a16="http://schemas.microsoft.com/office/drawing/2014/main" id="{128332DC-9BC6-B673-6044-112446469535}"/>
              </a:ext>
            </a:extLst>
          </p:cNvPr>
          <p:cNvSpPr txBox="1"/>
          <p:nvPr/>
        </p:nvSpPr>
        <p:spPr>
          <a:xfrm>
            <a:off x="427409" y="2258508"/>
            <a:ext cx="7722981" cy="1077218"/>
          </a:xfrm>
          <a:prstGeom prst="rect">
            <a:avLst/>
          </a:prstGeom>
          <a:noFill/>
        </p:spPr>
        <p:txBody>
          <a:bodyPr wrap="square" rtlCol="0">
            <a:spAutoFit/>
          </a:bodyPr>
          <a:lstStyle/>
          <a:p>
            <a:r>
              <a:rPr lang="en-IN" sz="3200" b="1" dirty="0">
                <a:solidFill>
                  <a:srgbClr val="FF0000"/>
                </a:solidFill>
              </a:rPr>
              <a:t>Total Functions are functions that must have value for every input tuple</a:t>
            </a:r>
          </a:p>
        </p:txBody>
      </p:sp>
    </p:spTree>
    <p:extLst>
      <p:ext uri="{BB962C8B-B14F-4D97-AF65-F5344CB8AC3E}">
        <p14:creationId xmlns:p14="http://schemas.microsoft.com/office/powerpoint/2010/main" val="36824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F125C80-C31B-B020-92FF-D30544A19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11" y="278181"/>
            <a:ext cx="3034248" cy="3034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1570979-70FD-22AD-F493-1EFB786CC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661" y="137609"/>
            <a:ext cx="4243482" cy="42434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F635CB-C422-CCAA-7E8F-E053DE7EF788}"/>
              </a:ext>
            </a:extLst>
          </p:cNvPr>
          <p:cNvSpPr txBox="1"/>
          <p:nvPr/>
        </p:nvSpPr>
        <p:spPr>
          <a:xfrm>
            <a:off x="603671" y="4493276"/>
            <a:ext cx="7407926" cy="1015663"/>
          </a:xfrm>
          <a:prstGeom prst="rect">
            <a:avLst/>
          </a:prstGeom>
          <a:noFill/>
        </p:spPr>
        <p:txBody>
          <a:bodyPr wrap="square" rtlCol="0">
            <a:spAutoFit/>
          </a:bodyPr>
          <a:lstStyle/>
          <a:p>
            <a:pPr algn="just"/>
            <a:r>
              <a:rPr lang="en-IN" sz="3000" b="1" i="1" dirty="0">
                <a:solidFill>
                  <a:srgbClr val="FF0000"/>
                </a:solidFill>
                <a:latin typeface="Book Antiqua" panose="02040602050305030304" pitchFamily="18" charset="0"/>
              </a:rPr>
              <a:t>Propositional logic is a puny mechanism to express knowledge and inferencing</a:t>
            </a:r>
          </a:p>
        </p:txBody>
      </p:sp>
    </p:spTree>
    <p:extLst>
      <p:ext uri="{BB962C8B-B14F-4D97-AF65-F5344CB8AC3E}">
        <p14:creationId xmlns:p14="http://schemas.microsoft.com/office/powerpoint/2010/main" val="298553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up)">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4CCC41B-4002-4503-E368-33AF59F26009}"/>
              </a:ext>
            </a:extLst>
          </p:cNvPr>
          <p:cNvSpPr/>
          <p:nvPr/>
        </p:nvSpPr>
        <p:spPr>
          <a:xfrm>
            <a:off x="411783" y="133223"/>
            <a:ext cx="8029764" cy="1059735"/>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dirty="0">
                <a:latin typeface="Algerian" panose="04020705040A02060702" pitchFamily="82" charset="0"/>
              </a:rPr>
              <a:t>SYMBOLS AND INTERPRETATIONS</a:t>
            </a:r>
          </a:p>
        </p:txBody>
      </p:sp>
      <p:sp>
        <p:nvSpPr>
          <p:cNvPr id="3" name="TextBox 2">
            <a:extLst>
              <a:ext uri="{FF2B5EF4-FFF2-40B4-BE49-F238E27FC236}">
                <a16:creationId xmlns:a16="http://schemas.microsoft.com/office/drawing/2014/main" id="{91D2E723-7EAD-0781-BB7F-2802A75E2D5D}"/>
              </a:ext>
            </a:extLst>
          </p:cNvPr>
          <p:cNvSpPr txBox="1"/>
          <p:nvPr/>
        </p:nvSpPr>
        <p:spPr>
          <a:xfrm>
            <a:off x="608591" y="1410962"/>
            <a:ext cx="7926818" cy="3785652"/>
          </a:xfrm>
          <a:prstGeom prst="rect">
            <a:avLst/>
          </a:prstGeom>
          <a:noFill/>
        </p:spPr>
        <p:txBody>
          <a:bodyPr wrap="square" rtlCol="0">
            <a:spAutoFit/>
          </a:bodyPr>
          <a:lstStyle/>
          <a:p>
            <a:pPr marL="457200" indent="-457200" algn="just">
              <a:buFont typeface="Wingdings" panose="05000000000000000000" pitchFamily="2" charset="2"/>
              <a:buChar char="q"/>
            </a:pPr>
            <a:r>
              <a:rPr lang="en-IN" sz="3000" b="1" i="1" dirty="0">
                <a:latin typeface="Book Antiqua" panose="02040602050305030304" pitchFamily="18" charset="0"/>
              </a:rPr>
              <a:t>Symbols stand for objects, relations and functions</a:t>
            </a:r>
          </a:p>
          <a:p>
            <a:pPr marL="457200" indent="-457200" algn="just">
              <a:buFont typeface="Wingdings" panose="05000000000000000000" pitchFamily="2" charset="2"/>
              <a:buChar char="q"/>
            </a:pPr>
            <a:r>
              <a:rPr lang="en-IN" sz="3000" b="1" i="1" dirty="0">
                <a:latin typeface="Book Antiqua" panose="02040602050305030304" pitchFamily="18" charset="0"/>
              </a:rPr>
              <a:t>3 types of symbols</a:t>
            </a:r>
          </a:p>
          <a:p>
            <a:pPr marL="457200" indent="-457200" algn="just">
              <a:buFont typeface="Wingdings" panose="05000000000000000000" pitchFamily="2" charset="2"/>
              <a:buChar char="q"/>
            </a:pPr>
            <a:r>
              <a:rPr lang="en-IN" sz="3000" b="1" i="1" dirty="0">
                <a:latin typeface="Book Antiqua" panose="02040602050305030304" pitchFamily="18" charset="0"/>
              </a:rPr>
              <a:t>Constant symbols-objects</a:t>
            </a:r>
          </a:p>
          <a:p>
            <a:pPr marL="457200" indent="-457200" algn="just">
              <a:buFont typeface="Wingdings" panose="05000000000000000000" pitchFamily="2" charset="2"/>
              <a:buChar char="q"/>
            </a:pPr>
            <a:r>
              <a:rPr lang="en-IN" sz="3000" b="1" i="1" dirty="0">
                <a:latin typeface="Book Antiqua" panose="02040602050305030304" pitchFamily="18" charset="0"/>
              </a:rPr>
              <a:t>Predicate symbols-relations</a:t>
            </a:r>
          </a:p>
          <a:p>
            <a:pPr marL="457200" indent="-457200" algn="just">
              <a:buFont typeface="Wingdings" panose="05000000000000000000" pitchFamily="2" charset="2"/>
              <a:buChar char="q"/>
            </a:pPr>
            <a:r>
              <a:rPr lang="en-IN" sz="3000" b="1" i="1" dirty="0">
                <a:latin typeface="Book Antiqua" panose="02040602050305030304" pitchFamily="18" charset="0"/>
              </a:rPr>
              <a:t>Function symbols - functions</a:t>
            </a:r>
          </a:p>
          <a:p>
            <a:pPr marL="457200" indent="-457200" algn="just">
              <a:buFont typeface="Wingdings" panose="05000000000000000000" pitchFamily="2" charset="2"/>
              <a:buChar char="q"/>
            </a:pPr>
            <a:r>
              <a:rPr lang="en-IN" sz="3000" b="1" i="1" dirty="0">
                <a:latin typeface="Book Antiqua" panose="02040602050305030304" pitchFamily="18" charset="0"/>
              </a:rPr>
              <a:t>Convention adopted that all symbols begin with uppercase letters.</a:t>
            </a:r>
          </a:p>
        </p:txBody>
      </p:sp>
    </p:spTree>
    <p:extLst>
      <p:ext uri="{BB962C8B-B14F-4D97-AF65-F5344CB8AC3E}">
        <p14:creationId xmlns:p14="http://schemas.microsoft.com/office/powerpoint/2010/main" val="212204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6A2641-4202-0543-0EA9-48F1296DF039}"/>
              </a:ext>
            </a:extLst>
          </p:cNvPr>
          <p:cNvSpPr txBox="1"/>
          <p:nvPr/>
        </p:nvSpPr>
        <p:spPr>
          <a:xfrm>
            <a:off x="971928" y="963834"/>
            <a:ext cx="6967001" cy="3416320"/>
          </a:xfrm>
          <a:prstGeom prst="rect">
            <a:avLst/>
          </a:prstGeom>
          <a:noFill/>
        </p:spPr>
        <p:txBody>
          <a:bodyPr wrap="square">
            <a:spAutoFit/>
          </a:bodyPr>
          <a:lstStyle/>
          <a:p>
            <a:r>
              <a:rPr lang="en-IN" sz="3600" b="1" dirty="0">
                <a:solidFill>
                  <a:srgbClr val="C00000"/>
                </a:solidFill>
              </a:rPr>
              <a:t>Example constant symbols:</a:t>
            </a:r>
          </a:p>
          <a:p>
            <a:r>
              <a:rPr lang="en-IN" sz="3600" b="1" dirty="0">
                <a:solidFill>
                  <a:srgbClr val="C00000"/>
                </a:solidFill>
              </a:rPr>
              <a:t>       </a:t>
            </a:r>
            <a:r>
              <a:rPr lang="en-IN" sz="3200" b="1" i="1" dirty="0">
                <a:solidFill>
                  <a:srgbClr val="C00000"/>
                </a:solidFill>
                <a:latin typeface="Book Antiqua" panose="02040602050305030304" pitchFamily="18" charset="0"/>
              </a:rPr>
              <a:t>John, Richard</a:t>
            </a:r>
            <a:endParaRPr lang="en-IN" sz="3600" b="1" i="1" dirty="0">
              <a:solidFill>
                <a:srgbClr val="C00000"/>
              </a:solidFill>
              <a:latin typeface="Book Antiqua" panose="02040602050305030304" pitchFamily="18" charset="0"/>
            </a:endParaRPr>
          </a:p>
          <a:p>
            <a:r>
              <a:rPr lang="en-IN" sz="3600" b="1" dirty="0">
                <a:solidFill>
                  <a:srgbClr val="C00000"/>
                </a:solidFill>
              </a:rPr>
              <a:t>Example predicate symbols:</a:t>
            </a:r>
          </a:p>
          <a:p>
            <a:r>
              <a:rPr lang="en-IN" sz="3600" b="1" dirty="0">
                <a:solidFill>
                  <a:srgbClr val="C00000"/>
                </a:solidFill>
              </a:rPr>
              <a:t>      </a:t>
            </a:r>
            <a:r>
              <a:rPr lang="en-IN" sz="3200" b="1" i="1" dirty="0">
                <a:solidFill>
                  <a:srgbClr val="C00000"/>
                </a:solidFill>
                <a:latin typeface="Book Antiqua" panose="02040602050305030304" pitchFamily="18" charset="0"/>
              </a:rPr>
              <a:t>Brother, </a:t>
            </a:r>
            <a:r>
              <a:rPr lang="en-IN" sz="3200" b="1" i="1" dirty="0" err="1">
                <a:solidFill>
                  <a:srgbClr val="C00000"/>
                </a:solidFill>
                <a:latin typeface="Book Antiqua" panose="02040602050305030304" pitchFamily="18" charset="0"/>
              </a:rPr>
              <a:t>OnHead</a:t>
            </a:r>
            <a:r>
              <a:rPr lang="en-IN" sz="3200" b="1" i="1" dirty="0">
                <a:solidFill>
                  <a:srgbClr val="C00000"/>
                </a:solidFill>
                <a:latin typeface="Book Antiqua" panose="02040602050305030304" pitchFamily="18" charset="0"/>
              </a:rPr>
              <a:t>, Person, King</a:t>
            </a:r>
            <a:endParaRPr lang="en-IN" sz="3600" b="1" i="1" dirty="0">
              <a:solidFill>
                <a:srgbClr val="C00000"/>
              </a:solidFill>
              <a:latin typeface="Book Antiqua" panose="02040602050305030304" pitchFamily="18" charset="0"/>
            </a:endParaRPr>
          </a:p>
          <a:p>
            <a:r>
              <a:rPr lang="en-IN" sz="3600" b="1" dirty="0">
                <a:solidFill>
                  <a:srgbClr val="C00000"/>
                </a:solidFill>
              </a:rPr>
              <a:t>Example function symbols:</a:t>
            </a:r>
          </a:p>
          <a:p>
            <a:r>
              <a:rPr lang="en-IN" sz="3600" b="1" dirty="0">
                <a:solidFill>
                  <a:srgbClr val="C00000"/>
                </a:solidFill>
              </a:rPr>
              <a:t>       </a:t>
            </a:r>
            <a:r>
              <a:rPr lang="en-IN" sz="3200" b="1" i="1" dirty="0" err="1">
                <a:solidFill>
                  <a:srgbClr val="C00000"/>
                </a:solidFill>
                <a:latin typeface="Book Antiqua" panose="02040602050305030304" pitchFamily="18" charset="0"/>
              </a:rPr>
              <a:t>LeftLeg</a:t>
            </a:r>
            <a:endParaRPr lang="en-IN" sz="3600" b="1" i="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5790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5" dur="500"/>
                                        <p:tgtEl>
                                          <p:spTgt spid="2">
                                            <p:txEl>
                                              <p:pRg st="4" end="4"/>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FC0659-D71B-9FF8-87D0-820D610692A1}"/>
              </a:ext>
            </a:extLst>
          </p:cNvPr>
          <p:cNvSpPr txBox="1"/>
          <p:nvPr/>
        </p:nvSpPr>
        <p:spPr>
          <a:xfrm>
            <a:off x="211948" y="365271"/>
            <a:ext cx="8238684" cy="1938992"/>
          </a:xfrm>
          <a:prstGeom prst="rect">
            <a:avLst/>
          </a:prstGeom>
          <a:noFill/>
        </p:spPr>
        <p:txBody>
          <a:bodyPr wrap="square">
            <a:spAutoFit/>
          </a:bodyPr>
          <a:lstStyle/>
          <a:p>
            <a:pPr algn="just"/>
            <a:r>
              <a:rPr lang="en-US" sz="3000" b="1" i="1" dirty="0">
                <a:solidFill>
                  <a:srgbClr val="000000"/>
                </a:solidFill>
                <a:effectLst/>
                <a:latin typeface="Book Antiqua" panose="02040602050305030304" pitchFamily="18" charset="0"/>
              </a:rPr>
              <a:t>Each model includes an </a:t>
            </a:r>
            <a:r>
              <a:rPr lang="en-US" sz="3000" b="1" i="1" dirty="0">
                <a:solidFill>
                  <a:srgbClr val="000000"/>
                </a:solidFill>
                <a:effectLst/>
                <a:highlight>
                  <a:srgbClr val="FFFF00"/>
                </a:highlight>
                <a:latin typeface="Book Antiqua" panose="02040602050305030304" pitchFamily="18" charset="0"/>
              </a:rPr>
              <a:t>interpretation</a:t>
            </a:r>
            <a:r>
              <a:rPr lang="en-US" sz="3000" b="1" i="1" dirty="0">
                <a:solidFill>
                  <a:srgbClr val="000000"/>
                </a:solidFill>
                <a:effectLst/>
                <a:latin typeface="Book Antiqua" panose="02040602050305030304" pitchFamily="18" charset="0"/>
              </a:rPr>
              <a:t> that specifies exactly which objects, relations and functions are referred to by the </a:t>
            </a:r>
            <a:r>
              <a:rPr lang="en-US" sz="3000" b="1" i="1" dirty="0">
                <a:solidFill>
                  <a:srgbClr val="000000"/>
                </a:solidFill>
                <a:effectLst/>
                <a:highlight>
                  <a:srgbClr val="FFFF00"/>
                </a:highlight>
                <a:latin typeface="Book Antiqua" panose="02040602050305030304" pitchFamily="18" charset="0"/>
              </a:rPr>
              <a:t>constant, predicate, and function symbols</a:t>
            </a:r>
            <a:r>
              <a:rPr lang="en-US" sz="3000" b="1" i="1" dirty="0">
                <a:highlight>
                  <a:srgbClr val="FFFF00"/>
                </a:highlight>
                <a:latin typeface="Book Antiqua" panose="02040602050305030304" pitchFamily="18" charset="0"/>
              </a:rPr>
              <a:t> </a:t>
            </a:r>
            <a:endParaRPr lang="en-IN" sz="3000" b="1" i="1" dirty="0">
              <a:latin typeface="Book Antiqua" panose="02040602050305030304" pitchFamily="18" charset="0"/>
            </a:endParaRPr>
          </a:p>
        </p:txBody>
      </p:sp>
      <p:sp>
        <p:nvSpPr>
          <p:cNvPr id="5" name="TextBox 4">
            <a:extLst>
              <a:ext uri="{FF2B5EF4-FFF2-40B4-BE49-F238E27FC236}">
                <a16:creationId xmlns:a16="http://schemas.microsoft.com/office/drawing/2014/main" id="{90367561-4629-E292-CF74-6084B8589174}"/>
              </a:ext>
            </a:extLst>
          </p:cNvPr>
          <p:cNvSpPr txBox="1"/>
          <p:nvPr/>
        </p:nvSpPr>
        <p:spPr>
          <a:xfrm>
            <a:off x="321959" y="2388860"/>
            <a:ext cx="8238684" cy="553998"/>
          </a:xfrm>
          <a:prstGeom prst="rect">
            <a:avLst/>
          </a:prstGeom>
          <a:noFill/>
        </p:spPr>
        <p:txBody>
          <a:bodyPr wrap="square">
            <a:spAutoFit/>
          </a:bodyPr>
          <a:lstStyle/>
          <a:p>
            <a:pPr algn="just"/>
            <a:r>
              <a:rPr lang="en-US" sz="3000" b="1" i="1" dirty="0">
                <a:solidFill>
                  <a:srgbClr val="000000"/>
                </a:solidFill>
                <a:effectLst/>
                <a:latin typeface="Book Antiqua" panose="02040602050305030304" pitchFamily="18" charset="0"/>
              </a:rPr>
              <a:t>Logician calls it as </a:t>
            </a:r>
            <a:r>
              <a:rPr lang="en-US" sz="3000" b="1" i="1" dirty="0">
                <a:solidFill>
                  <a:srgbClr val="000000"/>
                </a:solidFill>
                <a:effectLst/>
                <a:highlight>
                  <a:srgbClr val="FFFF00"/>
                </a:highlight>
                <a:latin typeface="Book Antiqua" panose="02040602050305030304" pitchFamily="18" charset="0"/>
              </a:rPr>
              <a:t>Intended Interpretation</a:t>
            </a:r>
            <a:endParaRPr lang="en-IN" sz="3000" b="1" i="1" dirty="0">
              <a:highlight>
                <a:srgbClr val="FFFF00"/>
              </a:highlight>
              <a:latin typeface="Book Antiqua" panose="02040602050305030304" pitchFamily="18" charset="0"/>
            </a:endParaRPr>
          </a:p>
        </p:txBody>
      </p:sp>
      <p:sp>
        <p:nvSpPr>
          <p:cNvPr id="7" name="TextBox 6">
            <a:extLst>
              <a:ext uri="{FF2B5EF4-FFF2-40B4-BE49-F238E27FC236}">
                <a16:creationId xmlns:a16="http://schemas.microsoft.com/office/drawing/2014/main" id="{0009CFE0-CFE5-54AF-75BC-D7D5E03451F6}"/>
              </a:ext>
            </a:extLst>
          </p:cNvPr>
          <p:cNvSpPr txBox="1"/>
          <p:nvPr/>
        </p:nvSpPr>
        <p:spPr>
          <a:xfrm>
            <a:off x="650980" y="3059668"/>
            <a:ext cx="4572000" cy="1200329"/>
          </a:xfrm>
          <a:prstGeom prst="rect">
            <a:avLst/>
          </a:prstGeom>
          <a:noFill/>
        </p:spPr>
        <p:txBody>
          <a:bodyPr wrap="square">
            <a:spAutoFit/>
          </a:bodyPr>
          <a:lstStyle/>
          <a:p>
            <a:r>
              <a:rPr lang="en-IN" sz="3600" b="1" i="1" dirty="0">
                <a:solidFill>
                  <a:srgbClr val="C00000"/>
                </a:solidFill>
                <a:latin typeface="Book Antiqua" panose="02040602050305030304" pitchFamily="18" charset="0"/>
              </a:rPr>
              <a:t>John, Richard</a:t>
            </a:r>
          </a:p>
          <a:p>
            <a:r>
              <a:rPr lang="en-IN" sz="3600" b="1" i="1" dirty="0" err="1">
                <a:solidFill>
                  <a:srgbClr val="C00000"/>
                </a:solidFill>
                <a:latin typeface="Book Antiqua" panose="02040602050305030304" pitchFamily="18" charset="0"/>
              </a:rPr>
              <a:t>LeftLeg</a:t>
            </a:r>
            <a:endParaRPr lang="en-IN" sz="3600" dirty="0"/>
          </a:p>
        </p:txBody>
      </p:sp>
      <p:sp>
        <p:nvSpPr>
          <p:cNvPr id="8" name="Right Brace 7">
            <a:extLst>
              <a:ext uri="{FF2B5EF4-FFF2-40B4-BE49-F238E27FC236}">
                <a16:creationId xmlns:a16="http://schemas.microsoft.com/office/drawing/2014/main" id="{3DB7FA21-99F7-B8AD-3A6F-0F93D4A9AE09}"/>
              </a:ext>
            </a:extLst>
          </p:cNvPr>
          <p:cNvSpPr/>
          <p:nvPr/>
        </p:nvSpPr>
        <p:spPr>
          <a:xfrm>
            <a:off x="3996715" y="3154983"/>
            <a:ext cx="290670" cy="110501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B56654F7-C794-02AA-E670-F118FFAD224E}"/>
              </a:ext>
            </a:extLst>
          </p:cNvPr>
          <p:cNvSpPr/>
          <p:nvPr/>
        </p:nvSpPr>
        <p:spPr>
          <a:xfrm>
            <a:off x="4462998" y="3113729"/>
            <a:ext cx="3348763" cy="1179435"/>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b="1" dirty="0"/>
              <a:t>Intended Interpretations?</a:t>
            </a:r>
          </a:p>
        </p:txBody>
      </p:sp>
    </p:spTree>
    <p:extLst>
      <p:ext uri="{BB962C8B-B14F-4D97-AF65-F5344CB8AC3E}">
        <p14:creationId xmlns:p14="http://schemas.microsoft.com/office/powerpoint/2010/main" val="152804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AF8BC7-297F-C936-2930-395B682D2C93}"/>
              </a:ext>
            </a:extLst>
          </p:cNvPr>
          <p:cNvPicPr>
            <a:picLocks noChangeAspect="1"/>
          </p:cNvPicPr>
          <p:nvPr/>
        </p:nvPicPr>
        <p:blipFill>
          <a:blip r:embed="rId2"/>
          <a:stretch>
            <a:fillRect/>
          </a:stretch>
        </p:blipFill>
        <p:spPr>
          <a:xfrm>
            <a:off x="508635" y="112082"/>
            <a:ext cx="7163846" cy="6309803"/>
          </a:xfrm>
          <a:prstGeom prst="rect">
            <a:avLst/>
          </a:prstGeom>
        </p:spPr>
      </p:pic>
      <p:sp>
        <p:nvSpPr>
          <p:cNvPr id="4" name="Cloud 3">
            <a:extLst>
              <a:ext uri="{FF2B5EF4-FFF2-40B4-BE49-F238E27FC236}">
                <a16:creationId xmlns:a16="http://schemas.microsoft.com/office/drawing/2014/main" id="{9484C348-15A6-B28C-31D0-041CE95496B9}"/>
              </a:ext>
            </a:extLst>
          </p:cNvPr>
          <p:cNvSpPr/>
          <p:nvPr/>
        </p:nvSpPr>
        <p:spPr>
          <a:xfrm>
            <a:off x="6403827" y="1259570"/>
            <a:ext cx="2537309" cy="2470697"/>
          </a:xfrm>
          <a:prstGeom prst="cloud">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err="1"/>
              <a:t>BackNaus</a:t>
            </a:r>
            <a:r>
              <a:rPr lang="en-IN" sz="2800" dirty="0"/>
              <a:t> Normal Form (BNF)</a:t>
            </a:r>
          </a:p>
        </p:txBody>
      </p:sp>
      <p:sp>
        <p:nvSpPr>
          <p:cNvPr id="5" name="Rectangle 4">
            <a:extLst>
              <a:ext uri="{FF2B5EF4-FFF2-40B4-BE49-F238E27FC236}">
                <a16:creationId xmlns:a16="http://schemas.microsoft.com/office/drawing/2014/main" id="{73607AB5-4732-CD46-F944-F1786EAD0930}"/>
              </a:ext>
            </a:extLst>
          </p:cNvPr>
          <p:cNvSpPr/>
          <p:nvPr/>
        </p:nvSpPr>
        <p:spPr>
          <a:xfrm>
            <a:off x="3354819" y="2694755"/>
            <a:ext cx="2979369" cy="36939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6E01AFAB-16E1-D3BE-6B6C-047CD5663D01}"/>
              </a:ext>
            </a:extLst>
          </p:cNvPr>
          <p:cNvSpPr/>
          <p:nvPr/>
        </p:nvSpPr>
        <p:spPr>
          <a:xfrm>
            <a:off x="2271871" y="3198381"/>
            <a:ext cx="2979369" cy="10890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28149A02-086D-709B-52B9-EFF1089C803D}"/>
              </a:ext>
            </a:extLst>
          </p:cNvPr>
          <p:cNvSpPr/>
          <p:nvPr/>
        </p:nvSpPr>
        <p:spPr>
          <a:xfrm>
            <a:off x="1805588" y="4421618"/>
            <a:ext cx="2979369" cy="36939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8486223E-1146-4605-E8AC-A6114B02A8E3}"/>
              </a:ext>
            </a:extLst>
          </p:cNvPr>
          <p:cNvSpPr/>
          <p:nvPr/>
        </p:nvSpPr>
        <p:spPr>
          <a:xfrm>
            <a:off x="2035701" y="5707378"/>
            <a:ext cx="3474922" cy="3240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BEB22BC6-BEAA-882C-2CFD-3C46C7F52E69}"/>
              </a:ext>
            </a:extLst>
          </p:cNvPr>
          <p:cNvSpPr/>
          <p:nvPr/>
        </p:nvSpPr>
        <p:spPr>
          <a:xfrm>
            <a:off x="2035701" y="5277428"/>
            <a:ext cx="5315833" cy="36939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850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70AA5D-A708-F5F6-4472-A9158384DA99}"/>
              </a:ext>
            </a:extLst>
          </p:cNvPr>
          <p:cNvSpPr txBox="1"/>
          <p:nvPr/>
        </p:nvSpPr>
        <p:spPr>
          <a:xfrm>
            <a:off x="402700" y="115058"/>
            <a:ext cx="7926818" cy="5170646"/>
          </a:xfrm>
          <a:prstGeom prst="rect">
            <a:avLst/>
          </a:prstGeom>
          <a:noFill/>
        </p:spPr>
        <p:txBody>
          <a:bodyPr wrap="square" rtlCol="0">
            <a:spAutoFit/>
          </a:bodyPr>
          <a:lstStyle/>
          <a:p>
            <a:pPr marL="457200" indent="-457200" algn="just">
              <a:buFont typeface="Wingdings" panose="05000000000000000000" pitchFamily="2" charset="2"/>
              <a:buChar char="q"/>
            </a:pPr>
            <a:r>
              <a:rPr lang="en-IN" sz="3000" b="1" i="1" dirty="0">
                <a:latin typeface="Book Antiqua" panose="02040602050305030304" pitchFamily="18" charset="0"/>
              </a:rPr>
              <a:t>Terms refer to objects</a:t>
            </a:r>
          </a:p>
          <a:p>
            <a:pPr marL="457200" indent="-457200" algn="just">
              <a:buFont typeface="Wingdings" panose="05000000000000000000" pitchFamily="2" charset="2"/>
              <a:buChar char="q"/>
            </a:pPr>
            <a:r>
              <a:rPr lang="en-IN" sz="3000" b="1" i="1" dirty="0">
                <a:latin typeface="Book Antiqua" panose="02040602050305030304" pitchFamily="18" charset="0"/>
              </a:rPr>
              <a:t>Constant symbols are terms</a:t>
            </a:r>
          </a:p>
          <a:p>
            <a:pPr marL="457200" indent="-457200" algn="just">
              <a:buFont typeface="Wingdings" panose="05000000000000000000" pitchFamily="2" charset="2"/>
              <a:buChar char="q"/>
            </a:pPr>
            <a:r>
              <a:rPr lang="en-IN" sz="3000" b="1" i="1" dirty="0">
                <a:latin typeface="Book Antiqua" panose="02040602050305030304" pitchFamily="18" charset="0"/>
              </a:rPr>
              <a:t>Complex term: Function(term,..)</a:t>
            </a:r>
          </a:p>
          <a:p>
            <a:pPr marL="457200" indent="-457200" algn="just">
              <a:buFont typeface="Wingdings" panose="05000000000000000000" pitchFamily="2" charset="2"/>
              <a:buChar char="q"/>
            </a:pPr>
            <a:r>
              <a:rPr lang="en-IN" sz="3000" b="1" i="1" dirty="0" err="1">
                <a:highlight>
                  <a:srgbClr val="FFFF00"/>
                </a:highlight>
                <a:latin typeface="Book Antiqua" panose="02040602050305030304" pitchFamily="18" charset="0"/>
              </a:rPr>
              <a:t>Eg</a:t>
            </a:r>
            <a:r>
              <a:rPr lang="en-IN" sz="3000" b="1" i="1" dirty="0">
                <a:highlight>
                  <a:srgbClr val="FFFF00"/>
                </a:highlight>
                <a:latin typeface="Book Antiqua" panose="02040602050305030304" pitchFamily="18" charset="0"/>
              </a:rPr>
              <a:t>: </a:t>
            </a:r>
            <a:r>
              <a:rPr lang="en-IN" sz="3000" b="1" i="1" dirty="0" err="1">
                <a:highlight>
                  <a:srgbClr val="FFFF00"/>
                </a:highlight>
                <a:latin typeface="Book Antiqua" panose="02040602050305030304" pitchFamily="18" charset="0"/>
              </a:rPr>
              <a:t>LeftLeg</a:t>
            </a:r>
            <a:r>
              <a:rPr lang="en-IN" sz="3000" b="1" i="1" dirty="0">
                <a:highlight>
                  <a:srgbClr val="FFFF00"/>
                </a:highlight>
                <a:latin typeface="Book Antiqua" panose="02040602050305030304" pitchFamily="18" charset="0"/>
              </a:rPr>
              <a:t>(John)</a:t>
            </a:r>
          </a:p>
          <a:p>
            <a:pPr marL="457200" indent="-457200" algn="just">
              <a:buFont typeface="Wingdings" panose="05000000000000000000" pitchFamily="2" charset="2"/>
              <a:buChar char="q"/>
            </a:pPr>
            <a:r>
              <a:rPr lang="en-IN" sz="3000" b="1" i="1" dirty="0">
                <a:latin typeface="Book Antiqua" panose="02040602050305030304" pitchFamily="18" charset="0"/>
              </a:rPr>
              <a:t>Atomic symbols formed by predicate symbol optionally followed by list of terms</a:t>
            </a:r>
          </a:p>
          <a:p>
            <a:pPr marL="457200" indent="-457200" algn="just">
              <a:buFont typeface="Wingdings" panose="05000000000000000000" pitchFamily="2" charset="2"/>
              <a:buChar char="q"/>
            </a:pPr>
            <a:r>
              <a:rPr lang="en-IN" sz="3000" b="1" i="1" dirty="0" err="1">
                <a:highlight>
                  <a:srgbClr val="FFFF00"/>
                </a:highlight>
                <a:latin typeface="Book Antiqua" panose="02040602050305030304" pitchFamily="18" charset="0"/>
              </a:rPr>
              <a:t>Eg</a:t>
            </a:r>
            <a:r>
              <a:rPr lang="en-IN" sz="3000" b="1" i="1" dirty="0">
                <a:highlight>
                  <a:srgbClr val="FFFF00"/>
                </a:highlight>
                <a:latin typeface="Book Antiqua" panose="02040602050305030304" pitchFamily="18" charset="0"/>
              </a:rPr>
              <a:t>: Brother(John, Richard)</a:t>
            </a:r>
          </a:p>
          <a:p>
            <a:pPr marL="457200" indent="-457200" algn="just">
              <a:buFont typeface="Wingdings" panose="05000000000000000000" pitchFamily="2" charset="2"/>
              <a:buChar char="q"/>
            </a:pPr>
            <a:r>
              <a:rPr lang="en-IN" sz="3000" b="1" i="1" dirty="0" err="1">
                <a:highlight>
                  <a:srgbClr val="FFFF00"/>
                </a:highlight>
                <a:latin typeface="Book Antiqua" panose="02040602050305030304" pitchFamily="18" charset="0"/>
              </a:rPr>
              <a:t>Eg:Married</a:t>
            </a:r>
            <a:r>
              <a:rPr lang="en-IN" sz="3000" b="1" i="1" dirty="0">
                <a:highlight>
                  <a:srgbClr val="FFFF00"/>
                </a:highlight>
                <a:latin typeface="Book Antiqua" panose="02040602050305030304" pitchFamily="18" charset="0"/>
              </a:rPr>
              <a:t>(Father(John),Mother(Richard))</a:t>
            </a:r>
          </a:p>
          <a:p>
            <a:pPr marL="457200" indent="-457200" algn="just">
              <a:buFont typeface="Wingdings" panose="05000000000000000000" pitchFamily="2" charset="2"/>
              <a:buChar char="q"/>
            </a:pPr>
            <a:r>
              <a:rPr lang="en-IN" sz="3000" b="1" i="1" dirty="0">
                <a:solidFill>
                  <a:srgbClr val="C00000"/>
                </a:solidFill>
                <a:latin typeface="Book Antiqua" panose="02040602050305030304" pitchFamily="18" charset="0"/>
              </a:rPr>
              <a:t>Atomic symbol is true if predicate symbol holds for all constituent terms</a:t>
            </a:r>
          </a:p>
        </p:txBody>
      </p:sp>
    </p:spTree>
    <p:extLst>
      <p:ext uri="{BB962C8B-B14F-4D97-AF65-F5344CB8AC3E}">
        <p14:creationId xmlns:p14="http://schemas.microsoft.com/office/powerpoint/2010/main" val="77095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B5DE80-2151-502C-5D46-FFF0CCD84B5F}"/>
              </a:ext>
            </a:extLst>
          </p:cNvPr>
          <p:cNvSpPr txBox="1"/>
          <p:nvPr/>
        </p:nvSpPr>
        <p:spPr>
          <a:xfrm>
            <a:off x="572257" y="309649"/>
            <a:ext cx="7802678" cy="1200329"/>
          </a:xfrm>
          <a:prstGeom prst="rect">
            <a:avLst/>
          </a:prstGeom>
          <a:noFill/>
        </p:spPr>
        <p:txBody>
          <a:bodyPr wrap="square">
            <a:spAutoFit/>
          </a:bodyPr>
          <a:lstStyle/>
          <a:p>
            <a:pPr marL="457200" indent="-457200" algn="just">
              <a:buFont typeface="Wingdings" panose="05000000000000000000" pitchFamily="2" charset="2"/>
              <a:buChar char="q"/>
            </a:pPr>
            <a:r>
              <a:rPr lang="en-IN" sz="3600" b="1" i="1" dirty="0">
                <a:solidFill>
                  <a:schemeClr val="accent6">
                    <a:lumMod val="50000"/>
                  </a:schemeClr>
                </a:solidFill>
                <a:latin typeface="Book Antiqua" panose="02040602050305030304" pitchFamily="18" charset="0"/>
              </a:rPr>
              <a:t>Complex sentences formed using logical connectives</a:t>
            </a:r>
          </a:p>
        </p:txBody>
      </p:sp>
      <p:pic>
        <p:nvPicPr>
          <p:cNvPr id="5" name="Picture 4">
            <a:extLst>
              <a:ext uri="{FF2B5EF4-FFF2-40B4-BE49-F238E27FC236}">
                <a16:creationId xmlns:a16="http://schemas.microsoft.com/office/drawing/2014/main" id="{07751956-F869-559C-900A-8C2DFC910099}"/>
              </a:ext>
            </a:extLst>
          </p:cNvPr>
          <p:cNvPicPr>
            <a:picLocks noChangeAspect="1"/>
          </p:cNvPicPr>
          <p:nvPr/>
        </p:nvPicPr>
        <p:blipFill>
          <a:blip r:embed="rId2"/>
          <a:stretch>
            <a:fillRect/>
          </a:stretch>
        </p:blipFill>
        <p:spPr>
          <a:xfrm>
            <a:off x="512037" y="1558423"/>
            <a:ext cx="8286793" cy="3501280"/>
          </a:xfrm>
          <a:prstGeom prst="rect">
            <a:avLst/>
          </a:prstGeom>
        </p:spPr>
      </p:pic>
    </p:spTree>
    <p:extLst>
      <p:ext uri="{BB962C8B-B14F-4D97-AF65-F5344CB8AC3E}">
        <p14:creationId xmlns:p14="http://schemas.microsoft.com/office/powerpoint/2010/main" val="134260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E7C86E-A4E4-549A-F345-7EDF105A0028}"/>
              </a:ext>
            </a:extLst>
          </p:cNvPr>
          <p:cNvPicPr>
            <a:picLocks noChangeAspect="1"/>
          </p:cNvPicPr>
          <p:nvPr/>
        </p:nvPicPr>
        <p:blipFill>
          <a:blip r:embed="rId2"/>
          <a:stretch>
            <a:fillRect/>
          </a:stretch>
        </p:blipFill>
        <p:spPr>
          <a:xfrm>
            <a:off x="372009" y="201696"/>
            <a:ext cx="8399981" cy="5641987"/>
          </a:xfrm>
          <a:prstGeom prst="rect">
            <a:avLst/>
          </a:prstGeom>
        </p:spPr>
      </p:pic>
    </p:spTree>
    <p:extLst>
      <p:ext uri="{BB962C8B-B14F-4D97-AF65-F5344CB8AC3E}">
        <p14:creationId xmlns:p14="http://schemas.microsoft.com/office/powerpoint/2010/main" val="20981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5964E59-B914-027D-99D2-6641017682DB}"/>
              </a:ext>
            </a:extLst>
          </p:cNvPr>
          <p:cNvSpPr/>
          <p:nvPr/>
        </p:nvSpPr>
        <p:spPr>
          <a:xfrm>
            <a:off x="442061" y="448116"/>
            <a:ext cx="8029764" cy="584775"/>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Algerian" panose="04020705040A02060702" pitchFamily="82" charset="0"/>
              </a:rPr>
              <a:t>UNIVERSAL QUANTIFICATION</a:t>
            </a:r>
          </a:p>
        </p:txBody>
      </p:sp>
      <p:sp>
        <p:nvSpPr>
          <p:cNvPr id="3" name="TextBox 2">
            <a:extLst>
              <a:ext uri="{FF2B5EF4-FFF2-40B4-BE49-F238E27FC236}">
                <a16:creationId xmlns:a16="http://schemas.microsoft.com/office/drawing/2014/main" id="{E1EC97EE-9375-8AF6-A724-848E2615FD0D}"/>
              </a:ext>
            </a:extLst>
          </p:cNvPr>
          <p:cNvSpPr txBox="1"/>
          <p:nvPr/>
        </p:nvSpPr>
        <p:spPr>
          <a:xfrm>
            <a:off x="442061" y="1547214"/>
            <a:ext cx="4229043" cy="584775"/>
          </a:xfrm>
          <a:prstGeom prst="rect">
            <a:avLst/>
          </a:prstGeom>
          <a:noFill/>
        </p:spPr>
        <p:txBody>
          <a:bodyPr wrap="none" rtlCol="0">
            <a:spAutoFit/>
          </a:bodyPr>
          <a:lstStyle/>
          <a:p>
            <a:r>
              <a:rPr lang="en-IN" sz="3200" b="1" i="1" dirty="0">
                <a:latin typeface="Book Antiqua" panose="02040602050305030304" pitchFamily="18" charset="0"/>
              </a:rPr>
              <a:t>All Kings are persons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59E5DA4-BCD2-8F3B-E0BD-CE5805D1189A}"/>
                  </a:ext>
                </a:extLst>
              </p:cNvPr>
              <p:cNvSpPr txBox="1"/>
              <p:nvPr/>
            </p:nvSpPr>
            <p:spPr>
              <a:xfrm>
                <a:off x="1536270" y="2207278"/>
                <a:ext cx="4648004"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ea typeface="Cambria Math" panose="02040503050406030204" pitchFamily="18" charset="0"/>
                        </a:rPr>
                        <m:t>𝑲𝒊𝒏𝒈</m:t>
                      </m:r>
                      <m:d>
                        <m:dPr>
                          <m:ctrlPr>
                            <a:rPr lang="en-IN" sz="3000" b="1" i="1" smtClean="0">
                              <a:latin typeface="Cambria Math" panose="02040503050406030204" pitchFamily="18" charset="0"/>
                              <a:ea typeface="Cambria Math" panose="02040503050406030204" pitchFamily="18" charset="0"/>
                            </a:rPr>
                          </m:ctrlPr>
                        </m:dPr>
                        <m:e>
                          <m:r>
                            <a:rPr lang="en-IN" sz="3000" b="1" i="1" smtClean="0">
                              <a:latin typeface="Cambria Math" panose="02040503050406030204" pitchFamily="18" charset="0"/>
                              <a:ea typeface="Cambria Math" panose="02040503050406030204" pitchFamily="18" charset="0"/>
                            </a:rPr>
                            <m:t>𝒙</m:t>
                          </m:r>
                        </m:e>
                      </m:d>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𝑷𝒆𝒓𝒔𝒐𝒏</m:t>
                      </m:r>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m:t>
                      </m:r>
                    </m:oMath>
                  </m:oMathPara>
                </a14:m>
                <a:endParaRPr lang="en-IN" sz="3000" b="1" dirty="0"/>
              </a:p>
            </p:txBody>
          </p:sp>
        </mc:Choice>
        <mc:Fallback xmlns="">
          <p:sp>
            <p:nvSpPr>
              <p:cNvPr id="4" name="TextBox 3">
                <a:extLst>
                  <a:ext uri="{FF2B5EF4-FFF2-40B4-BE49-F238E27FC236}">
                    <a16:creationId xmlns:a16="http://schemas.microsoft.com/office/drawing/2014/main" id="{759E5DA4-BCD2-8F3B-E0BD-CE5805D1189A}"/>
                  </a:ext>
                </a:extLst>
              </p:cNvPr>
              <p:cNvSpPr txBox="1">
                <a:spLocks noRot="1" noChangeAspect="1" noMove="1" noResize="1" noEditPoints="1" noAdjustHandles="1" noChangeArrowheads="1" noChangeShapeType="1" noTextEdit="1"/>
              </p:cNvSpPr>
              <p:nvPr/>
            </p:nvSpPr>
            <p:spPr>
              <a:xfrm>
                <a:off x="1536270" y="2207278"/>
                <a:ext cx="4648004" cy="461665"/>
              </a:xfrm>
              <a:prstGeom prst="rect">
                <a:avLst/>
              </a:prstGeom>
              <a:blipFill>
                <a:blip r:embed="rId2"/>
                <a:stretch>
                  <a:fillRect/>
                </a:stretch>
              </a:blipFill>
            </p:spPr>
            <p:txBody>
              <a:bodyPr/>
              <a:lstStyle/>
              <a:p>
                <a:r>
                  <a:rPr lang="en-IN">
                    <a:noFill/>
                  </a:rPr>
                  <a:t> </a:t>
                </a:r>
              </a:p>
            </p:txBody>
          </p:sp>
        </mc:Fallback>
      </mc:AlternateContent>
      <p:cxnSp>
        <p:nvCxnSpPr>
          <p:cNvPr id="6" name="Connector: Elbow 5">
            <a:extLst>
              <a:ext uri="{FF2B5EF4-FFF2-40B4-BE49-F238E27FC236}">
                <a16:creationId xmlns:a16="http://schemas.microsoft.com/office/drawing/2014/main" id="{FB0442B7-0278-2E6B-61CD-60349F803BCF}"/>
              </a:ext>
            </a:extLst>
          </p:cNvPr>
          <p:cNvCxnSpPr>
            <a:cxnSpLocks/>
          </p:cNvCxnSpPr>
          <p:nvPr/>
        </p:nvCxnSpPr>
        <p:spPr>
          <a:xfrm>
            <a:off x="3421430" y="2668943"/>
            <a:ext cx="1453351" cy="452735"/>
          </a:xfrm>
          <a:prstGeom prst="bentConnector3">
            <a:avLst>
              <a:gd name="adj1" fmla="val -3750"/>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799A1BBA-042B-BE52-B072-9B1B43833F26}"/>
              </a:ext>
            </a:extLst>
          </p:cNvPr>
          <p:cNvSpPr txBox="1"/>
          <p:nvPr/>
        </p:nvSpPr>
        <p:spPr>
          <a:xfrm>
            <a:off x="4923226" y="3067177"/>
            <a:ext cx="1425711" cy="553998"/>
          </a:xfrm>
          <a:prstGeom prst="rect">
            <a:avLst/>
          </a:prstGeom>
          <a:noFill/>
        </p:spPr>
        <p:txBody>
          <a:bodyPr wrap="none" rtlCol="0">
            <a:spAutoFit/>
          </a:bodyPr>
          <a:lstStyle/>
          <a:p>
            <a:r>
              <a:rPr lang="en-IN" sz="3000" b="1" dirty="0"/>
              <a:t>Variable</a:t>
            </a:r>
          </a:p>
        </p:txBody>
      </p:sp>
      <p:sp>
        <p:nvSpPr>
          <p:cNvPr id="15" name="TextBox 14">
            <a:extLst>
              <a:ext uri="{FF2B5EF4-FFF2-40B4-BE49-F238E27FC236}">
                <a16:creationId xmlns:a16="http://schemas.microsoft.com/office/drawing/2014/main" id="{5E31FED1-CEC2-A253-1B2F-258334133D6F}"/>
              </a:ext>
            </a:extLst>
          </p:cNvPr>
          <p:cNvSpPr txBox="1"/>
          <p:nvPr/>
        </p:nvSpPr>
        <p:spPr>
          <a:xfrm>
            <a:off x="586546" y="4650040"/>
            <a:ext cx="6914072" cy="584775"/>
          </a:xfrm>
          <a:prstGeom prst="rect">
            <a:avLst/>
          </a:prstGeom>
          <a:noFill/>
        </p:spPr>
        <p:txBody>
          <a:bodyPr wrap="none" rtlCol="0">
            <a:spAutoFit/>
          </a:bodyPr>
          <a:lstStyle/>
          <a:p>
            <a:r>
              <a:rPr lang="en-IN" sz="3200" b="1" i="1" dirty="0">
                <a:solidFill>
                  <a:srgbClr val="C00000"/>
                </a:solidFill>
                <a:latin typeface="Book Antiqua" panose="02040602050305030304" pitchFamily="18" charset="0"/>
              </a:rPr>
              <a:t>All Extended Interpretations are true</a:t>
            </a:r>
          </a:p>
        </p:txBody>
      </p:sp>
      <p:sp>
        <p:nvSpPr>
          <p:cNvPr id="16" name="TextBox 15">
            <a:extLst>
              <a:ext uri="{FF2B5EF4-FFF2-40B4-BE49-F238E27FC236}">
                <a16:creationId xmlns:a16="http://schemas.microsoft.com/office/drawing/2014/main" id="{68676B32-A250-60A9-15DD-A3A60FC7EF5B}"/>
              </a:ext>
            </a:extLst>
          </p:cNvPr>
          <p:cNvSpPr txBox="1"/>
          <p:nvPr/>
        </p:nvSpPr>
        <p:spPr>
          <a:xfrm>
            <a:off x="586546" y="3550942"/>
            <a:ext cx="8212283" cy="1077218"/>
          </a:xfrm>
          <a:prstGeom prst="rect">
            <a:avLst/>
          </a:prstGeom>
          <a:noFill/>
        </p:spPr>
        <p:txBody>
          <a:bodyPr wrap="square" rtlCol="0">
            <a:spAutoFit/>
          </a:bodyPr>
          <a:lstStyle/>
          <a:p>
            <a:r>
              <a:rPr lang="en-IN" sz="3200" b="1" i="1" dirty="0">
                <a:latin typeface="Book Antiqua" panose="02040602050305030304" pitchFamily="18" charset="0"/>
              </a:rPr>
              <a:t>Universal quantification makes statement about every object</a:t>
            </a:r>
          </a:p>
        </p:txBody>
      </p:sp>
    </p:spTree>
    <p:extLst>
      <p:ext uri="{BB962C8B-B14F-4D97-AF65-F5344CB8AC3E}">
        <p14:creationId xmlns:p14="http://schemas.microsoft.com/office/powerpoint/2010/main" val="67522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243F34-3B4A-CBDC-AE99-AB667E0A84F2}"/>
              </a:ext>
            </a:extLst>
          </p:cNvPr>
          <p:cNvPicPr>
            <a:picLocks noChangeAspect="1"/>
          </p:cNvPicPr>
          <p:nvPr/>
        </p:nvPicPr>
        <p:blipFill>
          <a:blip r:embed="rId2"/>
          <a:stretch>
            <a:fillRect/>
          </a:stretch>
        </p:blipFill>
        <p:spPr>
          <a:xfrm>
            <a:off x="455137" y="2818370"/>
            <a:ext cx="7877409" cy="2789141"/>
          </a:xfrm>
          <a:prstGeom prst="rect">
            <a:avLst/>
          </a:prstGeom>
        </p:spPr>
      </p:pic>
      <p:pic>
        <p:nvPicPr>
          <p:cNvPr id="12" name="Picture 11">
            <a:extLst>
              <a:ext uri="{FF2B5EF4-FFF2-40B4-BE49-F238E27FC236}">
                <a16:creationId xmlns:a16="http://schemas.microsoft.com/office/drawing/2014/main" id="{C6974785-EB4B-AFC1-466B-6311942106AC}"/>
              </a:ext>
            </a:extLst>
          </p:cNvPr>
          <p:cNvPicPr>
            <a:picLocks noChangeAspect="1"/>
          </p:cNvPicPr>
          <p:nvPr/>
        </p:nvPicPr>
        <p:blipFill>
          <a:blip r:embed="rId3"/>
          <a:stretch>
            <a:fillRect/>
          </a:stretch>
        </p:blipFill>
        <p:spPr>
          <a:xfrm>
            <a:off x="1047623" y="317978"/>
            <a:ext cx="4557908" cy="2327070"/>
          </a:xfrm>
          <a:prstGeom prst="rect">
            <a:avLst/>
          </a:prstGeom>
        </p:spPr>
      </p:pic>
    </p:spTree>
    <p:extLst>
      <p:ext uri="{BB962C8B-B14F-4D97-AF65-F5344CB8AC3E}">
        <p14:creationId xmlns:p14="http://schemas.microsoft.com/office/powerpoint/2010/main" val="54408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8444-F335-724B-7A12-874A0A465B7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9E2C79-E190-90AB-E10E-D781BFC429C9}"/>
              </a:ext>
            </a:extLst>
          </p:cNvPr>
          <p:cNvSpPr/>
          <p:nvPr/>
        </p:nvSpPr>
        <p:spPr>
          <a:xfrm>
            <a:off x="442061" y="448116"/>
            <a:ext cx="8029764" cy="584775"/>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Algerian" panose="04020705040A02060702" pitchFamily="82" charset="0"/>
              </a:rPr>
              <a:t>EXISTENTIAL QUANTIFICATION</a:t>
            </a:r>
          </a:p>
        </p:txBody>
      </p:sp>
      <p:sp>
        <p:nvSpPr>
          <p:cNvPr id="3" name="TextBox 2">
            <a:extLst>
              <a:ext uri="{FF2B5EF4-FFF2-40B4-BE49-F238E27FC236}">
                <a16:creationId xmlns:a16="http://schemas.microsoft.com/office/drawing/2014/main" id="{0CAB24DC-C314-7572-7518-B5F41E3E219A}"/>
              </a:ext>
            </a:extLst>
          </p:cNvPr>
          <p:cNvSpPr txBox="1"/>
          <p:nvPr/>
        </p:nvSpPr>
        <p:spPr>
          <a:xfrm>
            <a:off x="442061" y="1135431"/>
            <a:ext cx="6484467" cy="584775"/>
          </a:xfrm>
          <a:prstGeom prst="rect">
            <a:avLst/>
          </a:prstGeom>
          <a:noFill/>
        </p:spPr>
        <p:txBody>
          <a:bodyPr wrap="none" rtlCol="0">
            <a:spAutoFit/>
          </a:bodyPr>
          <a:lstStyle/>
          <a:p>
            <a:r>
              <a:rPr lang="en-IN" sz="3200" b="1" i="1" dirty="0">
                <a:latin typeface="Book Antiqua" panose="02040602050305030304" pitchFamily="18" charset="0"/>
              </a:rPr>
              <a:t>King John has a crown on his head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7C3832A-E834-6203-3F98-1F53E9FEF33E}"/>
                  </a:ext>
                </a:extLst>
              </p:cNvPr>
              <p:cNvSpPr txBox="1"/>
              <p:nvPr/>
            </p:nvSpPr>
            <p:spPr>
              <a:xfrm>
                <a:off x="1536270" y="1795495"/>
                <a:ext cx="6110455"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ea typeface="Cambria Math" panose="02040503050406030204" pitchFamily="18" charset="0"/>
                        </a:rPr>
                        <m:t>𝑪𝒓𝒐𝒘𝒏</m:t>
                      </m:r>
                      <m:r>
                        <a:rPr lang="en-IN" sz="3000" b="1" i="1" smtClean="0">
                          <a:latin typeface="Cambria Math" panose="02040503050406030204" pitchFamily="18" charset="0"/>
                          <a:ea typeface="Cambria Math" panose="02040503050406030204" pitchFamily="18" charset="0"/>
                        </a:rPr>
                        <m:t> </m:t>
                      </m:r>
                      <m:d>
                        <m:dPr>
                          <m:ctrlPr>
                            <a:rPr lang="en-IN" sz="3000" b="1" i="1" smtClean="0">
                              <a:latin typeface="Cambria Math" panose="02040503050406030204" pitchFamily="18" charset="0"/>
                              <a:ea typeface="Cambria Math" panose="02040503050406030204" pitchFamily="18" charset="0"/>
                            </a:rPr>
                          </m:ctrlPr>
                        </m:dPr>
                        <m:e>
                          <m:r>
                            <a:rPr lang="en-IN" sz="3000" b="1" i="1" smtClean="0">
                              <a:latin typeface="Cambria Math" panose="02040503050406030204" pitchFamily="18" charset="0"/>
                              <a:ea typeface="Cambria Math" panose="02040503050406030204" pitchFamily="18" charset="0"/>
                            </a:rPr>
                            <m:t>𝒙</m:t>
                          </m:r>
                        </m:e>
                      </m:d>
                      <m:r>
                        <a:rPr lang="en-IN" sz="3000" b="1" i="1">
                          <a:latin typeface="Cambria Math" panose="02040503050406030204" pitchFamily="18" charset="0"/>
                          <a:ea typeface="Cambria Math" panose="02040503050406030204" pitchFamily="18" charset="0"/>
                        </a:rPr>
                        <m:t>𝚲</m:t>
                      </m:r>
                      <m:r>
                        <a:rPr lang="en-IN" sz="3000" b="1" i="1" smtClean="0">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ea typeface="Cambria Math" panose="02040503050406030204" pitchFamily="18" charset="0"/>
                        </a:rPr>
                        <m:t>𝑶𝒏𝑯𝒆𝒂𝒅</m:t>
                      </m:r>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𝑱𝒐𝒉𝒏</m:t>
                      </m:r>
                      <m:r>
                        <a:rPr lang="en-IN" sz="3000" b="1" i="1" smtClean="0">
                          <a:latin typeface="Cambria Math" panose="02040503050406030204" pitchFamily="18" charset="0"/>
                          <a:ea typeface="Cambria Math" panose="02040503050406030204" pitchFamily="18" charset="0"/>
                        </a:rPr>
                        <m:t>)</m:t>
                      </m:r>
                    </m:oMath>
                  </m:oMathPara>
                </a14:m>
                <a:endParaRPr lang="en-IN" sz="3000" b="1" dirty="0"/>
              </a:p>
            </p:txBody>
          </p:sp>
        </mc:Choice>
        <mc:Fallback xmlns="">
          <p:sp>
            <p:nvSpPr>
              <p:cNvPr id="4" name="TextBox 3">
                <a:extLst>
                  <a:ext uri="{FF2B5EF4-FFF2-40B4-BE49-F238E27FC236}">
                    <a16:creationId xmlns:a16="http://schemas.microsoft.com/office/drawing/2014/main" id="{67C3832A-E834-6203-3F98-1F53E9FEF33E}"/>
                  </a:ext>
                </a:extLst>
              </p:cNvPr>
              <p:cNvSpPr txBox="1">
                <a:spLocks noRot="1" noChangeAspect="1" noMove="1" noResize="1" noEditPoints="1" noAdjustHandles="1" noChangeArrowheads="1" noChangeShapeType="1" noTextEdit="1"/>
              </p:cNvSpPr>
              <p:nvPr/>
            </p:nvSpPr>
            <p:spPr>
              <a:xfrm>
                <a:off x="1536270" y="1795495"/>
                <a:ext cx="6110455" cy="461665"/>
              </a:xfrm>
              <a:prstGeom prst="rect">
                <a:avLst/>
              </a:prstGeom>
              <a:blipFill>
                <a:blip r:embed="rId2"/>
                <a:stretch>
                  <a:fillRect/>
                </a:stretch>
              </a:blipFill>
            </p:spPr>
            <p:txBody>
              <a:bodyPr/>
              <a:lstStyle/>
              <a:p>
                <a:r>
                  <a:rPr lang="en-IN">
                    <a:noFill/>
                  </a:rPr>
                  <a:t> </a:t>
                </a:r>
              </a:p>
            </p:txBody>
          </p:sp>
        </mc:Fallback>
      </mc:AlternateContent>
      <p:sp>
        <p:nvSpPr>
          <p:cNvPr id="15" name="TextBox 14">
            <a:extLst>
              <a:ext uri="{FF2B5EF4-FFF2-40B4-BE49-F238E27FC236}">
                <a16:creationId xmlns:a16="http://schemas.microsoft.com/office/drawing/2014/main" id="{946F905B-AE85-CBDA-06BB-82ECD7128125}"/>
              </a:ext>
            </a:extLst>
          </p:cNvPr>
          <p:cNvSpPr txBox="1"/>
          <p:nvPr/>
        </p:nvSpPr>
        <p:spPr>
          <a:xfrm>
            <a:off x="400384" y="3705424"/>
            <a:ext cx="8113118" cy="584775"/>
          </a:xfrm>
          <a:prstGeom prst="rect">
            <a:avLst/>
          </a:prstGeom>
          <a:noFill/>
        </p:spPr>
        <p:txBody>
          <a:bodyPr wrap="none" rtlCol="0">
            <a:spAutoFit/>
          </a:bodyPr>
          <a:lstStyle/>
          <a:p>
            <a:r>
              <a:rPr lang="en-IN" sz="3200" b="1" i="1" dirty="0" err="1">
                <a:solidFill>
                  <a:srgbClr val="C00000"/>
                </a:solidFill>
                <a:latin typeface="Book Antiqua" panose="02040602050305030304" pitchFamily="18" charset="0"/>
              </a:rPr>
              <a:t>Atleast</a:t>
            </a:r>
            <a:r>
              <a:rPr lang="en-IN" sz="3200" b="1" i="1" dirty="0">
                <a:solidFill>
                  <a:srgbClr val="C00000"/>
                </a:solidFill>
                <a:latin typeface="Book Antiqua" panose="02040602050305030304" pitchFamily="18" charset="0"/>
              </a:rPr>
              <a:t> one extended Interpretations is true</a:t>
            </a:r>
          </a:p>
        </p:txBody>
      </p:sp>
      <p:sp>
        <p:nvSpPr>
          <p:cNvPr id="5" name="TextBox 4">
            <a:extLst>
              <a:ext uri="{FF2B5EF4-FFF2-40B4-BE49-F238E27FC236}">
                <a16:creationId xmlns:a16="http://schemas.microsoft.com/office/drawing/2014/main" id="{015D6EDA-9A04-7643-835B-EAED9720FA4A}"/>
              </a:ext>
            </a:extLst>
          </p:cNvPr>
          <p:cNvSpPr txBox="1"/>
          <p:nvPr/>
        </p:nvSpPr>
        <p:spPr>
          <a:xfrm>
            <a:off x="485355" y="2553822"/>
            <a:ext cx="8212283" cy="1077218"/>
          </a:xfrm>
          <a:prstGeom prst="rect">
            <a:avLst/>
          </a:prstGeom>
          <a:noFill/>
        </p:spPr>
        <p:txBody>
          <a:bodyPr wrap="square" rtlCol="0">
            <a:spAutoFit/>
          </a:bodyPr>
          <a:lstStyle/>
          <a:p>
            <a:r>
              <a:rPr lang="en-IN" sz="3200" b="1" i="1" dirty="0">
                <a:latin typeface="Book Antiqua" panose="02040602050305030304" pitchFamily="18" charset="0"/>
              </a:rPr>
              <a:t>Existential quantification makes statement about some object</a:t>
            </a:r>
          </a:p>
        </p:txBody>
      </p:sp>
    </p:spTree>
    <p:extLst>
      <p:ext uri="{BB962C8B-B14F-4D97-AF65-F5344CB8AC3E}">
        <p14:creationId xmlns:p14="http://schemas.microsoft.com/office/powerpoint/2010/main" val="133830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688F9-8CB8-9A27-31AC-1994FD0283ED}"/>
              </a:ext>
            </a:extLst>
          </p:cNvPr>
          <p:cNvPicPr>
            <a:picLocks noChangeAspect="1"/>
          </p:cNvPicPr>
          <p:nvPr/>
        </p:nvPicPr>
        <p:blipFill>
          <a:blip r:embed="rId2"/>
          <a:stretch>
            <a:fillRect/>
          </a:stretch>
        </p:blipFill>
        <p:spPr>
          <a:xfrm>
            <a:off x="83076" y="248281"/>
            <a:ext cx="4355700" cy="3088164"/>
          </a:xfrm>
          <a:prstGeom prst="rect">
            <a:avLst/>
          </a:prstGeom>
        </p:spPr>
      </p:pic>
      <p:sp>
        <p:nvSpPr>
          <p:cNvPr id="3" name="TextBox 2">
            <a:extLst>
              <a:ext uri="{FF2B5EF4-FFF2-40B4-BE49-F238E27FC236}">
                <a16:creationId xmlns:a16="http://schemas.microsoft.com/office/drawing/2014/main" id="{F13C1FF3-029E-92A0-EC8C-BF24A36C775F}"/>
              </a:ext>
            </a:extLst>
          </p:cNvPr>
          <p:cNvSpPr txBox="1"/>
          <p:nvPr/>
        </p:nvSpPr>
        <p:spPr>
          <a:xfrm>
            <a:off x="4322018" y="369393"/>
            <a:ext cx="4591868" cy="2246769"/>
          </a:xfrm>
          <a:prstGeom prst="rect">
            <a:avLst/>
          </a:prstGeom>
          <a:noFill/>
        </p:spPr>
        <p:txBody>
          <a:bodyPr wrap="square" rtlCol="0">
            <a:spAutoFit/>
          </a:bodyPr>
          <a:lstStyle/>
          <a:p>
            <a:pPr marL="457200" indent="-457200" algn="just">
              <a:buFont typeface="Wingdings" panose="05000000000000000000" pitchFamily="2" charset="2"/>
              <a:buChar char="q"/>
            </a:pPr>
            <a:r>
              <a:rPr lang="en-IN" sz="2800" b="1" i="1" dirty="0">
                <a:solidFill>
                  <a:schemeClr val="accent6">
                    <a:lumMod val="50000"/>
                  </a:schemeClr>
                </a:solidFill>
                <a:latin typeface="Book Antiqua" panose="02040602050305030304" pitchFamily="18" charset="0"/>
              </a:rPr>
              <a:t>Programming languages are formal mechanisms to express</a:t>
            </a:r>
          </a:p>
          <a:p>
            <a:pPr marL="457200" indent="-457200" algn="just">
              <a:buFont typeface="Wingdings" panose="05000000000000000000" pitchFamily="2" charset="2"/>
              <a:buChar char="q"/>
            </a:pPr>
            <a:r>
              <a:rPr lang="en-IN" sz="2800" b="1" i="1" dirty="0">
                <a:solidFill>
                  <a:schemeClr val="accent6">
                    <a:lumMod val="50000"/>
                  </a:schemeClr>
                </a:solidFill>
                <a:latin typeface="Book Antiqua" panose="02040602050305030304" pitchFamily="18" charset="0"/>
              </a:rPr>
              <a:t>Logic-computations</a:t>
            </a:r>
          </a:p>
          <a:p>
            <a:pPr marL="457200" indent="-457200" algn="just">
              <a:buFont typeface="Wingdings" panose="05000000000000000000" pitchFamily="2" charset="2"/>
              <a:buChar char="q"/>
            </a:pPr>
            <a:r>
              <a:rPr lang="en-IN" sz="2800" b="1" i="1" dirty="0">
                <a:solidFill>
                  <a:schemeClr val="accent6">
                    <a:lumMod val="50000"/>
                  </a:schemeClr>
                </a:solidFill>
                <a:latin typeface="Book Antiqua" panose="02040602050305030304" pitchFamily="18" charset="0"/>
              </a:rPr>
              <a:t>Data structure-facts</a:t>
            </a:r>
          </a:p>
        </p:txBody>
      </p:sp>
      <p:sp>
        <p:nvSpPr>
          <p:cNvPr id="4" name="TextBox 3">
            <a:extLst>
              <a:ext uri="{FF2B5EF4-FFF2-40B4-BE49-F238E27FC236}">
                <a16:creationId xmlns:a16="http://schemas.microsoft.com/office/drawing/2014/main" id="{58D76E42-2E2E-47CC-5C02-9C8F6E34ABCF}"/>
              </a:ext>
            </a:extLst>
          </p:cNvPr>
          <p:cNvSpPr txBox="1"/>
          <p:nvPr/>
        </p:nvSpPr>
        <p:spPr>
          <a:xfrm>
            <a:off x="520783" y="3149936"/>
            <a:ext cx="8017653" cy="2677656"/>
          </a:xfrm>
          <a:prstGeom prst="rect">
            <a:avLst/>
          </a:prstGeom>
          <a:noFill/>
        </p:spPr>
        <p:txBody>
          <a:bodyPr wrap="square" rtlCol="0">
            <a:spAutoFit/>
          </a:bodyPr>
          <a:lstStyle/>
          <a:p>
            <a:pPr algn="just"/>
            <a:r>
              <a:rPr lang="en-IN" sz="2800" b="1" i="1" dirty="0">
                <a:solidFill>
                  <a:srgbClr val="7030A0"/>
                </a:solidFill>
                <a:latin typeface="Book Antiqua" panose="02040602050305030304" pitchFamily="18" charset="0"/>
              </a:rPr>
              <a:t>Programming languages lack following:</a:t>
            </a:r>
          </a:p>
          <a:p>
            <a:pPr algn="just"/>
            <a:r>
              <a:rPr lang="en-IN" sz="2800" b="1" i="1" dirty="0">
                <a:solidFill>
                  <a:srgbClr val="7030A0"/>
                </a:solidFill>
                <a:latin typeface="Book Antiqua" panose="02040602050305030304" pitchFamily="18" charset="0"/>
              </a:rPr>
              <a:t>- deriving facts from other facts</a:t>
            </a:r>
          </a:p>
          <a:p>
            <a:pPr algn="just"/>
            <a:r>
              <a:rPr lang="en-IN" sz="2800" b="1" i="1" dirty="0">
                <a:solidFill>
                  <a:srgbClr val="7030A0"/>
                </a:solidFill>
                <a:latin typeface="Book Antiqua" panose="02040602050305030304" pitchFamily="18" charset="0"/>
              </a:rPr>
              <a:t>-inferencing not automatic</a:t>
            </a:r>
          </a:p>
          <a:p>
            <a:pPr algn="just"/>
            <a:r>
              <a:rPr lang="en-IN" sz="2800" b="1" i="1" dirty="0">
                <a:solidFill>
                  <a:srgbClr val="7030A0"/>
                </a:solidFill>
                <a:latin typeface="Book Antiqua" panose="02040602050305030304" pitchFamily="18" charset="0"/>
              </a:rPr>
              <a:t>-lack expressiveness required to handle partial information</a:t>
            </a:r>
          </a:p>
          <a:p>
            <a:pPr algn="just"/>
            <a:r>
              <a:rPr lang="en-IN" sz="2800" b="1" i="1" dirty="0">
                <a:solidFill>
                  <a:srgbClr val="7030A0"/>
                </a:solidFill>
                <a:latin typeface="Book Antiqua" panose="02040602050305030304" pitchFamily="18" charset="0"/>
              </a:rPr>
              <a:t>-Composionality is missing</a:t>
            </a:r>
          </a:p>
        </p:txBody>
      </p:sp>
    </p:spTree>
    <p:extLst>
      <p:ext uri="{BB962C8B-B14F-4D97-AF65-F5344CB8AC3E}">
        <p14:creationId xmlns:p14="http://schemas.microsoft.com/office/powerpoint/2010/main" val="338016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849FA3-92AD-1712-3481-2204DA4141F0}"/>
              </a:ext>
            </a:extLst>
          </p:cNvPr>
          <p:cNvPicPr>
            <a:picLocks noChangeAspect="1"/>
          </p:cNvPicPr>
          <p:nvPr/>
        </p:nvPicPr>
        <p:blipFill>
          <a:blip r:embed="rId2"/>
          <a:stretch>
            <a:fillRect/>
          </a:stretch>
        </p:blipFill>
        <p:spPr>
          <a:xfrm>
            <a:off x="185638" y="797829"/>
            <a:ext cx="8540524" cy="3628835"/>
          </a:xfrm>
          <a:prstGeom prst="rect">
            <a:avLst/>
          </a:prstGeom>
        </p:spPr>
      </p:pic>
    </p:spTree>
    <p:extLst>
      <p:ext uri="{BB962C8B-B14F-4D97-AF65-F5344CB8AC3E}">
        <p14:creationId xmlns:p14="http://schemas.microsoft.com/office/powerpoint/2010/main" val="1858170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4D9C81D-8AD9-8FE2-4775-9110775E2CDF}"/>
              </a:ext>
            </a:extLst>
          </p:cNvPr>
          <p:cNvSpPr/>
          <p:nvPr/>
        </p:nvSpPr>
        <p:spPr>
          <a:xfrm>
            <a:off x="284615" y="199835"/>
            <a:ext cx="8029764" cy="584775"/>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Algerian" panose="04020705040A02060702" pitchFamily="82" charset="0"/>
              </a:rPr>
              <a:t>NESTED QUANTIFIERS</a:t>
            </a:r>
          </a:p>
        </p:txBody>
      </p:sp>
      <p:sp>
        <p:nvSpPr>
          <p:cNvPr id="3" name="TextBox 2">
            <a:extLst>
              <a:ext uri="{FF2B5EF4-FFF2-40B4-BE49-F238E27FC236}">
                <a16:creationId xmlns:a16="http://schemas.microsoft.com/office/drawing/2014/main" id="{4BFF4BD0-19C8-96C4-2C00-C519946E66FD}"/>
              </a:ext>
            </a:extLst>
          </p:cNvPr>
          <p:cNvSpPr txBox="1"/>
          <p:nvPr/>
        </p:nvSpPr>
        <p:spPr>
          <a:xfrm>
            <a:off x="442061" y="1135431"/>
            <a:ext cx="3964547" cy="584775"/>
          </a:xfrm>
          <a:prstGeom prst="rect">
            <a:avLst/>
          </a:prstGeom>
          <a:noFill/>
        </p:spPr>
        <p:txBody>
          <a:bodyPr wrap="none" rtlCol="0">
            <a:spAutoFit/>
          </a:bodyPr>
          <a:lstStyle/>
          <a:p>
            <a:r>
              <a:rPr lang="en-IN" sz="3200" b="1" i="1" dirty="0">
                <a:latin typeface="Book Antiqua" panose="02040602050305030304" pitchFamily="18" charset="0"/>
              </a:rPr>
              <a:t>Brothers are siblings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1DE5573-0910-8FC3-164A-38CB4B23AC02}"/>
                  </a:ext>
                </a:extLst>
              </p:cNvPr>
              <p:cNvSpPr txBox="1"/>
              <p:nvPr/>
            </p:nvSpPr>
            <p:spPr>
              <a:xfrm>
                <a:off x="1536270" y="1720206"/>
                <a:ext cx="6576416"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ea typeface="Cambria Math" panose="02040503050406030204" pitchFamily="18" charset="0"/>
                        </a:rPr>
                        <m:t>𝒚</m:t>
                      </m:r>
                      <m:r>
                        <a:rPr lang="en-IN" sz="3000" b="1" i="1">
                          <a:latin typeface="Cambria Math" panose="02040503050406030204" pitchFamily="18" charset="0"/>
                          <a:ea typeface="Cambria Math" panose="02040503050406030204" pitchFamily="18" charset="0"/>
                        </a:rPr>
                        <m:t>, </m:t>
                      </m:r>
                      <m:r>
                        <a:rPr lang="en-IN" sz="3000" b="1" i="1">
                          <a:latin typeface="Cambria Math" panose="02040503050406030204" pitchFamily="18" charset="0"/>
                          <a:ea typeface="Cambria Math" panose="02040503050406030204" pitchFamily="18" charset="0"/>
                        </a:rPr>
                        <m:t>𝑩𝒓𝒐𝒕𝒉𝒆𝒓</m:t>
                      </m:r>
                      <m:d>
                        <m:dPr>
                          <m:ctrlPr>
                            <a:rPr lang="en-IN" sz="3000" b="1" i="1" smtClean="0">
                              <a:latin typeface="Cambria Math" panose="02040503050406030204" pitchFamily="18" charset="0"/>
                              <a:ea typeface="Cambria Math" panose="02040503050406030204" pitchFamily="18" charset="0"/>
                            </a:rPr>
                          </m:ctrlPr>
                        </m:dPr>
                        <m:e>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𝒚</m:t>
                          </m:r>
                        </m:e>
                      </m:d>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𝑺𝒊𝒃𝒍𝒊𝒏𝒈</m:t>
                      </m:r>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𝒚</m:t>
                      </m:r>
                      <m:r>
                        <a:rPr lang="en-IN" sz="3000" b="1" i="1" smtClean="0">
                          <a:latin typeface="Cambria Math" panose="02040503050406030204" pitchFamily="18" charset="0"/>
                          <a:ea typeface="Cambria Math" panose="02040503050406030204" pitchFamily="18" charset="0"/>
                        </a:rPr>
                        <m:t>)</m:t>
                      </m:r>
                    </m:oMath>
                  </m:oMathPara>
                </a14:m>
                <a:endParaRPr lang="en-IN" sz="3000" b="1" dirty="0"/>
              </a:p>
            </p:txBody>
          </p:sp>
        </mc:Choice>
        <mc:Fallback xmlns="">
          <p:sp>
            <p:nvSpPr>
              <p:cNvPr id="4" name="TextBox 3">
                <a:extLst>
                  <a:ext uri="{FF2B5EF4-FFF2-40B4-BE49-F238E27FC236}">
                    <a16:creationId xmlns:a16="http://schemas.microsoft.com/office/drawing/2014/main" id="{31DE5573-0910-8FC3-164A-38CB4B23AC02}"/>
                  </a:ext>
                </a:extLst>
              </p:cNvPr>
              <p:cNvSpPr txBox="1">
                <a:spLocks noRot="1" noChangeAspect="1" noMove="1" noResize="1" noEditPoints="1" noAdjustHandles="1" noChangeArrowheads="1" noChangeShapeType="1" noTextEdit="1"/>
              </p:cNvSpPr>
              <p:nvPr/>
            </p:nvSpPr>
            <p:spPr>
              <a:xfrm>
                <a:off x="1536270" y="1720206"/>
                <a:ext cx="6576416" cy="461665"/>
              </a:xfrm>
              <a:prstGeom prst="rect">
                <a:avLst/>
              </a:prstGeom>
              <a:blipFill>
                <a:blip r:embed="rId2"/>
                <a:stretch>
                  <a:fillRect/>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18ECBBE5-8D6B-C7F7-5FB8-3AED8CFC8825}"/>
              </a:ext>
            </a:extLst>
          </p:cNvPr>
          <p:cNvSpPr txBox="1"/>
          <p:nvPr/>
        </p:nvSpPr>
        <p:spPr>
          <a:xfrm>
            <a:off x="485460" y="2474258"/>
            <a:ext cx="5137945" cy="584775"/>
          </a:xfrm>
          <a:prstGeom prst="rect">
            <a:avLst/>
          </a:prstGeom>
          <a:noFill/>
        </p:spPr>
        <p:txBody>
          <a:bodyPr wrap="none" rtlCol="0">
            <a:spAutoFit/>
          </a:bodyPr>
          <a:lstStyle/>
          <a:p>
            <a:r>
              <a:rPr lang="en-IN" sz="3200" b="1" i="1" dirty="0">
                <a:latin typeface="Book Antiqua" panose="02040602050305030304" pitchFamily="18" charset="0"/>
              </a:rPr>
              <a:t>Everybody loves somebody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20E249-F79C-538D-3488-11888FDC5754}"/>
                  </a:ext>
                </a:extLst>
              </p:cNvPr>
              <p:cNvSpPr txBox="1"/>
              <p:nvPr/>
            </p:nvSpPr>
            <p:spPr>
              <a:xfrm>
                <a:off x="1452500" y="3059033"/>
                <a:ext cx="3397661"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𝒙</m:t>
                      </m:r>
                      <m:r>
                        <a:rPr lang="en-IN" sz="3000" b="1" i="1">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𝒚</m:t>
                      </m:r>
                      <m:r>
                        <a:rPr lang="en-IN" sz="3000" b="1" i="1">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ea typeface="Cambria Math" panose="02040503050406030204" pitchFamily="18" charset="0"/>
                        </a:rPr>
                        <m:t>𝑳𝒐𝒗𝒆𝒔</m:t>
                      </m:r>
                      <m:d>
                        <m:dPr>
                          <m:ctrlPr>
                            <a:rPr lang="en-IN" sz="3000" b="1" i="1" smtClean="0">
                              <a:latin typeface="Cambria Math" panose="02040503050406030204" pitchFamily="18" charset="0"/>
                              <a:ea typeface="Cambria Math" panose="02040503050406030204" pitchFamily="18" charset="0"/>
                            </a:rPr>
                          </m:ctrlPr>
                        </m:dPr>
                        <m:e>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𝒚</m:t>
                          </m:r>
                        </m:e>
                      </m:d>
                    </m:oMath>
                  </m:oMathPara>
                </a14:m>
                <a:endParaRPr lang="en-IN" sz="3000" b="1" dirty="0"/>
              </a:p>
            </p:txBody>
          </p:sp>
        </mc:Choice>
        <mc:Fallback xmlns="">
          <p:sp>
            <p:nvSpPr>
              <p:cNvPr id="6" name="TextBox 5">
                <a:extLst>
                  <a:ext uri="{FF2B5EF4-FFF2-40B4-BE49-F238E27FC236}">
                    <a16:creationId xmlns:a16="http://schemas.microsoft.com/office/drawing/2014/main" id="{0B20E249-F79C-538D-3488-11888FDC5754}"/>
                  </a:ext>
                </a:extLst>
              </p:cNvPr>
              <p:cNvSpPr txBox="1">
                <a:spLocks noRot="1" noChangeAspect="1" noMove="1" noResize="1" noEditPoints="1" noAdjustHandles="1" noChangeArrowheads="1" noChangeShapeType="1" noTextEdit="1"/>
              </p:cNvSpPr>
              <p:nvPr/>
            </p:nvSpPr>
            <p:spPr>
              <a:xfrm>
                <a:off x="1452500" y="3059033"/>
                <a:ext cx="3397661" cy="461665"/>
              </a:xfrm>
              <a:prstGeom prst="rect">
                <a:avLst/>
              </a:prstGeom>
              <a:blipFill>
                <a:blip r:embed="rId3"/>
                <a:stretch>
                  <a:fillRect/>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BCDD4F21-5561-385F-F977-BAD12B3F4A78}"/>
              </a:ext>
            </a:extLst>
          </p:cNvPr>
          <p:cNvSpPr txBox="1"/>
          <p:nvPr/>
        </p:nvSpPr>
        <p:spPr>
          <a:xfrm>
            <a:off x="442061" y="3692448"/>
            <a:ext cx="7983276" cy="584775"/>
          </a:xfrm>
          <a:prstGeom prst="rect">
            <a:avLst/>
          </a:prstGeom>
          <a:noFill/>
        </p:spPr>
        <p:txBody>
          <a:bodyPr wrap="none" rtlCol="0">
            <a:spAutoFit/>
          </a:bodyPr>
          <a:lstStyle/>
          <a:p>
            <a:r>
              <a:rPr lang="en-IN" sz="3200" b="1" i="1" dirty="0">
                <a:latin typeface="Book Antiqua" panose="02040602050305030304" pitchFamily="18" charset="0"/>
              </a:rPr>
              <a:t>There is someone who is loved by everyone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C7AEC0C-16AB-BA19-7F34-801B9332236D}"/>
                  </a:ext>
                </a:extLst>
              </p:cNvPr>
              <p:cNvSpPr txBox="1"/>
              <p:nvPr/>
            </p:nvSpPr>
            <p:spPr>
              <a:xfrm>
                <a:off x="1536270" y="4277223"/>
                <a:ext cx="3375732"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ea typeface="Cambria Math" panose="02040503050406030204" pitchFamily="18" charset="0"/>
                        </a:rPr>
                        <m:t>𝒚</m:t>
                      </m:r>
                      <m:r>
                        <a:rPr lang="en-IN" sz="3000" b="1" i="1">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ea typeface="Cambria Math" panose="02040503050406030204" pitchFamily="18" charset="0"/>
                        </a:rPr>
                        <m:t>𝑳𝒐𝒗𝒆𝒔</m:t>
                      </m:r>
                      <m:d>
                        <m:dPr>
                          <m:ctrlPr>
                            <a:rPr lang="en-IN" sz="3000" b="1" i="1" smtClean="0">
                              <a:latin typeface="Cambria Math" panose="02040503050406030204" pitchFamily="18" charset="0"/>
                              <a:ea typeface="Cambria Math" panose="02040503050406030204" pitchFamily="18" charset="0"/>
                            </a:rPr>
                          </m:ctrlPr>
                        </m:dPr>
                        <m:e>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𝒚</m:t>
                          </m:r>
                        </m:e>
                      </m:d>
                    </m:oMath>
                  </m:oMathPara>
                </a14:m>
                <a:endParaRPr lang="en-IN" sz="3000" b="1" dirty="0"/>
              </a:p>
            </p:txBody>
          </p:sp>
        </mc:Choice>
        <mc:Fallback xmlns="">
          <p:sp>
            <p:nvSpPr>
              <p:cNvPr id="8" name="TextBox 7">
                <a:extLst>
                  <a:ext uri="{FF2B5EF4-FFF2-40B4-BE49-F238E27FC236}">
                    <a16:creationId xmlns:a16="http://schemas.microsoft.com/office/drawing/2014/main" id="{3C7AEC0C-16AB-BA19-7F34-801B9332236D}"/>
                  </a:ext>
                </a:extLst>
              </p:cNvPr>
              <p:cNvSpPr txBox="1">
                <a:spLocks noRot="1" noChangeAspect="1" noMove="1" noResize="1" noEditPoints="1" noAdjustHandles="1" noChangeArrowheads="1" noChangeShapeType="1" noTextEdit="1"/>
              </p:cNvSpPr>
              <p:nvPr/>
            </p:nvSpPr>
            <p:spPr>
              <a:xfrm>
                <a:off x="1536270" y="4277223"/>
                <a:ext cx="3375732" cy="461665"/>
              </a:xfrm>
              <a:prstGeom prst="rect">
                <a:avLst/>
              </a:prstGeom>
              <a:blipFill>
                <a:blip r:embed="rId4"/>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6663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75D9A1-AE9A-C360-5C99-AD5D06B7F486}"/>
              </a:ext>
            </a:extLst>
          </p:cNvPr>
          <p:cNvSpPr txBox="1"/>
          <p:nvPr/>
        </p:nvSpPr>
        <p:spPr>
          <a:xfrm>
            <a:off x="304925" y="267392"/>
            <a:ext cx="7893574" cy="1077218"/>
          </a:xfrm>
          <a:prstGeom prst="rect">
            <a:avLst/>
          </a:prstGeom>
          <a:noFill/>
        </p:spPr>
        <p:txBody>
          <a:bodyPr wrap="square" rtlCol="0">
            <a:spAutoFit/>
          </a:bodyPr>
          <a:lstStyle/>
          <a:p>
            <a:pPr algn="just"/>
            <a:r>
              <a:rPr lang="en-IN" sz="3200" b="1" i="1" dirty="0">
                <a:solidFill>
                  <a:srgbClr val="FF0000"/>
                </a:solidFill>
                <a:latin typeface="Book Antiqua" panose="02040602050305030304" pitchFamily="18" charset="0"/>
              </a:rPr>
              <a:t>Confusion created when same variable name used in nested quantifiers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CF6366C-2AC8-937A-A48E-793403832F3F}"/>
                  </a:ext>
                </a:extLst>
              </p:cNvPr>
              <p:cNvSpPr txBox="1"/>
              <p:nvPr/>
            </p:nvSpPr>
            <p:spPr>
              <a:xfrm>
                <a:off x="938780" y="1417277"/>
                <a:ext cx="7918065" cy="461665"/>
              </a:xfrm>
              <a:prstGeom prst="rect">
                <a:avLst/>
              </a:prstGeom>
              <a:noFill/>
            </p:spPr>
            <p:txBody>
              <a:bodyPr wrap="none" lIns="0" tIns="0" rIns="0" bIns="0" rtlCol="0">
                <a:spAutoFit/>
              </a:bodyPr>
              <a:lstStyle/>
              <a:p>
                <a14:m>
                  <m:oMath xmlns:m="http://schemas.openxmlformats.org/officeDocument/2006/math">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ea typeface="Cambria Math" panose="02040503050406030204" pitchFamily="18" charset="0"/>
                      </a:rPr>
                      <m:t>𝒄𝒓𝒐𝒘𝒏</m:t>
                    </m:r>
                    <m:d>
                      <m:dPr>
                        <m:ctrlPr>
                          <a:rPr lang="en-IN" sz="3000" b="1" i="1" smtClean="0">
                            <a:latin typeface="Cambria Math" panose="02040503050406030204" pitchFamily="18" charset="0"/>
                            <a:ea typeface="Cambria Math" panose="02040503050406030204" pitchFamily="18" charset="0"/>
                          </a:rPr>
                        </m:ctrlPr>
                      </m:dPr>
                      <m:e>
                        <m:r>
                          <a:rPr lang="en-IN" sz="3000" b="1" i="1" smtClean="0">
                            <a:latin typeface="Cambria Math" panose="02040503050406030204" pitchFamily="18" charset="0"/>
                            <a:ea typeface="Cambria Math" panose="02040503050406030204" pitchFamily="18" charset="0"/>
                          </a:rPr>
                          <m:t>𝒙</m:t>
                        </m:r>
                      </m:e>
                    </m:d>
                    <m:r>
                      <a:rPr lang="en-IN" sz="3000" b="1" i="1" smtClean="0">
                        <a:latin typeface="Cambria Math" panose="02040503050406030204" pitchFamily="18" charset="0"/>
                        <a:ea typeface="Cambria Math" panose="02040503050406030204" pitchFamily="18" charset="0"/>
                      </a:rPr>
                      <m:t> ∨(</m:t>
                    </m:r>
                    <m:r>
                      <a:rPr lang="en-IN" sz="3000" b="1" i="1">
                        <a:latin typeface="Cambria Math" panose="02040503050406030204" pitchFamily="18" charset="0"/>
                        <a:ea typeface="Cambria Math" panose="02040503050406030204" pitchFamily="18" charset="0"/>
                      </a:rPr>
                      <m:t>∋</m:t>
                    </m:r>
                    <m:r>
                      <a:rPr lang="en-IN" sz="3000" b="1" i="1">
                        <a:latin typeface="Cambria Math" panose="02040503050406030204" pitchFamily="18" charset="0"/>
                        <a:ea typeface="Cambria Math" panose="02040503050406030204" pitchFamily="18" charset="0"/>
                      </a:rPr>
                      <m:t>𝒙</m:t>
                    </m:r>
                  </m:oMath>
                </a14:m>
                <a:r>
                  <a:rPr lang="en-IN" sz="3000" b="1" dirty="0"/>
                  <a:t> </a:t>
                </a:r>
                <a14:m>
                  <m:oMath xmlns:m="http://schemas.openxmlformats.org/officeDocument/2006/math">
                    <m:r>
                      <a:rPr lang="en-IN" sz="3000" b="1" i="1" dirty="0" smtClean="0">
                        <a:latin typeface="Cambria Math" panose="02040503050406030204" pitchFamily="18" charset="0"/>
                      </a:rPr>
                      <m:t>𝑩𝒓𝒐𝒕𝒉𝒆𝒓</m:t>
                    </m:r>
                    <m:r>
                      <a:rPr lang="en-IN" sz="3000" b="1" i="1" dirty="0" smtClean="0">
                        <a:latin typeface="Cambria Math" panose="02040503050406030204" pitchFamily="18" charset="0"/>
                      </a:rPr>
                      <m:t>(</m:t>
                    </m:r>
                    <m:r>
                      <a:rPr lang="en-IN" sz="3000" b="1" i="1" dirty="0" smtClean="0">
                        <a:latin typeface="Cambria Math" panose="02040503050406030204" pitchFamily="18" charset="0"/>
                      </a:rPr>
                      <m:t>𝑹𝒊𝒄𝒉𝒂𝒓𝒅</m:t>
                    </m:r>
                    <m:r>
                      <a:rPr lang="en-IN" sz="3000" b="1" i="1" dirty="0" smtClean="0">
                        <a:latin typeface="Cambria Math" panose="02040503050406030204" pitchFamily="18" charset="0"/>
                      </a:rPr>
                      <m:t>,</m:t>
                    </m:r>
                    <m:r>
                      <a:rPr lang="en-IN" sz="3000" b="1" i="1" dirty="0" smtClean="0">
                        <a:latin typeface="Cambria Math" panose="02040503050406030204" pitchFamily="18" charset="0"/>
                      </a:rPr>
                      <m:t>𝒙</m:t>
                    </m:r>
                    <m:r>
                      <a:rPr lang="en-IN" sz="3000" b="1" i="1" dirty="0" smtClean="0">
                        <a:latin typeface="Cambria Math" panose="02040503050406030204" pitchFamily="18" charset="0"/>
                      </a:rPr>
                      <m:t>)))</m:t>
                    </m:r>
                  </m:oMath>
                </a14:m>
                <a:endParaRPr lang="en-IN" sz="3000" b="1" dirty="0"/>
              </a:p>
            </p:txBody>
          </p:sp>
        </mc:Choice>
        <mc:Fallback xmlns="">
          <p:sp>
            <p:nvSpPr>
              <p:cNvPr id="3" name="TextBox 2">
                <a:extLst>
                  <a:ext uri="{FF2B5EF4-FFF2-40B4-BE49-F238E27FC236}">
                    <a16:creationId xmlns:a16="http://schemas.microsoft.com/office/drawing/2014/main" id="{6CF6366C-2AC8-937A-A48E-793403832F3F}"/>
                  </a:ext>
                </a:extLst>
              </p:cNvPr>
              <p:cNvSpPr txBox="1">
                <a:spLocks noRot="1" noChangeAspect="1" noMove="1" noResize="1" noEditPoints="1" noAdjustHandles="1" noChangeArrowheads="1" noChangeShapeType="1" noTextEdit="1"/>
              </p:cNvSpPr>
              <p:nvPr/>
            </p:nvSpPr>
            <p:spPr>
              <a:xfrm>
                <a:off x="938780" y="1417277"/>
                <a:ext cx="7918065" cy="461665"/>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FA53D68-7DD9-3D9C-5E71-25D2C4A7EEAA}"/>
                  </a:ext>
                </a:extLst>
              </p:cNvPr>
              <p:cNvSpPr txBox="1"/>
              <p:nvPr/>
            </p:nvSpPr>
            <p:spPr>
              <a:xfrm>
                <a:off x="751055" y="2756230"/>
                <a:ext cx="7918065" cy="461665"/>
              </a:xfrm>
              <a:prstGeom prst="rect">
                <a:avLst/>
              </a:prstGeom>
              <a:noFill/>
            </p:spPr>
            <p:txBody>
              <a:bodyPr wrap="none" lIns="0" tIns="0" rIns="0" bIns="0" rtlCol="0">
                <a:spAutoFit/>
              </a:bodyPr>
              <a:lstStyle/>
              <a:p>
                <a14:m>
                  <m:oMath xmlns:m="http://schemas.openxmlformats.org/officeDocument/2006/math">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𝒙</m:t>
                    </m:r>
                    <m:r>
                      <a:rPr lang="en-IN" sz="3000" b="1" i="1" smtClean="0">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ea typeface="Cambria Math" panose="02040503050406030204" pitchFamily="18" charset="0"/>
                      </a:rPr>
                      <m:t>𝒄𝒓𝒐𝒘𝒏</m:t>
                    </m:r>
                    <m:d>
                      <m:dPr>
                        <m:ctrlPr>
                          <a:rPr lang="en-IN" sz="3000" b="1" i="1" smtClean="0">
                            <a:latin typeface="Cambria Math" panose="02040503050406030204" pitchFamily="18" charset="0"/>
                            <a:ea typeface="Cambria Math" panose="02040503050406030204" pitchFamily="18" charset="0"/>
                          </a:rPr>
                        </m:ctrlPr>
                      </m:dPr>
                      <m:e>
                        <m:r>
                          <a:rPr lang="en-IN" sz="3000" b="1" i="1" smtClean="0">
                            <a:latin typeface="Cambria Math" panose="02040503050406030204" pitchFamily="18" charset="0"/>
                            <a:ea typeface="Cambria Math" panose="02040503050406030204" pitchFamily="18" charset="0"/>
                          </a:rPr>
                          <m:t>𝒙</m:t>
                        </m:r>
                      </m:e>
                    </m:d>
                    <m:r>
                      <a:rPr lang="en-IN" sz="3000" b="1" i="1" smtClean="0">
                        <a:latin typeface="Cambria Math" panose="02040503050406030204" pitchFamily="18" charset="0"/>
                        <a:ea typeface="Cambria Math" panose="02040503050406030204" pitchFamily="18" charset="0"/>
                      </a:rPr>
                      <m:t> ∨(</m:t>
                    </m:r>
                    <m:r>
                      <a:rPr lang="en-IN" sz="3000" b="1" i="1">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𝒛</m:t>
                    </m:r>
                  </m:oMath>
                </a14:m>
                <a:r>
                  <a:rPr lang="en-IN" sz="3000" b="1" dirty="0"/>
                  <a:t> </a:t>
                </a:r>
                <a14:m>
                  <m:oMath xmlns:m="http://schemas.openxmlformats.org/officeDocument/2006/math">
                    <m:r>
                      <a:rPr lang="en-IN" sz="3000" b="1" i="1" dirty="0" smtClean="0">
                        <a:latin typeface="Cambria Math" panose="02040503050406030204" pitchFamily="18" charset="0"/>
                      </a:rPr>
                      <m:t>𝑩𝒓𝒐𝒕𝒉𝒆𝒓</m:t>
                    </m:r>
                    <m:r>
                      <a:rPr lang="en-IN" sz="3000" b="1" i="1" dirty="0" smtClean="0">
                        <a:latin typeface="Cambria Math" panose="02040503050406030204" pitchFamily="18" charset="0"/>
                      </a:rPr>
                      <m:t>(</m:t>
                    </m:r>
                    <m:r>
                      <a:rPr lang="en-IN" sz="3000" b="1" i="1" dirty="0" smtClean="0">
                        <a:latin typeface="Cambria Math" panose="02040503050406030204" pitchFamily="18" charset="0"/>
                      </a:rPr>
                      <m:t>𝑹𝒊𝒄𝒉𝒂𝒓𝒅</m:t>
                    </m:r>
                    <m:r>
                      <a:rPr lang="en-IN" sz="3000" b="1" i="1" dirty="0" smtClean="0">
                        <a:latin typeface="Cambria Math" panose="02040503050406030204" pitchFamily="18" charset="0"/>
                      </a:rPr>
                      <m:t>,</m:t>
                    </m:r>
                    <m:r>
                      <a:rPr lang="en-IN" sz="3000" b="1" i="1" dirty="0" smtClean="0">
                        <a:latin typeface="Cambria Math" panose="02040503050406030204" pitchFamily="18" charset="0"/>
                      </a:rPr>
                      <m:t>𝒛</m:t>
                    </m:r>
                    <m:r>
                      <a:rPr lang="en-IN" sz="3000" b="1" i="1" dirty="0" smtClean="0">
                        <a:latin typeface="Cambria Math" panose="02040503050406030204" pitchFamily="18" charset="0"/>
                      </a:rPr>
                      <m:t>)))</m:t>
                    </m:r>
                  </m:oMath>
                </a14:m>
                <a:endParaRPr lang="en-IN" sz="3000" b="1" dirty="0"/>
              </a:p>
            </p:txBody>
          </p:sp>
        </mc:Choice>
        <mc:Fallback xmlns="">
          <p:sp>
            <p:nvSpPr>
              <p:cNvPr id="4" name="TextBox 3">
                <a:extLst>
                  <a:ext uri="{FF2B5EF4-FFF2-40B4-BE49-F238E27FC236}">
                    <a16:creationId xmlns:a16="http://schemas.microsoft.com/office/drawing/2014/main" id="{6FA53D68-7DD9-3D9C-5E71-25D2C4A7EEAA}"/>
                  </a:ext>
                </a:extLst>
              </p:cNvPr>
              <p:cNvSpPr txBox="1">
                <a:spLocks noRot="1" noChangeAspect="1" noMove="1" noResize="1" noEditPoints="1" noAdjustHandles="1" noChangeArrowheads="1" noChangeShapeType="1" noTextEdit="1"/>
              </p:cNvSpPr>
              <p:nvPr/>
            </p:nvSpPr>
            <p:spPr>
              <a:xfrm>
                <a:off x="751055" y="2756230"/>
                <a:ext cx="7918065" cy="461665"/>
              </a:xfrm>
              <a:prstGeom prst="rect">
                <a:avLst/>
              </a:prstGeom>
              <a:blipFill>
                <a:blip r:embed="rId3"/>
                <a:stretch>
                  <a:fillRect/>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D024B0BD-8E1B-66E3-F530-BC1D7F9E2957}"/>
              </a:ext>
            </a:extLst>
          </p:cNvPr>
          <p:cNvSpPr txBox="1"/>
          <p:nvPr/>
        </p:nvSpPr>
        <p:spPr>
          <a:xfrm>
            <a:off x="396769" y="2140615"/>
            <a:ext cx="7893574" cy="584775"/>
          </a:xfrm>
          <a:prstGeom prst="rect">
            <a:avLst/>
          </a:prstGeom>
          <a:noFill/>
        </p:spPr>
        <p:txBody>
          <a:bodyPr wrap="square" rtlCol="0">
            <a:spAutoFit/>
          </a:bodyPr>
          <a:lstStyle/>
          <a:p>
            <a:pPr algn="just"/>
            <a:r>
              <a:rPr lang="en-IN" sz="3200" b="1" i="1" dirty="0">
                <a:solidFill>
                  <a:schemeClr val="accent6">
                    <a:lumMod val="50000"/>
                  </a:schemeClr>
                </a:solidFill>
                <a:latin typeface="Book Antiqua" panose="02040602050305030304" pitchFamily="18" charset="0"/>
              </a:rPr>
              <a:t>Solution: use different variable names</a:t>
            </a:r>
          </a:p>
        </p:txBody>
      </p:sp>
    </p:spTree>
    <p:extLst>
      <p:ext uri="{BB962C8B-B14F-4D97-AF65-F5344CB8AC3E}">
        <p14:creationId xmlns:p14="http://schemas.microsoft.com/office/powerpoint/2010/main" val="384314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ADD7D4B-B6B8-1CAC-909A-9E09AB78C70E}"/>
              </a:ext>
            </a:extLst>
          </p:cNvPr>
          <p:cNvSpPr/>
          <p:nvPr/>
        </p:nvSpPr>
        <p:spPr>
          <a:xfrm>
            <a:off x="284615" y="199835"/>
            <a:ext cx="8029764" cy="956790"/>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Algerian" panose="04020705040A02060702" pitchFamily="82" charset="0"/>
              </a:rPr>
              <a:t>CONNECTIONS BETWEEN QUANTIFIERS</a:t>
            </a:r>
          </a:p>
        </p:txBody>
      </p:sp>
      <p:sp>
        <p:nvSpPr>
          <p:cNvPr id="3" name="TextBox 2">
            <a:extLst>
              <a:ext uri="{FF2B5EF4-FFF2-40B4-BE49-F238E27FC236}">
                <a16:creationId xmlns:a16="http://schemas.microsoft.com/office/drawing/2014/main" id="{ECC8F102-6E77-C9A7-245D-7E5315DA6381}"/>
              </a:ext>
            </a:extLst>
          </p:cNvPr>
          <p:cNvSpPr txBox="1"/>
          <p:nvPr/>
        </p:nvSpPr>
        <p:spPr>
          <a:xfrm>
            <a:off x="352710" y="1696520"/>
            <a:ext cx="7893574" cy="1569660"/>
          </a:xfrm>
          <a:prstGeom prst="rect">
            <a:avLst/>
          </a:prstGeom>
          <a:noFill/>
        </p:spPr>
        <p:txBody>
          <a:bodyPr wrap="square" rtlCol="0">
            <a:spAutoFit/>
          </a:bodyPr>
          <a:lstStyle/>
          <a:p>
            <a:pPr algn="just"/>
            <a:r>
              <a:rPr lang="en-IN" sz="3200" b="1" i="1" dirty="0">
                <a:solidFill>
                  <a:srgbClr val="FF0000"/>
                </a:solidFill>
                <a:latin typeface="Book Antiqua" panose="02040602050305030304" pitchFamily="18" charset="0"/>
              </a:rPr>
              <a:t>Everyone dislikes parsnips</a:t>
            </a:r>
          </a:p>
          <a:p>
            <a:pPr algn="just"/>
            <a:r>
              <a:rPr lang="en-IN" sz="3200" b="1" i="1" dirty="0">
                <a:solidFill>
                  <a:schemeClr val="accent6">
                    <a:lumMod val="50000"/>
                  </a:schemeClr>
                </a:solidFill>
                <a:latin typeface="Book Antiqua" panose="02040602050305030304" pitchFamily="18" charset="0"/>
              </a:rPr>
              <a:t>There does not exist someone who likes them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A640FA-EF94-54C3-9D0A-504CD73280B9}"/>
                  </a:ext>
                </a:extLst>
              </p:cNvPr>
              <p:cNvSpPr txBox="1"/>
              <p:nvPr/>
            </p:nvSpPr>
            <p:spPr>
              <a:xfrm>
                <a:off x="551220" y="3360988"/>
                <a:ext cx="4425892"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𝒙</m:t>
                      </m:r>
                      <m:r>
                        <a:rPr lang="en-IN" sz="3000" b="1" i="1" smtClean="0">
                          <a:solidFill>
                            <a:srgbClr val="7030A0"/>
                          </a:solidFill>
                          <a:latin typeface="Cambria Math" panose="02040503050406030204" pitchFamily="18" charset="0"/>
                          <a:ea typeface="Cambria Math" panose="02040503050406030204" pitchFamily="18" charset="0"/>
                        </a:rPr>
                        <m:t>  ¬</m:t>
                      </m:r>
                      <m:r>
                        <a:rPr lang="en-IN" sz="3000" b="1" i="1" smtClean="0">
                          <a:solidFill>
                            <a:srgbClr val="7030A0"/>
                          </a:solidFill>
                          <a:latin typeface="Cambria Math" panose="02040503050406030204" pitchFamily="18" charset="0"/>
                          <a:ea typeface="Cambria Math" panose="02040503050406030204" pitchFamily="18" charset="0"/>
                        </a:rPr>
                        <m:t>𝑳𝒊𝒌𝒆𝒔</m:t>
                      </m:r>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𝒙</m:t>
                      </m:r>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𝒑𝒂𝒓𝒔𝒏𝒊𝒑𝒔</m:t>
                      </m:r>
                      <m:r>
                        <a:rPr lang="en-IN" sz="3000" b="1" i="1" smtClean="0">
                          <a:solidFill>
                            <a:srgbClr val="7030A0"/>
                          </a:solidFill>
                          <a:latin typeface="Cambria Math" panose="02040503050406030204" pitchFamily="18" charset="0"/>
                          <a:ea typeface="Cambria Math" panose="02040503050406030204" pitchFamily="18" charset="0"/>
                        </a:rPr>
                        <m:t>)</m:t>
                      </m:r>
                    </m:oMath>
                  </m:oMathPara>
                </a14:m>
                <a:endParaRPr lang="en-IN" sz="3000" b="1" dirty="0">
                  <a:solidFill>
                    <a:srgbClr val="7030A0"/>
                  </a:solidFill>
                </a:endParaRPr>
              </a:p>
            </p:txBody>
          </p:sp>
        </mc:Choice>
        <mc:Fallback xmlns="">
          <p:sp>
            <p:nvSpPr>
              <p:cNvPr id="4" name="TextBox 3">
                <a:extLst>
                  <a:ext uri="{FF2B5EF4-FFF2-40B4-BE49-F238E27FC236}">
                    <a16:creationId xmlns:a16="http://schemas.microsoft.com/office/drawing/2014/main" id="{48A640FA-EF94-54C3-9D0A-504CD73280B9}"/>
                  </a:ext>
                </a:extLst>
              </p:cNvPr>
              <p:cNvSpPr txBox="1">
                <a:spLocks noRot="1" noChangeAspect="1" noMove="1" noResize="1" noEditPoints="1" noAdjustHandles="1" noChangeArrowheads="1" noChangeShapeType="1" noTextEdit="1"/>
              </p:cNvSpPr>
              <p:nvPr/>
            </p:nvSpPr>
            <p:spPr>
              <a:xfrm>
                <a:off x="551220" y="3360988"/>
                <a:ext cx="4425892" cy="461665"/>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05EEB2-275E-C9C2-724C-8611692144A5}"/>
                  </a:ext>
                </a:extLst>
              </p:cNvPr>
              <p:cNvSpPr txBox="1"/>
              <p:nvPr/>
            </p:nvSpPr>
            <p:spPr>
              <a:xfrm>
                <a:off x="563331" y="3917461"/>
                <a:ext cx="4531177"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𝒙</m:t>
                      </m:r>
                      <m:r>
                        <a:rPr lang="en-IN" sz="3000" b="1" i="1" smtClean="0">
                          <a:solidFill>
                            <a:srgbClr val="7030A0"/>
                          </a:solidFill>
                          <a:latin typeface="Cambria Math" panose="02040503050406030204" pitchFamily="18" charset="0"/>
                          <a:ea typeface="Cambria Math" panose="02040503050406030204" pitchFamily="18" charset="0"/>
                        </a:rPr>
                        <m:t>  </m:t>
                      </m:r>
                      <m:r>
                        <a:rPr lang="en-IN" sz="3000" b="1" i="1" smtClean="0">
                          <a:solidFill>
                            <a:srgbClr val="7030A0"/>
                          </a:solidFill>
                          <a:latin typeface="Cambria Math" panose="02040503050406030204" pitchFamily="18" charset="0"/>
                          <a:ea typeface="Cambria Math" panose="02040503050406030204" pitchFamily="18" charset="0"/>
                        </a:rPr>
                        <m:t>𝑳𝒊𝒌𝒆𝒔</m:t>
                      </m:r>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𝒙</m:t>
                      </m:r>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𝒑𝒂𝒓𝒔𝒏𝒊𝒑𝒔</m:t>
                      </m:r>
                      <m:r>
                        <a:rPr lang="en-IN" sz="3000" b="1" i="1" smtClean="0">
                          <a:solidFill>
                            <a:srgbClr val="7030A0"/>
                          </a:solidFill>
                          <a:latin typeface="Cambria Math" panose="02040503050406030204" pitchFamily="18" charset="0"/>
                          <a:ea typeface="Cambria Math" panose="02040503050406030204" pitchFamily="18" charset="0"/>
                        </a:rPr>
                        <m:t>)</m:t>
                      </m:r>
                    </m:oMath>
                  </m:oMathPara>
                </a14:m>
                <a:endParaRPr lang="en-IN" sz="3000" b="1" dirty="0">
                  <a:solidFill>
                    <a:srgbClr val="7030A0"/>
                  </a:solidFill>
                </a:endParaRPr>
              </a:p>
            </p:txBody>
          </p:sp>
        </mc:Choice>
        <mc:Fallback xmlns="">
          <p:sp>
            <p:nvSpPr>
              <p:cNvPr id="5" name="TextBox 4">
                <a:extLst>
                  <a:ext uri="{FF2B5EF4-FFF2-40B4-BE49-F238E27FC236}">
                    <a16:creationId xmlns:a16="http://schemas.microsoft.com/office/drawing/2014/main" id="{B105EEB2-275E-C9C2-724C-8611692144A5}"/>
                  </a:ext>
                </a:extLst>
              </p:cNvPr>
              <p:cNvSpPr txBox="1">
                <a:spLocks noRot="1" noChangeAspect="1" noMove="1" noResize="1" noEditPoints="1" noAdjustHandles="1" noChangeArrowheads="1" noChangeShapeType="1" noTextEdit="1"/>
              </p:cNvSpPr>
              <p:nvPr/>
            </p:nvSpPr>
            <p:spPr>
              <a:xfrm>
                <a:off x="563331" y="3917461"/>
                <a:ext cx="4531177" cy="461665"/>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84166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283223-1C01-088F-BB1C-09A86B57614D}"/>
              </a:ext>
            </a:extLst>
          </p:cNvPr>
          <p:cNvSpPr txBox="1"/>
          <p:nvPr/>
        </p:nvSpPr>
        <p:spPr>
          <a:xfrm>
            <a:off x="322432" y="352171"/>
            <a:ext cx="7893574" cy="1569660"/>
          </a:xfrm>
          <a:prstGeom prst="rect">
            <a:avLst/>
          </a:prstGeom>
          <a:noFill/>
        </p:spPr>
        <p:txBody>
          <a:bodyPr wrap="square" rtlCol="0">
            <a:spAutoFit/>
          </a:bodyPr>
          <a:lstStyle/>
          <a:p>
            <a:pPr algn="just"/>
            <a:r>
              <a:rPr lang="en-IN" sz="3200" b="1" i="1" dirty="0">
                <a:solidFill>
                  <a:srgbClr val="FF0000"/>
                </a:solidFill>
                <a:latin typeface="Book Antiqua" panose="02040602050305030304" pitchFamily="18" charset="0"/>
              </a:rPr>
              <a:t>Everyone likes </a:t>
            </a:r>
            <a:r>
              <a:rPr lang="en-IN" sz="3200" b="1" i="1" dirty="0" err="1">
                <a:solidFill>
                  <a:srgbClr val="FF0000"/>
                </a:solidFill>
                <a:latin typeface="Book Antiqua" panose="02040602050305030304" pitchFamily="18" charset="0"/>
              </a:rPr>
              <a:t>icecreams</a:t>
            </a:r>
            <a:endParaRPr lang="en-IN" sz="3200" b="1" i="1" dirty="0">
              <a:solidFill>
                <a:srgbClr val="FF0000"/>
              </a:solidFill>
              <a:latin typeface="Book Antiqua" panose="02040602050305030304" pitchFamily="18" charset="0"/>
            </a:endParaRPr>
          </a:p>
          <a:p>
            <a:pPr algn="just"/>
            <a:r>
              <a:rPr lang="en-IN" sz="3200" b="1" i="1" dirty="0">
                <a:solidFill>
                  <a:schemeClr val="accent6">
                    <a:lumMod val="50000"/>
                  </a:schemeClr>
                </a:solidFill>
                <a:latin typeface="Book Antiqua" panose="02040602050305030304" pitchFamily="18" charset="0"/>
              </a:rPr>
              <a:t>There does not exist someone who dislikes </a:t>
            </a:r>
            <a:r>
              <a:rPr lang="en-IN" sz="3200" b="1" i="1" dirty="0" err="1">
                <a:solidFill>
                  <a:schemeClr val="accent6">
                    <a:lumMod val="50000"/>
                  </a:schemeClr>
                </a:solidFill>
                <a:latin typeface="Book Antiqua" panose="02040602050305030304" pitchFamily="18" charset="0"/>
              </a:rPr>
              <a:t>icecreams</a:t>
            </a:r>
            <a:endParaRPr lang="en-IN" sz="3200" b="1" i="1" dirty="0">
              <a:solidFill>
                <a:schemeClr val="accent6">
                  <a:lumMod val="50000"/>
                </a:schemeClr>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C5B6C2F-37A0-5192-9E64-ECC88E2AF86E}"/>
                  </a:ext>
                </a:extLst>
              </p:cNvPr>
              <p:cNvSpPr txBox="1"/>
              <p:nvPr/>
            </p:nvSpPr>
            <p:spPr>
              <a:xfrm>
                <a:off x="660221" y="2125639"/>
                <a:ext cx="4389022"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𝒙</m:t>
                      </m:r>
                      <m:r>
                        <a:rPr lang="en-IN" sz="3000" b="1" i="1" smtClean="0">
                          <a:solidFill>
                            <a:srgbClr val="7030A0"/>
                          </a:solidFill>
                          <a:latin typeface="Cambria Math" panose="02040503050406030204" pitchFamily="18" charset="0"/>
                          <a:ea typeface="Cambria Math" panose="02040503050406030204" pitchFamily="18" charset="0"/>
                        </a:rPr>
                        <m:t>  </m:t>
                      </m:r>
                      <m:r>
                        <a:rPr lang="en-IN" sz="3000" b="1" i="1" smtClean="0">
                          <a:solidFill>
                            <a:srgbClr val="7030A0"/>
                          </a:solidFill>
                          <a:latin typeface="Cambria Math" panose="02040503050406030204" pitchFamily="18" charset="0"/>
                          <a:ea typeface="Cambria Math" panose="02040503050406030204" pitchFamily="18" charset="0"/>
                        </a:rPr>
                        <m:t>𝑳𝒊𝒌𝒆𝒔</m:t>
                      </m:r>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𝒙</m:t>
                      </m:r>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𝒊𝒄𝒆𝒄𝒓𝒆𝒂𝒎𝒔</m:t>
                      </m:r>
                      <m:r>
                        <a:rPr lang="en-IN" sz="3000" b="1" i="1" smtClean="0">
                          <a:solidFill>
                            <a:srgbClr val="7030A0"/>
                          </a:solidFill>
                          <a:latin typeface="Cambria Math" panose="02040503050406030204" pitchFamily="18" charset="0"/>
                          <a:ea typeface="Cambria Math" panose="02040503050406030204" pitchFamily="18" charset="0"/>
                        </a:rPr>
                        <m:t>)</m:t>
                      </m:r>
                    </m:oMath>
                  </m:oMathPara>
                </a14:m>
                <a:endParaRPr lang="en-IN" sz="3000" b="1" dirty="0">
                  <a:solidFill>
                    <a:srgbClr val="7030A0"/>
                  </a:solidFill>
                </a:endParaRPr>
              </a:p>
            </p:txBody>
          </p:sp>
        </mc:Choice>
        <mc:Fallback xmlns="">
          <p:sp>
            <p:nvSpPr>
              <p:cNvPr id="3" name="TextBox 2">
                <a:extLst>
                  <a:ext uri="{FF2B5EF4-FFF2-40B4-BE49-F238E27FC236}">
                    <a16:creationId xmlns:a16="http://schemas.microsoft.com/office/drawing/2014/main" id="{AC5B6C2F-37A0-5192-9E64-ECC88E2AF86E}"/>
                  </a:ext>
                </a:extLst>
              </p:cNvPr>
              <p:cNvSpPr txBox="1">
                <a:spLocks noRot="1" noChangeAspect="1" noMove="1" noResize="1" noEditPoints="1" noAdjustHandles="1" noChangeArrowheads="1" noChangeShapeType="1" noTextEdit="1"/>
              </p:cNvSpPr>
              <p:nvPr/>
            </p:nvSpPr>
            <p:spPr>
              <a:xfrm>
                <a:off x="660221" y="2125639"/>
                <a:ext cx="4389022" cy="461665"/>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750049A-70BE-AA7E-EE8D-6B1C6F84BFD3}"/>
                  </a:ext>
                </a:extLst>
              </p:cNvPr>
              <p:cNvSpPr txBox="1"/>
              <p:nvPr/>
            </p:nvSpPr>
            <p:spPr>
              <a:xfrm>
                <a:off x="672332" y="2682112"/>
                <a:ext cx="4898264"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𝒙</m:t>
                      </m:r>
                      <m:r>
                        <a:rPr lang="en-IN" sz="3000" b="1" i="1">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𝑳𝒊𝒌𝒆𝒔</m:t>
                      </m:r>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𝒙</m:t>
                      </m:r>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𝒊𝒄𝒆𝒄𝒓𝒆𝒂𝒎𝒔</m:t>
                      </m:r>
                      <m:r>
                        <a:rPr lang="en-IN" sz="3000" b="1" i="1" smtClean="0">
                          <a:solidFill>
                            <a:srgbClr val="7030A0"/>
                          </a:solidFill>
                          <a:latin typeface="Cambria Math" panose="02040503050406030204" pitchFamily="18" charset="0"/>
                          <a:ea typeface="Cambria Math" panose="02040503050406030204" pitchFamily="18" charset="0"/>
                        </a:rPr>
                        <m:t>)</m:t>
                      </m:r>
                    </m:oMath>
                  </m:oMathPara>
                </a14:m>
                <a:endParaRPr lang="en-IN" sz="3000" b="1" dirty="0">
                  <a:solidFill>
                    <a:srgbClr val="7030A0"/>
                  </a:solidFill>
                </a:endParaRPr>
              </a:p>
            </p:txBody>
          </p:sp>
        </mc:Choice>
        <mc:Fallback xmlns="">
          <p:sp>
            <p:nvSpPr>
              <p:cNvPr id="4" name="TextBox 3">
                <a:extLst>
                  <a:ext uri="{FF2B5EF4-FFF2-40B4-BE49-F238E27FC236}">
                    <a16:creationId xmlns:a16="http://schemas.microsoft.com/office/drawing/2014/main" id="{6750049A-70BE-AA7E-EE8D-6B1C6F84BFD3}"/>
                  </a:ext>
                </a:extLst>
              </p:cNvPr>
              <p:cNvSpPr txBox="1">
                <a:spLocks noRot="1" noChangeAspect="1" noMove="1" noResize="1" noEditPoints="1" noAdjustHandles="1" noChangeArrowheads="1" noChangeShapeType="1" noTextEdit="1"/>
              </p:cNvSpPr>
              <p:nvPr/>
            </p:nvSpPr>
            <p:spPr>
              <a:xfrm>
                <a:off x="672332" y="2682112"/>
                <a:ext cx="4898264" cy="461665"/>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6346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1A01C62-94ED-4748-66D5-F3BFB3EA295F}"/>
              </a:ext>
            </a:extLst>
          </p:cNvPr>
          <p:cNvSpPr/>
          <p:nvPr/>
        </p:nvSpPr>
        <p:spPr>
          <a:xfrm>
            <a:off x="284615" y="199835"/>
            <a:ext cx="3669711" cy="956790"/>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Algerian" panose="04020705040A02060702" pitchFamily="82" charset="0"/>
              </a:rPr>
              <a:t>EQUALITY</a:t>
            </a:r>
          </a:p>
        </p:txBody>
      </p:sp>
      <p:sp>
        <p:nvSpPr>
          <p:cNvPr id="3" name="TextBox 2">
            <a:extLst>
              <a:ext uri="{FF2B5EF4-FFF2-40B4-BE49-F238E27FC236}">
                <a16:creationId xmlns:a16="http://schemas.microsoft.com/office/drawing/2014/main" id="{F983FC1B-0E63-F83B-3F00-FDC20B149C5E}"/>
              </a:ext>
            </a:extLst>
          </p:cNvPr>
          <p:cNvSpPr txBox="1"/>
          <p:nvPr/>
        </p:nvSpPr>
        <p:spPr>
          <a:xfrm>
            <a:off x="284615" y="1327128"/>
            <a:ext cx="7893574" cy="584775"/>
          </a:xfrm>
          <a:prstGeom prst="rect">
            <a:avLst/>
          </a:prstGeom>
          <a:noFill/>
        </p:spPr>
        <p:txBody>
          <a:bodyPr wrap="square" rtlCol="0">
            <a:spAutoFit/>
          </a:bodyPr>
          <a:lstStyle/>
          <a:p>
            <a:pPr algn="just"/>
            <a:r>
              <a:rPr lang="en-IN" sz="3200" b="1" i="1" dirty="0">
                <a:solidFill>
                  <a:srgbClr val="002060"/>
                </a:solidFill>
                <a:latin typeface="Book Antiqua" panose="02040602050305030304" pitchFamily="18" charset="0"/>
              </a:rPr>
              <a:t>Henry is a father of John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A75F25-3D2A-1EB7-6F3B-64C1F5D743F6}"/>
                  </a:ext>
                </a:extLst>
              </p:cNvPr>
              <p:cNvSpPr txBox="1"/>
              <p:nvPr/>
            </p:nvSpPr>
            <p:spPr>
              <a:xfrm>
                <a:off x="660221" y="2125639"/>
                <a:ext cx="4324197"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000" b="1" i="1" smtClean="0">
                          <a:solidFill>
                            <a:srgbClr val="7030A0"/>
                          </a:solidFill>
                          <a:latin typeface="Cambria Math" panose="02040503050406030204" pitchFamily="18" charset="0"/>
                          <a:ea typeface="Cambria Math" panose="02040503050406030204" pitchFamily="18" charset="0"/>
                        </a:rPr>
                        <m:t>𝑭𝒂𝒕𝒉𝒆𝒓</m:t>
                      </m:r>
                      <m:d>
                        <m:dPr>
                          <m:ctrlPr>
                            <a:rPr lang="en-IN" sz="3000" b="1" i="1" smtClean="0">
                              <a:solidFill>
                                <a:srgbClr val="7030A0"/>
                              </a:solidFill>
                              <a:latin typeface="Cambria Math" panose="02040503050406030204" pitchFamily="18" charset="0"/>
                              <a:ea typeface="Cambria Math" panose="02040503050406030204" pitchFamily="18" charset="0"/>
                            </a:rPr>
                          </m:ctrlPr>
                        </m:dPr>
                        <m:e>
                          <m:r>
                            <a:rPr lang="en-IN" sz="3000" b="1" i="1" smtClean="0">
                              <a:solidFill>
                                <a:srgbClr val="7030A0"/>
                              </a:solidFill>
                              <a:latin typeface="Cambria Math" panose="02040503050406030204" pitchFamily="18" charset="0"/>
                              <a:ea typeface="Cambria Math" panose="02040503050406030204" pitchFamily="18" charset="0"/>
                            </a:rPr>
                            <m:t>𝑱𝒐𝒉𝒏</m:t>
                          </m:r>
                        </m:e>
                      </m:d>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𝑯𝒆𝒏𝒓𝒚</m:t>
                      </m:r>
                    </m:oMath>
                  </m:oMathPara>
                </a14:m>
                <a:endParaRPr lang="en-IN" sz="3000" b="1" dirty="0">
                  <a:solidFill>
                    <a:srgbClr val="7030A0"/>
                  </a:solidFill>
                </a:endParaRPr>
              </a:p>
            </p:txBody>
          </p:sp>
        </mc:Choice>
        <mc:Fallback xmlns="">
          <p:sp>
            <p:nvSpPr>
              <p:cNvPr id="4" name="TextBox 3">
                <a:extLst>
                  <a:ext uri="{FF2B5EF4-FFF2-40B4-BE49-F238E27FC236}">
                    <a16:creationId xmlns:a16="http://schemas.microsoft.com/office/drawing/2014/main" id="{ADA75F25-3D2A-1EB7-6F3B-64C1F5D743F6}"/>
                  </a:ext>
                </a:extLst>
              </p:cNvPr>
              <p:cNvSpPr txBox="1">
                <a:spLocks noRot="1" noChangeAspect="1" noMove="1" noResize="1" noEditPoints="1" noAdjustHandles="1" noChangeArrowheads="1" noChangeShapeType="1" noTextEdit="1"/>
              </p:cNvSpPr>
              <p:nvPr/>
            </p:nvSpPr>
            <p:spPr>
              <a:xfrm>
                <a:off x="660221" y="2125639"/>
                <a:ext cx="4324197" cy="461665"/>
              </a:xfrm>
              <a:prstGeom prst="rect">
                <a:avLst/>
              </a:prstGeom>
              <a:blipFill>
                <a:blip r:embed="rId2"/>
                <a:stretch>
                  <a:fillRect/>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E3C17778-CF6E-8A52-8CEC-3B5B036695FA}"/>
              </a:ext>
            </a:extLst>
          </p:cNvPr>
          <p:cNvSpPr txBox="1"/>
          <p:nvPr/>
        </p:nvSpPr>
        <p:spPr>
          <a:xfrm>
            <a:off x="284615" y="2881947"/>
            <a:ext cx="7893574" cy="584775"/>
          </a:xfrm>
          <a:prstGeom prst="rect">
            <a:avLst/>
          </a:prstGeom>
          <a:noFill/>
        </p:spPr>
        <p:txBody>
          <a:bodyPr wrap="square" rtlCol="0">
            <a:spAutoFit/>
          </a:bodyPr>
          <a:lstStyle/>
          <a:p>
            <a:pPr algn="just"/>
            <a:r>
              <a:rPr lang="en-IN" sz="3200" b="1" i="1" dirty="0">
                <a:solidFill>
                  <a:srgbClr val="002060"/>
                </a:solidFill>
                <a:latin typeface="Book Antiqua" panose="02040602050305030304" pitchFamily="18" charset="0"/>
              </a:rPr>
              <a:t>Richard has </a:t>
            </a:r>
            <a:r>
              <a:rPr lang="en-IN" sz="3200" b="1" i="1" dirty="0" err="1">
                <a:solidFill>
                  <a:srgbClr val="002060"/>
                </a:solidFill>
                <a:latin typeface="Book Antiqua" panose="02040602050305030304" pitchFamily="18" charset="0"/>
              </a:rPr>
              <a:t>atleast</a:t>
            </a:r>
            <a:r>
              <a:rPr lang="en-IN" sz="3200" b="1" i="1" dirty="0">
                <a:solidFill>
                  <a:srgbClr val="002060"/>
                </a:solidFill>
                <a:latin typeface="Book Antiqua" panose="02040602050305030304" pitchFamily="18" charset="0"/>
              </a:rPr>
              <a:t> 2 brothers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97DAFD-89BF-E23A-BE83-BBFBE657A911}"/>
                  </a:ext>
                </a:extLst>
              </p:cNvPr>
              <p:cNvSpPr txBox="1"/>
              <p:nvPr/>
            </p:nvSpPr>
            <p:spPr>
              <a:xfrm>
                <a:off x="938780" y="3557348"/>
                <a:ext cx="5727530" cy="1384995"/>
              </a:xfrm>
              <a:prstGeom prst="rect">
                <a:avLst/>
              </a:prstGeom>
              <a:noFill/>
            </p:spPr>
            <p:txBody>
              <a:bodyPr wrap="none" lIns="0" tIns="0" rIns="0" bIns="0" rtlCol="0">
                <a:spAutoFit/>
              </a:bodyPr>
              <a:lstStyle/>
              <a:p>
                <a14:m>
                  <m:oMath xmlns:m="http://schemas.openxmlformats.org/officeDocument/2006/math">
                    <m:r>
                      <a:rPr lang="en-IN" sz="3000" b="1" i="1" smtClean="0">
                        <a:solidFill>
                          <a:srgbClr val="7030A0"/>
                        </a:solidFill>
                        <a:latin typeface="Cambria Math" panose="02040503050406030204" pitchFamily="18" charset="0"/>
                        <a:ea typeface="Cambria Math" panose="02040503050406030204" pitchFamily="18" charset="0"/>
                      </a:rPr>
                      <m:t>∋</m:t>
                    </m:r>
                  </m:oMath>
                </a14:m>
                <a:r>
                  <a:rPr lang="en-IN" sz="3000" b="1" dirty="0">
                    <a:solidFill>
                      <a:srgbClr val="7030A0"/>
                    </a:solidFill>
                  </a:rPr>
                  <a:t> </a:t>
                </a:r>
                <a14:m>
                  <m:oMath xmlns:m="http://schemas.openxmlformats.org/officeDocument/2006/math">
                    <m:r>
                      <a:rPr lang="en-IN" sz="3000" b="1" i="1" dirty="0" smtClean="0">
                        <a:solidFill>
                          <a:srgbClr val="7030A0"/>
                        </a:solidFill>
                        <a:latin typeface="Cambria Math" panose="02040503050406030204" pitchFamily="18" charset="0"/>
                      </a:rPr>
                      <m:t>𝒙</m:t>
                    </m:r>
                    <m:r>
                      <a:rPr lang="en-IN" sz="3000" b="1" i="1" dirty="0" smtClean="0">
                        <a:solidFill>
                          <a:srgbClr val="7030A0"/>
                        </a:solidFill>
                        <a:latin typeface="Cambria Math" panose="02040503050406030204" pitchFamily="18" charset="0"/>
                      </a:rPr>
                      <m:t>,∋</m:t>
                    </m:r>
                    <m:r>
                      <m:rPr>
                        <m:nor/>
                      </m:rPr>
                      <a:rPr lang="en-IN" sz="3000" b="1" dirty="0">
                        <a:solidFill>
                          <a:srgbClr val="7030A0"/>
                        </a:solidFill>
                      </a:rPr>
                      <m:t> </m:t>
                    </m:r>
                    <m:r>
                      <a:rPr lang="en-IN" sz="3000" b="1" i="1" dirty="0" smtClean="0">
                        <a:solidFill>
                          <a:srgbClr val="7030A0"/>
                        </a:solidFill>
                        <a:latin typeface="Cambria Math" panose="02040503050406030204" pitchFamily="18" charset="0"/>
                      </a:rPr>
                      <m:t>𝒚</m:t>
                    </m:r>
                    <m:r>
                      <a:rPr lang="en-IN" sz="3000" b="1" i="1" dirty="0" smtClean="0">
                        <a:solidFill>
                          <a:srgbClr val="7030A0"/>
                        </a:solidFill>
                        <a:latin typeface="Cambria Math" panose="02040503050406030204" pitchFamily="18" charset="0"/>
                      </a:rPr>
                      <m:t>, </m:t>
                    </m:r>
                    <m:r>
                      <a:rPr lang="en-IN" sz="3000" b="1" i="1" dirty="0" smtClean="0">
                        <a:solidFill>
                          <a:srgbClr val="7030A0"/>
                        </a:solidFill>
                        <a:latin typeface="Cambria Math" panose="02040503050406030204" pitchFamily="18" charset="0"/>
                      </a:rPr>
                      <m:t>𝑩𝒓𝒐𝒕𝒉𝒆𝒓</m:t>
                    </m:r>
                    <m:d>
                      <m:dPr>
                        <m:ctrlPr>
                          <a:rPr lang="en-IN" sz="3000" b="1" i="1" dirty="0" smtClean="0">
                            <a:solidFill>
                              <a:srgbClr val="7030A0"/>
                            </a:solidFill>
                            <a:latin typeface="Cambria Math" panose="02040503050406030204" pitchFamily="18" charset="0"/>
                          </a:rPr>
                        </m:ctrlPr>
                      </m:dPr>
                      <m:e>
                        <m:r>
                          <a:rPr lang="en-IN" sz="3000" b="1" i="1" dirty="0" smtClean="0">
                            <a:solidFill>
                              <a:srgbClr val="7030A0"/>
                            </a:solidFill>
                            <a:latin typeface="Cambria Math" panose="02040503050406030204" pitchFamily="18" charset="0"/>
                          </a:rPr>
                          <m:t>𝒙</m:t>
                        </m:r>
                        <m:r>
                          <a:rPr lang="en-IN" sz="3000" b="1" i="1" dirty="0" smtClean="0">
                            <a:solidFill>
                              <a:srgbClr val="7030A0"/>
                            </a:solidFill>
                            <a:latin typeface="Cambria Math" panose="02040503050406030204" pitchFamily="18" charset="0"/>
                          </a:rPr>
                          <m:t>,</m:t>
                        </m:r>
                        <m:r>
                          <a:rPr lang="en-IN" sz="3000" b="1" i="1" dirty="0" smtClean="0">
                            <a:solidFill>
                              <a:srgbClr val="7030A0"/>
                            </a:solidFill>
                            <a:latin typeface="Cambria Math" panose="02040503050406030204" pitchFamily="18" charset="0"/>
                          </a:rPr>
                          <m:t>𝑹𝒊𝒄𝒉𝒂𝒓𝒅</m:t>
                        </m:r>
                      </m:e>
                    </m:d>
                    <m:r>
                      <a:rPr lang="en-IN" sz="3000" b="1" i="1" dirty="0" smtClean="0">
                        <a:solidFill>
                          <a:srgbClr val="7030A0"/>
                        </a:solidFill>
                        <a:latin typeface="Cambria Math" panose="02040503050406030204" pitchFamily="18" charset="0"/>
                        <a:ea typeface="Cambria Math" panose="02040503050406030204" pitchFamily="18" charset="0"/>
                      </a:rPr>
                      <m:t>∧</m:t>
                    </m:r>
                  </m:oMath>
                </a14:m>
                <a:endParaRPr lang="en-IN" sz="3000" b="1" i="1" dirty="0">
                  <a:solidFill>
                    <a:srgbClr val="7030A0"/>
                  </a:solidFill>
                  <a:latin typeface="Cambria Math" panose="02040503050406030204" pitchFamily="18" charset="0"/>
                  <a:ea typeface="Cambria Math" panose="02040503050406030204" pitchFamily="18" charset="0"/>
                </a:endParaRPr>
              </a:p>
              <a:p>
                <a14:m>
                  <m:oMath xmlns:m="http://schemas.openxmlformats.org/officeDocument/2006/math">
                    <m:r>
                      <a:rPr lang="en-IN" sz="3000" b="1" i="1" dirty="0" smtClean="0">
                        <a:solidFill>
                          <a:srgbClr val="7030A0"/>
                        </a:solidFill>
                        <a:latin typeface="Cambria Math" panose="02040503050406030204" pitchFamily="18" charset="0"/>
                        <a:ea typeface="Cambria Math" panose="02040503050406030204" pitchFamily="18" charset="0"/>
                      </a:rPr>
                      <m:t>                   </m:t>
                    </m:r>
                    <m:r>
                      <a:rPr lang="en-IN" sz="3000" b="1" i="1" dirty="0" smtClean="0">
                        <a:solidFill>
                          <a:srgbClr val="7030A0"/>
                        </a:solidFill>
                        <a:latin typeface="Cambria Math" panose="02040503050406030204" pitchFamily="18" charset="0"/>
                        <a:ea typeface="Cambria Math" panose="02040503050406030204" pitchFamily="18" charset="0"/>
                      </a:rPr>
                      <m:t>𝑩𝒓𝒐𝒕𝒉𝒆𝒓</m:t>
                    </m:r>
                    <m:r>
                      <a:rPr lang="en-IN" sz="3000" b="1" i="1" dirty="0" smtClean="0">
                        <a:solidFill>
                          <a:srgbClr val="7030A0"/>
                        </a:solidFill>
                        <a:latin typeface="Cambria Math" panose="02040503050406030204" pitchFamily="18" charset="0"/>
                        <a:ea typeface="Cambria Math" panose="02040503050406030204" pitchFamily="18" charset="0"/>
                      </a:rPr>
                      <m:t>(</m:t>
                    </m:r>
                    <m:r>
                      <a:rPr lang="en-IN" sz="3000" b="1" i="1" dirty="0" smtClean="0">
                        <a:solidFill>
                          <a:srgbClr val="7030A0"/>
                        </a:solidFill>
                        <a:latin typeface="Cambria Math" panose="02040503050406030204" pitchFamily="18" charset="0"/>
                        <a:ea typeface="Cambria Math" panose="02040503050406030204" pitchFamily="18" charset="0"/>
                      </a:rPr>
                      <m:t>𝒚</m:t>
                    </m:r>
                    <m:r>
                      <a:rPr lang="en-IN" sz="3000" b="1" i="1" dirty="0" smtClean="0">
                        <a:solidFill>
                          <a:srgbClr val="7030A0"/>
                        </a:solidFill>
                        <a:latin typeface="Cambria Math" panose="02040503050406030204" pitchFamily="18" charset="0"/>
                        <a:ea typeface="Cambria Math" panose="02040503050406030204" pitchFamily="18" charset="0"/>
                      </a:rPr>
                      <m:t>,</m:t>
                    </m:r>
                    <m:r>
                      <a:rPr lang="en-IN" sz="3000" b="1" i="1" dirty="0" smtClean="0">
                        <a:solidFill>
                          <a:srgbClr val="7030A0"/>
                        </a:solidFill>
                        <a:latin typeface="Cambria Math" panose="02040503050406030204" pitchFamily="18" charset="0"/>
                        <a:ea typeface="Cambria Math" panose="02040503050406030204" pitchFamily="18" charset="0"/>
                      </a:rPr>
                      <m:t>𝑹𝒊𝒄𝒉𝒂𝒓𝒅</m:t>
                    </m:r>
                    <m:r>
                      <a:rPr lang="en-IN" sz="3000" b="1" i="1" dirty="0" smtClean="0">
                        <a:solidFill>
                          <a:srgbClr val="7030A0"/>
                        </a:solidFill>
                        <a:latin typeface="Cambria Math" panose="02040503050406030204" pitchFamily="18" charset="0"/>
                        <a:ea typeface="Cambria Math" panose="02040503050406030204" pitchFamily="18" charset="0"/>
                      </a:rPr>
                      <m:t>)</m:t>
                    </m:r>
                  </m:oMath>
                </a14:m>
                <a:r>
                  <a:rPr lang="en-IN" sz="3000" b="1" dirty="0">
                    <a:solidFill>
                      <a:srgbClr val="7030A0"/>
                    </a:solidFill>
                    <a:ea typeface="Cambria Math" panose="02040503050406030204" pitchFamily="18" charset="0"/>
                  </a:rPr>
                  <a:t> </a:t>
                </a:r>
                <a14:m>
                  <m:oMath xmlns:m="http://schemas.openxmlformats.org/officeDocument/2006/math">
                    <m:r>
                      <a:rPr lang="en-IN" sz="3000" b="1" i="1" dirty="0">
                        <a:solidFill>
                          <a:srgbClr val="7030A0"/>
                        </a:solidFill>
                        <a:latin typeface="Cambria Math" panose="02040503050406030204" pitchFamily="18" charset="0"/>
                        <a:ea typeface="Cambria Math" panose="02040503050406030204" pitchFamily="18" charset="0"/>
                      </a:rPr>
                      <m:t>∧</m:t>
                    </m:r>
                  </m:oMath>
                </a14:m>
                <a:endParaRPr lang="en-IN" sz="3000" b="1" dirty="0">
                  <a:solidFill>
                    <a:srgbClr val="7030A0"/>
                  </a:solidFill>
                  <a:ea typeface="Cambria Math" panose="02040503050406030204" pitchFamily="18" charset="0"/>
                </a:endParaRPr>
              </a:p>
              <a:p>
                <a:r>
                  <a:rPr lang="en-IN" sz="3000" b="1" dirty="0">
                    <a:solidFill>
                      <a:srgbClr val="7030A0"/>
                    </a:solidFill>
                  </a:rPr>
                  <a:t> </a:t>
                </a:r>
                <a14:m>
                  <m:oMath xmlns:m="http://schemas.openxmlformats.org/officeDocument/2006/math">
                    <m:r>
                      <a:rPr lang="en-IN" sz="3000" b="1" i="0" smtClean="0">
                        <a:solidFill>
                          <a:srgbClr val="7030A0"/>
                        </a:solidFill>
                        <a:latin typeface="Cambria Math" panose="02040503050406030204" pitchFamily="18" charset="0"/>
                        <a:ea typeface="Cambria Math" panose="02040503050406030204" pitchFamily="18" charset="0"/>
                      </a:rPr>
                      <m:t>                  </m:t>
                    </m:r>
                    <m:r>
                      <a:rPr lang="en-IN" sz="3000" b="1" i="1">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𝒙</m:t>
                    </m:r>
                    <m:r>
                      <a:rPr lang="en-IN" sz="3000" b="1" i="1" smtClean="0">
                        <a:solidFill>
                          <a:srgbClr val="7030A0"/>
                        </a:solidFill>
                        <a:latin typeface="Cambria Math" panose="02040503050406030204" pitchFamily="18" charset="0"/>
                        <a:ea typeface="Cambria Math" panose="02040503050406030204" pitchFamily="18" charset="0"/>
                      </a:rPr>
                      <m:t>=</m:t>
                    </m:r>
                    <m:r>
                      <a:rPr lang="en-IN" sz="3000" b="1" i="1" smtClean="0">
                        <a:solidFill>
                          <a:srgbClr val="7030A0"/>
                        </a:solidFill>
                        <a:latin typeface="Cambria Math" panose="02040503050406030204" pitchFamily="18" charset="0"/>
                        <a:ea typeface="Cambria Math" panose="02040503050406030204" pitchFamily="18" charset="0"/>
                      </a:rPr>
                      <m:t>𝒚</m:t>
                    </m:r>
                    <m:r>
                      <a:rPr lang="en-IN" sz="3000" b="1" i="1" smtClean="0">
                        <a:solidFill>
                          <a:srgbClr val="7030A0"/>
                        </a:solidFill>
                        <a:latin typeface="Cambria Math" panose="02040503050406030204" pitchFamily="18" charset="0"/>
                        <a:ea typeface="Cambria Math" panose="02040503050406030204" pitchFamily="18" charset="0"/>
                      </a:rPr>
                      <m:t>)</m:t>
                    </m:r>
                  </m:oMath>
                </a14:m>
                <a:endParaRPr lang="en-IN" sz="3000" b="1" dirty="0">
                  <a:solidFill>
                    <a:srgbClr val="7030A0"/>
                  </a:solidFill>
                </a:endParaRPr>
              </a:p>
            </p:txBody>
          </p:sp>
        </mc:Choice>
        <mc:Fallback xmlns="">
          <p:sp>
            <p:nvSpPr>
              <p:cNvPr id="6" name="TextBox 5">
                <a:extLst>
                  <a:ext uri="{FF2B5EF4-FFF2-40B4-BE49-F238E27FC236}">
                    <a16:creationId xmlns:a16="http://schemas.microsoft.com/office/drawing/2014/main" id="{8697DAFD-89BF-E23A-BE83-BBFBE657A911}"/>
                  </a:ext>
                </a:extLst>
              </p:cNvPr>
              <p:cNvSpPr txBox="1">
                <a:spLocks noRot="1" noChangeAspect="1" noMove="1" noResize="1" noEditPoints="1" noAdjustHandles="1" noChangeArrowheads="1" noChangeShapeType="1" noTextEdit="1"/>
              </p:cNvSpPr>
              <p:nvPr/>
            </p:nvSpPr>
            <p:spPr>
              <a:xfrm>
                <a:off x="938780" y="3557348"/>
                <a:ext cx="5727530" cy="1384995"/>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16787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02F785-F154-7C20-8B1C-96451269FF78}"/>
              </a:ext>
            </a:extLst>
          </p:cNvPr>
          <p:cNvSpPr txBox="1"/>
          <p:nvPr/>
        </p:nvSpPr>
        <p:spPr>
          <a:xfrm>
            <a:off x="790260" y="1102155"/>
            <a:ext cx="6791388" cy="646331"/>
          </a:xfrm>
          <a:prstGeom prst="rect">
            <a:avLst/>
          </a:prstGeom>
          <a:noFill/>
        </p:spPr>
        <p:txBody>
          <a:bodyPr wrap="square">
            <a:spAutoFit/>
          </a:bodyPr>
          <a:lstStyle/>
          <a:p>
            <a:r>
              <a:rPr lang="en-IN" sz="3600" b="1" i="0" dirty="0">
                <a:solidFill>
                  <a:srgbClr val="000000"/>
                </a:solidFill>
                <a:effectLst/>
                <a:latin typeface="Book Antiqua" panose="02040602050305030304" pitchFamily="18" charset="0"/>
              </a:rPr>
              <a:t>all squares are rectangles</a:t>
            </a:r>
            <a:endParaRPr lang="en-IN" sz="3600" b="1" dirty="0">
              <a:latin typeface="Book Antiqua" panose="02040602050305030304" pitchFamily="18" charset="0"/>
            </a:endParaRPr>
          </a:p>
        </p:txBody>
      </p:sp>
      <p:sp>
        <p:nvSpPr>
          <p:cNvPr id="5" name="TextBox 4">
            <a:extLst>
              <a:ext uri="{FF2B5EF4-FFF2-40B4-BE49-F238E27FC236}">
                <a16:creationId xmlns:a16="http://schemas.microsoft.com/office/drawing/2014/main" id="{A9FB2BD4-6198-88C2-7602-257E1AC73B59}"/>
              </a:ext>
            </a:extLst>
          </p:cNvPr>
          <p:cNvSpPr txBox="1"/>
          <p:nvPr/>
        </p:nvSpPr>
        <p:spPr>
          <a:xfrm>
            <a:off x="729703" y="1950723"/>
            <a:ext cx="7911679" cy="1015663"/>
          </a:xfrm>
          <a:prstGeom prst="rect">
            <a:avLst/>
          </a:prstGeom>
          <a:noFill/>
        </p:spPr>
        <p:txBody>
          <a:bodyPr wrap="square">
            <a:spAutoFit/>
          </a:bodyPr>
          <a:lstStyle/>
          <a:p>
            <a:r>
              <a:rPr lang="en-US" sz="3000" b="1" i="0" dirty="0">
                <a:solidFill>
                  <a:srgbClr val="000000"/>
                </a:solidFill>
                <a:effectLst/>
                <a:latin typeface="Book Antiqua" panose="02040602050305030304" pitchFamily="18" charset="0"/>
              </a:rPr>
              <a:t>every person who lives in Walla Walla lives in Washington.</a:t>
            </a:r>
            <a:endParaRPr lang="en-IN" sz="3000" b="1" dirty="0">
              <a:latin typeface="Book Antiqua" panose="02040602050305030304" pitchFamily="18" charset="0"/>
            </a:endParaRPr>
          </a:p>
        </p:txBody>
      </p:sp>
      <p:sp>
        <p:nvSpPr>
          <p:cNvPr id="6" name="Rectangle 1">
            <a:extLst>
              <a:ext uri="{FF2B5EF4-FFF2-40B4-BE49-F238E27FC236}">
                <a16:creationId xmlns:a16="http://schemas.microsoft.com/office/drawing/2014/main" id="{A2FDDDAD-D941-CCB7-38EB-301955FB837B}"/>
              </a:ext>
            </a:extLst>
          </p:cNvPr>
          <p:cNvSpPr>
            <a:spLocks noChangeArrowheads="1"/>
          </p:cNvSpPr>
          <p:nvPr/>
        </p:nvSpPr>
        <p:spPr bwMode="auto">
          <a:xfrm>
            <a:off x="808427" y="3515185"/>
            <a:ext cx="54777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baseline="0" dirty="0">
                <a:ln>
                  <a:noFill/>
                </a:ln>
                <a:solidFill>
                  <a:srgbClr val="000000"/>
                </a:solidFill>
                <a:effectLst/>
                <a:latin typeface="Book Antiqua" panose="02040602050305030304" pitchFamily="18" charset="0"/>
              </a:rPr>
              <a:t>if x</a:t>
            </a:r>
            <a:r>
              <a:rPr lang="en-US" altLang="en-US" sz="3200" b="1" i="1" dirty="0">
                <a:solidFill>
                  <a:srgbClr val="000000"/>
                </a:solidFill>
                <a:latin typeface="Book Antiqua" panose="02040602050305030304" pitchFamily="18" charset="0"/>
              </a:rPr>
              <a:t> </a:t>
            </a:r>
            <a:r>
              <a:rPr kumimoji="0" lang="en-US" altLang="en-US" sz="3200" b="1" i="1" u="none" strike="noStrike" cap="none" normalizeH="0" baseline="0" dirty="0">
                <a:ln>
                  <a:noFill/>
                </a:ln>
                <a:solidFill>
                  <a:srgbClr val="000000"/>
                </a:solidFill>
                <a:effectLst/>
                <a:latin typeface="Book Antiqua" panose="02040602050305030304" pitchFamily="18" charset="0"/>
                <a:cs typeface="Times New Roman" panose="02020603050405020304" pitchFamily="18" charset="0"/>
              </a:rPr>
              <a:t>is negative, so is its cube</a:t>
            </a:r>
            <a:r>
              <a:rPr kumimoji="0" lang="en-US" altLang="en-US" sz="3200" b="1" i="1" u="none" strike="noStrike" cap="none" normalizeH="0" baseline="0" dirty="0">
                <a:ln>
                  <a:noFill/>
                </a:ln>
                <a:solidFill>
                  <a:schemeClr val="tx1"/>
                </a:solidFill>
                <a:effectLst/>
                <a:latin typeface="Book Antiqua" panose="02040602050305030304" pitchFamily="18" charset="0"/>
              </a:rPr>
              <a:t> </a:t>
            </a:r>
          </a:p>
        </p:txBody>
      </p:sp>
      <p:sp>
        <p:nvSpPr>
          <p:cNvPr id="8" name="TextBox 7">
            <a:extLst>
              <a:ext uri="{FF2B5EF4-FFF2-40B4-BE49-F238E27FC236}">
                <a16:creationId xmlns:a16="http://schemas.microsoft.com/office/drawing/2014/main" id="{0BBBBFDC-96A6-2FEE-7634-234E9E74745F}"/>
              </a:ext>
            </a:extLst>
          </p:cNvPr>
          <p:cNvSpPr txBox="1"/>
          <p:nvPr/>
        </p:nvSpPr>
        <p:spPr>
          <a:xfrm>
            <a:off x="808427" y="4148917"/>
            <a:ext cx="7911679" cy="1077218"/>
          </a:xfrm>
          <a:prstGeom prst="rect">
            <a:avLst/>
          </a:prstGeom>
          <a:noFill/>
        </p:spPr>
        <p:txBody>
          <a:bodyPr wrap="square">
            <a:spAutoFit/>
          </a:bodyPr>
          <a:lstStyle/>
          <a:p>
            <a:r>
              <a:rPr lang="en-US" sz="3200" b="1" i="1" dirty="0">
                <a:solidFill>
                  <a:srgbClr val="000000"/>
                </a:solidFill>
                <a:effectLst/>
                <a:latin typeface="Book Antiqua" panose="02040602050305030304" pitchFamily="18" charset="0"/>
              </a:rPr>
              <a:t>If two numbers have the same square, then they have the same absolute value</a:t>
            </a:r>
            <a:endParaRPr lang="en-IN" sz="3200" b="1" i="1" dirty="0">
              <a:latin typeface="Book Antiqua" panose="02040602050305030304" pitchFamily="18" charset="0"/>
            </a:endParaRPr>
          </a:p>
        </p:txBody>
      </p:sp>
      <p:sp>
        <p:nvSpPr>
          <p:cNvPr id="9" name="Rectangle: Rounded Corners 8">
            <a:extLst>
              <a:ext uri="{FF2B5EF4-FFF2-40B4-BE49-F238E27FC236}">
                <a16:creationId xmlns:a16="http://schemas.microsoft.com/office/drawing/2014/main" id="{0E946E3A-4312-416D-5587-0A8343895E84}"/>
              </a:ext>
            </a:extLst>
          </p:cNvPr>
          <p:cNvSpPr/>
          <p:nvPr/>
        </p:nvSpPr>
        <p:spPr>
          <a:xfrm>
            <a:off x="0" y="44247"/>
            <a:ext cx="8550548" cy="956790"/>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Algerian" panose="04020705040A02060702" pitchFamily="82" charset="0"/>
              </a:rPr>
              <a:t>Represent using FORMAL LOGIC</a:t>
            </a:r>
          </a:p>
        </p:txBody>
      </p:sp>
      <p:sp>
        <p:nvSpPr>
          <p:cNvPr id="2" name="TextBox 1">
            <a:extLst>
              <a:ext uri="{FF2B5EF4-FFF2-40B4-BE49-F238E27FC236}">
                <a16:creationId xmlns:a16="http://schemas.microsoft.com/office/drawing/2014/main" id="{5B78394C-1A00-EB68-FCB6-9D010D736292}"/>
              </a:ext>
            </a:extLst>
          </p:cNvPr>
          <p:cNvSpPr txBox="1"/>
          <p:nvPr/>
        </p:nvSpPr>
        <p:spPr>
          <a:xfrm>
            <a:off x="808427" y="2920219"/>
            <a:ext cx="6791388" cy="584775"/>
          </a:xfrm>
          <a:prstGeom prst="rect">
            <a:avLst/>
          </a:prstGeom>
          <a:noFill/>
        </p:spPr>
        <p:txBody>
          <a:bodyPr wrap="square">
            <a:spAutoFit/>
          </a:bodyPr>
          <a:lstStyle/>
          <a:p>
            <a:r>
              <a:rPr lang="en-IN" sz="3200" b="1" i="0" dirty="0">
                <a:solidFill>
                  <a:srgbClr val="000000"/>
                </a:solidFill>
                <a:effectLst/>
                <a:latin typeface="Book Antiqua" panose="02040602050305030304" pitchFamily="18" charset="0"/>
              </a:rPr>
              <a:t>NO IDEA IS A BAD IDEA</a:t>
            </a:r>
            <a:endParaRPr lang="en-IN" sz="3200" b="1" dirty="0">
              <a:latin typeface="Book Antiqua" panose="02040602050305030304" pitchFamily="18" charset="0"/>
            </a:endParaRPr>
          </a:p>
        </p:txBody>
      </p:sp>
    </p:spTree>
    <p:extLst>
      <p:ext uri="{BB962C8B-B14F-4D97-AF65-F5344CB8AC3E}">
        <p14:creationId xmlns:p14="http://schemas.microsoft.com/office/powerpoint/2010/main" val="243610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5CF005-3E47-3472-B8A6-BE61C9843C04}"/>
              </a:ext>
            </a:extLst>
          </p:cNvPr>
          <p:cNvSpPr txBox="1"/>
          <p:nvPr/>
        </p:nvSpPr>
        <p:spPr>
          <a:xfrm>
            <a:off x="875038" y="605594"/>
            <a:ext cx="6870112" cy="553998"/>
          </a:xfrm>
          <a:prstGeom prst="rect">
            <a:avLst/>
          </a:prstGeom>
          <a:noFill/>
        </p:spPr>
        <p:txBody>
          <a:bodyPr wrap="square">
            <a:spAutoFit/>
          </a:bodyPr>
          <a:lstStyle/>
          <a:p>
            <a:r>
              <a:rPr lang="en-US" sz="3000" b="1" i="0" dirty="0">
                <a:solidFill>
                  <a:srgbClr val="000000"/>
                </a:solidFill>
                <a:effectLst/>
                <a:latin typeface="Book Antiqua" panose="02040602050305030304" pitchFamily="18" charset="0"/>
              </a:rPr>
              <a:t>some professor is a </a:t>
            </a:r>
            <a:r>
              <a:rPr lang="en-US" sz="3000" b="1" dirty="0" err="1">
                <a:solidFill>
                  <a:srgbClr val="000000"/>
                </a:solidFill>
                <a:latin typeface="Book Antiqua" panose="02040602050305030304" pitchFamily="18" charset="0"/>
              </a:rPr>
              <a:t>JNNCEia</a:t>
            </a:r>
            <a:r>
              <a:rPr lang="en-US" sz="3000" b="1" i="0" dirty="0" err="1">
                <a:solidFill>
                  <a:srgbClr val="000000"/>
                </a:solidFill>
                <a:effectLst/>
                <a:latin typeface="Book Antiqua" panose="02040602050305030304" pitchFamily="18" charset="0"/>
              </a:rPr>
              <a:t>n</a:t>
            </a:r>
            <a:endParaRPr lang="en-IN" sz="3000" b="1" dirty="0">
              <a:latin typeface="Book Antiqua" panose="02040602050305030304" pitchFamily="18" charset="0"/>
            </a:endParaRPr>
          </a:p>
        </p:txBody>
      </p:sp>
      <p:sp>
        <p:nvSpPr>
          <p:cNvPr id="5" name="TextBox 4">
            <a:extLst>
              <a:ext uri="{FF2B5EF4-FFF2-40B4-BE49-F238E27FC236}">
                <a16:creationId xmlns:a16="http://schemas.microsoft.com/office/drawing/2014/main" id="{4D902F67-7DD8-5433-5C05-F31624D223DC}"/>
              </a:ext>
            </a:extLst>
          </p:cNvPr>
          <p:cNvSpPr txBox="1"/>
          <p:nvPr/>
        </p:nvSpPr>
        <p:spPr>
          <a:xfrm>
            <a:off x="875037" y="1416987"/>
            <a:ext cx="6718721" cy="553998"/>
          </a:xfrm>
          <a:prstGeom prst="rect">
            <a:avLst/>
          </a:prstGeom>
          <a:noFill/>
        </p:spPr>
        <p:txBody>
          <a:bodyPr wrap="square">
            <a:spAutoFit/>
          </a:bodyPr>
          <a:lstStyle/>
          <a:p>
            <a:r>
              <a:rPr lang="en-IN" sz="3000" b="1" i="0" dirty="0">
                <a:solidFill>
                  <a:srgbClr val="000000"/>
                </a:solidFill>
                <a:effectLst/>
                <a:latin typeface="Book Antiqua" panose="02040602050305030304" pitchFamily="18" charset="0"/>
              </a:rPr>
              <a:t>No democrats are republicans,</a:t>
            </a:r>
            <a:endParaRPr lang="en-IN" sz="3000" b="1" dirty="0">
              <a:latin typeface="Book Antiqua" panose="02040602050305030304" pitchFamily="18" charset="0"/>
            </a:endParaRPr>
          </a:p>
        </p:txBody>
      </p:sp>
      <p:sp>
        <p:nvSpPr>
          <p:cNvPr id="7" name="TextBox 6">
            <a:extLst>
              <a:ext uri="{FF2B5EF4-FFF2-40B4-BE49-F238E27FC236}">
                <a16:creationId xmlns:a16="http://schemas.microsoft.com/office/drawing/2014/main" id="{3ABB91B0-7169-9BCA-5C68-5BA14EE27C36}"/>
              </a:ext>
            </a:extLst>
          </p:cNvPr>
          <p:cNvSpPr txBox="1"/>
          <p:nvPr/>
        </p:nvSpPr>
        <p:spPr>
          <a:xfrm>
            <a:off x="947705" y="2228380"/>
            <a:ext cx="7263727" cy="1477328"/>
          </a:xfrm>
          <a:prstGeom prst="rect">
            <a:avLst/>
          </a:prstGeom>
          <a:noFill/>
        </p:spPr>
        <p:txBody>
          <a:bodyPr wrap="square">
            <a:spAutoFit/>
          </a:bodyPr>
          <a:lstStyle/>
          <a:p>
            <a:r>
              <a:rPr lang="en-US" sz="3000" b="1" i="1" dirty="0">
                <a:latin typeface="Book Antiqua" panose="02040602050305030304" pitchFamily="18" charset="0"/>
              </a:rPr>
              <a:t>The sine of an angle is always between +1</a:t>
            </a:r>
          </a:p>
          <a:p>
            <a:r>
              <a:rPr lang="en-US" sz="3000" b="1" i="1" dirty="0">
                <a:latin typeface="Book Antiqua" panose="02040602050305030304" pitchFamily="18" charset="0"/>
              </a:rPr>
              <a:t> and −1</a:t>
            </a:r>
          </a:p>
          <a:p>
            <a:r>
              <a:rPr lang="en-US" sz="3000" b="1" i="1" dirty="0">
                <a:latin typeface="Book Antiqua" panose="02040602050305030304" pitchFamily="18" charset="0"/>
              </a:rPr>
              <a:t>.</a:t>
            </a:r>
            <a:endParaRPr lang="en-IN" sz="3000" b="1" i="1" dirty="0">
              <a:latin typeface="Book Antiqua" panose="02040602050305030304" pitchFamily="18" charset="0"/>
            </a:endParaRPr>
          </a:p>
        </p:txBody>
      </p:sp>
    </p:spTree>
    <p:extLst>
      <p:ext uri="{BB962C8B-B14F-4D97-AF65-F5344CB8AC3E}">
        <p14:creationId xmlns:p14="http://schemas.microsoft.com/office/powerpoint/2010/main" val="172957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E7682C-45A4-480B-0F9C-58B5E727487F}"/>
              </a:ext>
            </a:extLst>
          </p:cNvPr>
          <p:cNvSpPr/>
          <p:nvPr/>
        </p:nvSpPr>
        <p:spPr>
          <a:xfrm>
            <a:off x="284615" y="199835"/>
            <a:ext cx="6618802" cy="956790"/>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Algerian" panose="04020705040A02060702" pitchFamily="82" charset="0"/>
              </a:rPr>
              <a:t>ALTERNATE SEMANTICS</a:t>
            </a:r>
          </a:p>
        </p:txBody>
      </p:sp>
      <p:pic>
        <p:nvPicPr>
          <p:cNvPr id="4" name="Picture 3">
            <a:extLst>
              <a:ext uri="{FF2B5EF4-FFF2-40B4-BE49-F238E27FC236}">
                <a16:creationId xmlns:a16="http://schemas.microsoft.com/office/drawing/2014/main" id="{D47B6F6D-40E3-5CAF-7518-1AD3F91C3476}"/>
              </a:ext>
            </a:extLst>
          </p:cNvPr>
          <p:cNvPicPr>
            <a:picLocks noChangeAspect="1"/>
          </p:cNvPicPr>
          <p:nvPr/>
        </p:nvPicPr>
        <p:blipFill>
          <a:blip r:embed="rId2"/>
          <a:stretch>
            <a:fillRect/>
          </a:stretch>
        </p:blipFill>
        <p:spPr>
          <a:xfrm>
            <a:off x="750898" y="1542294"/>
            <a:ext cx="7845706" cy="1055901"/>
          </a:xfrm>
          <a:prstGeom prst="rect">
            <a:avLst/>
          </a:prstGeom>
        </p:spPr>
      </p:pic>
      <p:pic>
        <p:nvPicPr>
          <p:cNvPr id="6" name="Picture 5">
            <a:extLst>
              <a:ext uri="{FF2B5EF4-FFF2-40B4-BE49-F238E27FC236}">
                <a16:creationId xmlns:a16="http://schemas.microsoft.com/office/drawing/2014/main" id="{A4F7B530-324D-E1A9-37F8-462E2D3689A8}"/>
              </a:ext>
            </a:extLst>
          </p:cNvPr>
          <p:cNvPicPr>
            <a:picLocks noChangeAspect="1"/>
          </p:cNvPicPr>
          <p:nvPr/>
        </p:nvPicPr>
        <p:blipFill>
          <a:blip r:embed="rId3"/>
          <a:stretch>
            <a:fillRect/>
          </a:stretch>
        </p:blipFill>
        <p:spPr>
          <a:xfrm>
            <a:off x="284616" y="2983864"/>
            <a:ext cx="8750384" cy="1775861"/>
          </a:xfrm>
          <a:prstGeom prst="rect">
            <a:avLst/>
          </a:prstGeom>
        </p:spPr>
      </p:pic>
      <p:sp>
        <p:nvSpPr>
          <p:cNvPr id="7" name="Arrow: Down 6">
            <a:extLst>
              <a:ext uri="{FF2B5EF4-FFF2-40B4-BE49-F238E27FC236}">
                <a16:creationId xmlns:a16="http://schemas.microsoft.com/office/drawing/2014/main" id="{DEF65562-A2A0-02B5-CA55-25F9D29024A7}"/>
              </a:ext>
            </a:extLst>
          </p:cNvPr>
          <p:cNvSpPr/>
          <p:nvPr/>
        </p:nvSpPr>
        <p:spPr>
          <a:xfrm>
            <a:off x="3899825" y="2513086"/>
            <a:ext cx="423894" cy="641897"/>
          </a:xfrm>
          <a:prstGeom prst="down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4876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BC579EA-A6AC-E7A2-BD04-A57269FC95DF}"/>
              </a:ext>
            </a:extLst>
          </p:cNvPr>
          <p:cNvSpPr/>
          <p:nvPr/>
        </p:nvSpPr>
        <p:spPr>
          <a:xfrm>
            <a:off x="284615" y="199835"/>
            <a:ext cx="6618802" cy="956790"/>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Algerian" panose="04020705040A02060702" pitchFamily="82" charset="0"/>
              </a:rPr>
              <a:t>DATABASE SEMANTICS</a:t>
            </a:r>
          </a:p>
        </p:txBody>
      </p:sp>
      <p:sp>
        <p:nvSpPr>
          <p:cNvPr id="3" name="TextBox 2">
            <a:extLst>
              <a:ext uri="{FF2B5EF4-FFF2-40B4-BE49-F238E27FC236}">
                <a16:creationId xmlns:a16="http://schemas.microsoft.com/office/drawing/2014/main" id="{509E8D6E-BBB9-5C98-47AE-737E1D00DD71}"/>
              </a:ext>
            </a:extLst>
          </p:cNvPr>
          <p:cNvSpPr txBox="1"/>
          <p:nvPr/>
        </p:nvSpPr>
        <p:spPr>
          <a:xfrm>
            <a:off x="378478" y="1453352"/>
            <a:ext cx="7926818" cy="2862322"/>
          </a:xfrm>
          <a:prstGeom prst="rect">
            <a:avLst/>
          </a:prstGeom>
          <a:noFill/>
        </p:spPr>
        <p:txBody>
          <a:bodyPr wrap="square" rtlCol="0">
            <a:spAutoFit/>
          </a:bodyPr>
          <a:lstStyle/>
          <a:p>
            <a:pPr marL="457200" indent="-457200" algn="just">
              <a:buFont typeface="Wingdings" panose="05000000000000000000" pitchFamily="2" charset="2"/>
              <a:buChar char="q"/>
            </a:pPr>
            <a:r>
              <a:rPr lang="en-IN" sz="3000" b="1" i="1" dirty="0">
                <a:solidFill>
                  <a:srgbClr val="002060"/>
                </a:solidFill>
                <a:latin typeface="Book Antiqua" panose="02040602050305030304" pitchFamily="18" charset="0"/>
              </a:rPr>
              <a:t>Unique name assumption- Every constant symbol refers to a distinct object</a:t>
            </a:r>
          </a:p>
          <a:p>
            <a:pPr marL="457200" indent="-457200" algn="just">
              <a:buFont typeface="Wingdings" panose="05000000000000000000" pitchFamily="2" charset="2"/>
              <a:buChar char="q"/>
            </a:pPr>
            <a:r>
              <a:rPr lang="en-IN" sz="3000" b="1" i="1" dirty="0">
                <a:solidFill>
                  <a:srgbClr val="002060"/>
                </a:solidFill>
                <a:latin typeface="Book Antiqua" panose="02040602050305030304" pitchFamily="18" charset="0"/>
              </a:rPr>
              <a:t>Closed world assumption – Atomic sentences not known to be true are false</a:t>
            </a:r>
          </a:p>
          <a:p>
            <a:pPr marL="457200" indent="-457200" algn="just">
              <a:buFont typeface="Wingdings" panose="05000000000000000000" pitchFamily="2" charset="2"/>
              <a:buChar char="q"/>
            </a:pPr>
            <a:r>
              <a:rPr lang="en-IN" sz="3000" b="1" i="1" dirty="0">
                <a:solidFill>
                  <a:srgbClr val="002060"/>
                </a:solidFill>
                <a:latin typeface="Book Antiqua" panose="02040602050305030304" pitchFamily="18" charset="0"/>
              </a:rPr>
              <a:t>Domain disclosure – only elements are constant symbols</a:t>
            </a:r>
          </a:p>
        </p:txBody>
      </p:sp>
    </p:spTree>
    <p:extLst>
      <p:ext uri="{BB962C8B-B14F-4D97-AF65-F5344CB8AC3E}">
        <p14:creationId xmlns:p14="http://schemas.microsoft.com/office/powerpoint/2010/main" val="339792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D347DE-D516-D093-5199-7BBF56FEB272}"/>
              </a:ext>
            </a:extLst>
          </p:cNvPr>
          <p:cNvPicPr>
            <a:picLocks noChangeAspect="1"/>
          </p:cNvPicPr>
          <p:nvPr/>
        </p:nvPicPr>
        <p:blipFill>
          <a:blip r:embed="rId2"/>
          <a:stretch>
            <a:fillRect/>
          </a:stretch>
        </p:blipFill>
        <p:spPr>
          <a:xfrm>
            <a:off x="1647132" y="197324"/>
            <a:ext cx="5589346" cy="2699654"/>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52F4274C-1A5E-5A04-FF84-8447BDD7C6C1}"/>
              </a:ext>
            </a:extLst>
          </p:cNvPr>
          <p:cNvSpPr txBox="1"/>
          <p:nvPr/>
        </p:nvSpPr>
        <p:spPr>
          <a:xfrm>
            <a:off x="520783" y="3149936"/>
            <a:ext cx="8017653" cy="2246769"/>
          </a:xfrm>
          <a:prstGeom prst="rect">
            <a:avLst/>
          </a:prstGeom>
          <a:noFill/>
        </p:spPr>
        <p:txBody>
          <a:bodyPr wrap="square" rtlCol="0">
            <a:spAutoFit/>
          </a:bodyPr>
          <a:lstStyle/>
          <a:p>
            <a:pPr algn="just"/>
            <a:r>
              <a:rPr lang="en-IN" sz="2800" b="1" i="1" dirty="0">
                <a:solidFill>
                  <a:srgbClr val="7030A0"/>
                </a:solidFill>
                <a:latin typeface="Book Antiqua" panose="02040602050305030304" pitchFamily="18" charset="0"/>
              </a:rPr>
              <a:t>Natural languages:</a:t>
            </a:r>
          </a:p>
          <a:p>
            <a:pPr algn="just"/>
            <a:r>
              <a:rPr lang="en-IN" sz="2800" b="1" i="1" dirty="0">
                <a:solidFill>
                  <a:srgbClr val="7030A0"/>
                </a:solidFill>
                <a:latin typeface="Book Antiqua" panose="02040602050305030304" pitchFamily="18" charset="0"/>
              </a:rPr>
              <a:t>- declarative language</a:t>
            </a:r>
          </a:p>
          <a:p>
            <a:pPr algn="just"/>
            <a:r>
              <a:rPr lang="en-IN" sz="2800" b="1" i="1" dirty="0">
                <a:solidFill>
                  <a:srgbClr val="7030A0"/>
                </a:solidFill>
                <a:latin typeface="Book Antiqua" panose="02040602050305030304" pitchFamily="18" charset="0"/>
              </a:rPr>
              <a:t>-serves as a medium for communication</a:t>
            </a:r>
          </a:p>
          <a:p>
            <a:pPr algn="just"/>
            <a:r>
              <a:rPr lang="en-IN" sz="2800" b="1" i="1" dirty="0">
                <a:solidFill>
                  <a:srgbClr val="7030A0"/>
                </a:solidFill>
                <a:latin typeface="Book Antiqua" panose="02040602050305030304" pitchFamily="18" charset="0"/>
              </a:rPr>
              <a:t>-Ambiguity issues</a:t>
            </a:r>
          </a:p>
          <a:p>
            <a:pPr algn="just"/>
            <a:endParaRPr lang="en-IN" sz="2800" b="1" i="1" dirty="0">
              <a:solidFill>
                <a:srgbClr val="7030A0"/>
              </a:solidFill>
              <a:latin typeface="Book Antiqua" panose="02040602050305030304" pitchFamily="18" charset="0"/>
            </a:endParaRPr>
          </a:p>
        </p:txBody>
      </p:sp>
    </p:spTree>
    <p:extLst>
      <p:ext uri="{BB962C8B-B14F-4D97-AF65-F5344CB8AC3E}">
        <p14:creationId xmlns:p14="http://schemas.microsoft.com/office/powerpoint/2010/main" val="4972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4E4DC4-F353-4143-F9D7-CB168A5E683B}"/>
              </a:ext>
            </a:extLst>
          </p:cNvPr>
          <p:cNvSpPr/>
          <p:nvPr/>
        </p:nvSpPr>
        <p:spPr>
          <a:xfrm>
            <a:off x="284615" y="199835"/>
            <a:ext cx="6618802" cy="611619"/>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Algerian" panose="04020705040A02060702" pitchFamily="82" charset="0"/>
              </a:rPr>
              <a:t>Using FIRST ORDER LOGIC</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AD5DFB-242C-18B7-4527-4B32B8511234}"/>
                  </a:ext>
                </a:extLst>
              </p:cNvPr>
              <p:cNvSpPr txBox="1"/>
              <p:nvPr/>
            </p:nvSpPr>
            <p:spPr>
              <a:xfrm>
                <a:off x="284615" y="914401"/>
                <a:ext cx="8641382" cy="5170646"/>
              </a:xfrm>
              <a:prstGeom prst="rect">
                <a:avLst/>
              </a:prstGeom>
              <a:noFill/>
            </p:spPr>
            <p:txBody>
              <a:bodyPr wrap="square" rtlCol="0">
                <a:spAutoFit/>
              </a:bodyPr>
              <a:lstStyle/>
              <a:p>
                <a:pPr marL="457200" indent="-457200" algn="just">
                  <a:buFont typeface="Wingdings" panose="05000000000000000000" pitchFamily="2" charset="2"/>
                  <a:buChar char="q"/>
                </a:pPr>
                <a:r>
                  <a:rPr lang="en-IN" sz="3000" b="1" i="1" dirty="0">
                    <a:solidFill>
                      <a:srgbClr val="002060"/>
                    </a:solidFill>
                    <a:latin typeface="Book Antiqua" panose="02040602050305030304" pitchFamily="18" charset="0"/>
                  </a:rPr>
                  <a:t>Sentences are added to KB using TELL</a:t>
                </a:r>
              </a:p>
              <a:p>
                <a:pPr marL="457200" indent="-457200" algn="just">
                  <a:buFont typeface="Wingdings" panose="05000000000000000000" pitchFamily="2" charset="2"/>
                  <a:buChar char="q"/>
                </a:pPr>
                <a:r>
                  <a:rPr lang="en-IN" sz="3000" b="1" i="1" dirty="0">
                    <a:solidFill>
                      <a:srgbClr val="002060"/>
                    </a:solidFill>
                    <a:latin typeface="Book Antiqua" panose="02040602050305030304" pitchFamily="18" charset="0"/>
                  </a:rPr>
                  <a:t>Such sentences are called Assertions</a:t>
                </a:r>
              </a:p>
              <a:p>
                <a:pPr marL="457200" indent="-457200" algn="just">
                  <a:buFont typeface="Wingdings" panose="05000000000000000000" pitchFamily="2" charset="2"/>
                  <a:buChar char="q"/>
                </a:pPr>
                <a:r>
                  <a:rPr lang="en-IN" sz="3000" b="1" i="1" dirty="0" err="1">
                    <a:solidFill>
                      <a:srgbClr val="002060"/>
                    </a:solidFill>
                    <a:latin typeface="Book Antiqua" panose="02040602050305030304" pitchFamily="18" charset="0"/>
                  </a:rPr>
                  <a:t>Eg</a:t>
                </a:r>
                <a:r>
                  <a:rPr lang="en-IN" sz="3000" b="1" i="1" dirty="0">
                    <a:solidFill>
                      <a:srgbClr val="002060"/>
                    </a:solidFill>
                    <a:latin typeface="Book Antiqua" panose="02040602050305030304" pitchFamily="18" charset="0"/>
                  </a:rPr>
                  <a:t>:</a:t>
                </a:r>
              </a:p>
              <a:p>
                <a:pPr algn="just"/>
                <a:r>
                  <a:rPr lang="en-IN" sz="3000" b="1" i="1" dirty="0">
                    <a:solidFill>
                      <a:srgbClr val="002060"/>
                    </a:solidFill>
                    <a:latin typeface="Book Antiqua" panose="02040602050305030304" pitchFamily="18" charset="0"/>
                  </a:rPr>
                  <a:t>             TELL(</a:t>
                </a:r>
                <a:r>
                  <a:rPr lang="en-IN" sz="3000" b="1" i="1" dirty="0" err="1">
                    <a:solidFill>
                      <a:srgbClr val="002060"/>
                    </a:solidFill>
                    <a:latin typeface="Book Antiqua" panose="02040602050305030304" pitchFamily="18" charset="0"/>
                  </a:rPr>
                  <a:t>KB,King</a:t>
                </a:r>
                <a:r>
                  <a:rPr lang="en-IN" sz="3000" b="1" i="1" dirty="0">
                    <a:solidFill>
                      <a:srgbClr val="002060"/>
                    </a:solidFill>
                    <a:latin typeface="Book Antiqua" panose="02040602050305030304" pitchFamily="18" charset="0"/>
                  </a:rPr>
                  <a:t>(John))</a:t>
                </a:r>
              </a:p>
              <a:p>
                <a:pPr algn="just"/>
                <a:r>
                  <a:rPr lang="en-IN" sz="3000" b="1" i="1" dirty="0">
                    <a:solidFill>
                      <a:srgbClr val="002060"/>
                    </a:solidFill>
                    <a:latin typeface="Book Antiqua" panose="02040602050305030304" pitchFamily="18" charset="0"/>
                  </a:rPr>
                  <a:t> 	   TELL(</a:t>
                </a:r>
                <a:r>
                  <a:rPr lang="en-IN" sz="3000" b="1" i="1" dirty="0" err="1">
                    <a:solidFill>
                      <a:srgbClr val="002060"/>
                    </a:solidFill>
                    <a:latin typeface="Book Antiqua" panose="02040602050305030304" pitchFamily="18" charset="0"/>
                  </a:rPr>
                  <a:t>KB,Person</a:t>
                </a:r>
                <a:r>
                  <a:rPr lang="en-IN" sz="3000" b="1" i="1" dirty="0">
                    <a:solidFill>
                      <a:srgbClr val="002060"/>
                    </a:solidFill>
                    <a:latin typeface="Book Antiqua" panose="02040602050305030304" pitchFamily="18" charset="0"/>
                  </a:rPr>
                  <a:t>(Richard))</a:t>
                </a:r>
              </a:p>
              <a:p>
                <a:pPr algn="just"/>
                <a:r>
                  <a:rPr lang="en-IN" sz="3000" b="1" i="1" dirty="0">
                    <a:solidFill>
                      <a:srgbClr val="002060"/>
                    </a:solidFill>
                    <a:latin typeface="Book Antiqua" panose="02040602050305030304" pitchFamily="18" charset="0"/>
                  </a:rPr>
                  <a:t>	   TELL(KB,</a:t>
                </a:r>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𝑲𝒊𝒏𝒈</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𝑷𝒆𝒓𝒔𝒐𝒏</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oMath>
                </a14:m>
                <a:r>
                  <a:rPr lang="en-IN" sz="3000" b="1" i="1" dirty="0">
                    <a:solidFill>
                      <a:srgbClr val="002060"/>
                    </a:solidFill>
                    <a:latin typeface="Book Antiqua" panose="02040602050305030304" pitchFamily="18" charset="0"/>
                  </a:rPr>
                  <a:t>)</a:t>
                </a:r>
              </a:p>
              <a:p>
                <a:pPr marL="457200" indent="-457200" algn="just">
                  <a:buFont typeface="Wingdings" panose="05000000000000000000" pitchFamily="2" charset="2"/>
                  <a:buChar char="q"/>
                </a:pPr>
                <a:r>
                  <a:rPr lang="en-IN" sz="3000" b="1" i="1" dirty="0">
                    <a:solidFill>
                      <a:srgbClr val="002060"/>
                    </a:solidFill>
                    <a:latin typeface="Book Antiqua" panose="02040602050305030304" pitchFamily="18" charset="0"/>
                  </a:rPr>
                  <a:t>Ask queries using ASK</a:t>
                </a:r>
              </a:p>
              <a:p>
                <a:pPr marL="457200" indent="-457200" algn="just">
                  <a:buFont typeface="Wingdings" panose="05000000000000000000" pitchFamily="2" charset="2"/>
                  <a:buChar char="q"/>
                </a:pPr>
                <a:r>
                  <a:rPr lang="en-IN" sz="3000" b="1" i="1" dirty="0" err="1">
                    <a:solidFill>
                      <a:srgbClr val="002060"/>
                    </a:solidFill>
                    <a:latin typeface="Book Antiqua" panose="02040602050305030304" pitchFamily="18" charset="0"/>
                  </a:rPr>
                  <a:t>Eg</a:t>
                </a:r>
                <a:r>
                  <a:rPr lang="en-IN" sz="3000" b="1" i="1" dirty="0">
                    <a:solidFill>
                      <a:srgbClr val="002060"/>
                    </a:solidFill>
                    <a:latin typeface="Book Antiqua" panose="02040602050305030304" pitchFamily="18" charset="0"/>
                  </a:rPr>
                  <a:t>:</a:t>
                </a:r>
              </a:p>
              <a:p>
                <a:pPr algn="just"/>
                <a:r>
                  <a:rPr lang="en-IN" sz="3000" b="1" i="1" dirty="0">
                    <a:solidFill>
                      <a:srgbClr val="002060"/>
                    </a:solidFill>
                    <a:latin typeface="Book Antiqua" panose="02040602050305030304" pitchFamily="18" charset="0"/>
                  </a:rPr>
                  <a:t>            ASK(</a:t>
                </a:r>
                <a:r>
                  <a:rPr lang="en-IN" sz="3000" b="1" i="1" dirty="0" err="1">
                    <a:solidFill>
                      <a:srgbClr val="002060"/>
                    </a:solidFill>
                    <a:latin typeface="Book Antiqua" panose="02040602050305030304" pitchFamily="18" charset="0"/>
                  </a:rPr>
                  <a:t>KB,King</a:t>
                </a:r>
                <a:r>
                  <a:rPr lang="en-IN" sz="3000" b="1" i="1" dirty="0">
                    <a:solidFill>
                      <a:srgbClr val="002060"/>
                    </a:solidFill>
                    <a:latin typeface="Book Antiqua" panose="02040602050305030304" pitchFamily="18" charset="0"/>
                  </a:rPr>
                  <a:t>(John)) </a:t>
                </a:r>
              </a:p>
              <a:p>
                <a:pPr algn="just"/>
                <a:r>
                  <a:rPr lang="en-IN" sz="3000" b="1" i="1" dirty="0">
                    <a:solidFill>
                      <a:srgbClr val="002060"/>
                    </a:solidFill>
                    <a:latin typeface="Book Antiqua" panose="02040602050305030304" pitchFamily="18" charset="0"/>
                  </a:rPr>
                  <a:t>            ASK(KB,</a:t>
                </a:r>
                <a:r>
                  <a:rPr lang="en-IN" sz="3000" b="1" dirty="0">
                    <a:solidFill>
                      <a:srgbClr val="002060"/>
                    </a:solidFill>
                    <a:ea typeface="Cambria Math" panose="02040503050406030204" pitchFamily="18" charset="0"/>
                  </a:rPr>
                  <a:t> </a:t>
                </a:r>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𝒙</m:t>
                    </m:r>
                    <m:r>
                      <a:rPr lang="en-IN" sz="3000" b="1" i="1">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𝑷𝒆𝒓𝒔𝒐𝒏</m:t>
                    </m:r>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𝒙</m:t>
                    </m:r>
                    <m:r>
                      <a:rPr lang="en-IN" sz="3000" b="1" i="1">
                        <a:solidFill>
                          <a:srgbClr val="002060"/>
                        </a:solidFill>
                        <a:latin typeface="Cambria Math" panose="02040503050406030204" pitchFamily="18" charset="0"/>
                        <a:ea typeface="Cambria Math" panose="02040503050406030204" pitchFamily="18" charset="0"/>
                      </a:rPr>
                      <m:t>))</m:t>
                    </m:r>
                  </m:oMath>
                </a14:m>
                <a:endParaRPr lang="en-IN" sz="3000" b="1" i="1" dirty="0">
                  <a:solidFill>
                    <a:srgbClr val="002060"/>
                  </a:solidFill>
                  <a:latin typeface="Book Antiqua" panose="02040602050305030304" pitchFamily="18" charset="0"/>
                </a:endParaRPr>
              </a:p>
              <a:p>
                <a:pPr algn="just"/>
                <a:r>
                  <a:rPr lang="en-IN" sz="3000" b="1" i="1" dirty="0">
                    <a:solidFill>
                      <a:srgbClr val="002060"/>
                    </a:solidFill>
                    <a:latin typeface="Book Antiqua" panose="02040602050305030304" pitchFamily="18" charset="0"/>
                  </a:rPr>
                  <a:t>            </a:t>
                </a:r>
              </a:p>
            </p:txBody>
          </p:sp>
        </mc:Choice>
        <mc:Fallback xmlns="">
          <p:sp>
            <p:nvSpPr>
              <p:cNvPr id="3" name="TextBox 2">
                <a:extLst>
                  <a:ext uri="{FF2B5EF4-FFF2-40B4-BE49-F238E27FC236}">
                    <a16:creationId xmlns:a16="http://schemas.microsoft.com/office/drawing/2014/main" id="{58AD5DFB-242C-18B7-4527-4B32B8511234}"/>
                  </a:ext>
                </a:extLst>
              </p:cNvPr>
              <p:cNvSpPr txBox="1">
                <a:spLocks noRot="1" noChangeAspect="1" noMove="1" noResize="1" noEditPoints="1" noAdjustHandles="1" noChangeArrowheads="1" noChangeShapeType="1" noTextEdit="1"/>
              </p:cNvSpPr>
              <p:nvPr/>
            </p:nvSpPr>
            <p:spPr>
              <a:xfrm>
                <a:off x="284615" y="914401"/>
                <a:ext cx="8641382" cy="5170646"/>
              </a:xfrm>
              <a:prstGeom prst="rect">
                <a:avLst/>
              </a:prstGeom>
              <a:blipFill>
                <a:blip r:embed="rId2"/>
                <a:stretch>
                  <a:fillRect l="-1482" t="-1533"/>
                </a:stretch>
              </a:blipFill>
            </p:spPr>
            <p:txBody>
              <a:bodyPr/>
              <a:lstStyle/>
              <a:p>
                <a:r>
                  <a:rPr lang="en-IN">
                    <a:noFill/>
                  </a:rPr>
                  <a:t> </a:t>
                </a:r>
              </a:p>
            </p:txBody>
          </p:sp>
        </mc:Fallback>
      </mc:AlternateContent>
    </p:spTree>
    <p:extLst>
      <p:ext uri="{BB962C8B-B14F-4D97-AF65-F5344CB8AC3E}">
        <p14:creationId xmlns:p14="http://schemas.microsoft.com/office/powerpoint/2010/main" val="353812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A833A2-2464-BE38-C850-0F418B12BE23}"/>
              </a:ext>
            </a:extLst>
          </p:cNvPr>
          <p:cNvSpPr txBox="1"/>
          <p:nvPr/>
        </p:nvSpPr>
        <p:spPr>
          <a:xfrm>
            <a:off x="663090" y="159036"/>
            <a:ext cx="8208405" cy="1477328"/>
          </a:xfrm>
          <a:prstGeom prst="rect">
            <a:avLst/>
          </a:prstGeom>
          <a:noFill/>
        </p:spPr>
        <p:txBody>
          <a:bodyPr wrap="square">
            <a:spAutoFit/>
          </a:bodyPr>
          <a:lstStyle/>
          <a:p>
            <a:pPr algn="just"/>
            <a:r>
              <a:rPr lang="en-IN" sz="3000" b="1" i="1" dirty="0">
                <a:solidFill>
                  <a:srgbClr val="002060"/>
                </a:solidFill>
                <a:latin typeface="Book Antiqua" panose="02040602050305030304" pitchFamily="18" charset="0"/>
              </a:rPr>
              <a:t>ASKVARS(KB, Person(x))</a:t>
            </a:r>
          </a:p>
          <a:p>
            <a:pPr algn="just"/>
            <a:r>
              <a:rPr lang="en-IN" sz="3000" b="1" i="1" dirty="0">
                <a:solidFill>
                  <a:srgbClr val="002060"/>
                </a:solidFill>
                <a:latin typeface="Book Antiqua" panose="02040602050305030304" pitchFamily="18" charset="0"/>
              </a:rPr>
              <a:t>Getting answers is called substitution or binding list</a:t>
            </a:r>
          </a:p>
        </p:txBody>
      </p:sp>
      <p:pic>
        <p:nvPicPr>
          <p:cNvPr id="7" name="Picture 6">
            <a:extLst>
              <a:ext uri="{FF2B5EF4-FFF2-40B4-BE49-F238E27FC236}">
                <a16:creationId xmlns:a16="http://schemas.microsoft.com/office/drawing/2014/main" id="{1FF5B40B-0449-F6E9-325D-4EEDEFD98B9B}"/>
              </a:ext>
            </a:extLst>
          </p:cNvPr>
          <p:cNvPicPr>
            <a:picLocks noChangeAspect="1"/>
          </p:cNvPicPr>
          <p:nvPr/>
        </p:nvPicPr>
        <p:blipFill>
          <a:blip r:embed="rId2"/>
          <a:stretch>
            <a:fillRect/>
          </a:stretch>
        </p:blipFill>
        <p:spPr>
          <a:xfrm>
            <a:off x="986760" y="1725081"/>
            <a:ext cx="6988811" cy="394073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31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2A509E-47F4-4C80-A344-238283413BDA}"/>
              </a:ext>
            </a:extLst>
          </p:cNvPr>
          <p:cNvSpPr txBox="1"/>
          <p:nvPr/>
        </p:nvSpPr>
        <p:spPr>
          <a:xfrm>
            <a:off x="772092" y="358094"/>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one’s mother is one’s female parent</a:t>
            </a:r>
            <a:endParaRPr lang="en-IN" sz="3000" b="1" i="1" dirty="0">
              <a:solidFill>
                <a:srgbClr val="FF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568E24-BC6D-27B4-F521-75542D932D43}"/>
                  </a:ext>
                </a:extLst>
              </p:cNvPr>
              <p:cNvSpPr txBox="1"/>
              <p:nvPr/>
            </p:nvSpPr>
            <p:spPr>
              <a:xfrm>
                <a:off x="826592" y="1008982"/>
                <a:ext cx="7899570" cy="100501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𝒎</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𝒄</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𝑴𝒐𝒕𝒉𝒆𝒓</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𝒄</m:t>
                          </m:r>
                        </m:e>
                      </m:d>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𝒎</m:t>
                      </m:r>
                      <m:r>
                        <a:rPr lang="en-IN" sz="3000" b="1" i="1" smtClean="0">
                          <a:solidFill>
                            <a:srgbClr val="002060"/>
                          </a:solidFill>
                          <a:latin typeface="Cambria Math" panose="02040503050406030204" pitchFamily="18" charset="0"/>
                          <a:ea typeface="Cambria Math" panose="02040503050406030204" pitchFamily="18" charset="0"/>
                        </a:rPr>
                        <m:t> ⇔ </m:t>
                      </m:r>
                      <m:r>
                        <a:rPr lang="en-IN" sz="3000" b="1" i="1" smtClean="0">
                          <a:solidFill>
                            <a:srgbClr val="002060"/>
                          </a:solidFill>
                          <a:latin typeface="Cambria Math" panose="02040503050406030204" pitchFamily="18" charset="0"/>
                          <a:ea typeface="Cambria Math" panose="02040503050406030204" pitchFamily="18" charset="0"/>
                        </a:rPr>
                        <m:t>𝑭𝒆𝒎𝒂𝒍𝒆</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𝒎</m:t>
                          </m:r>
                        </m:e>
                      </m:d>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𝑷𝒂𝒓𝒆𝒏𝒕</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𝒎</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𝒄</m:t>
                      </m:r>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5" name="TextBox 4">
                <a:extLst>
                  <a:ext uri="{FF2B5EF4-FFF2-40B4-BE49-F238E27FC236}">
                    <a16:creationId xmlns:a16="http://schemas.microsoft.com/office/drawing/2014/main" id="{5C568E24-BC6D-27B4-F521-75542D932D43}"/>
                  </a:ext>
                </a:extLst>
              </p:cNvPr>
              <p:cNvSpPr txBox="1">
                <a:spLocks noRot="1" noChangeAspect="1" noMove="1" noResize="1" noEditPoints="1" noAdjustHandles="1" noChangeArrowheads="1" noChangeShapeType="1" noTextEdit="1"/>
              </p:cNvSpPr>
              <p:nvPr/>
            </p:nvSpPr>
            <p:spPr>
              <a:xfrm>
                <a:off x="826592" y="1008982"/>
                <a:ext cx="7899570" cy="1005019"/>
              </a:xfrm>
              <a:prstGeom prst="rect">
                <a:avLst/>
              </a:prstGeom>
              <a:blipFill>
                <a:blip r:embed="rId2"/>
                <a:stretch>
                  <a:fillRect/>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CEA4AF5A-A4CC-3643-58A1-3D57900C78D1}"/>
              </a:ext>
            </a:extLst>
          </p:cNvPr>
          <p:cNvSpPr txBox="1"/>
          <p:nvPr/>
        </p:nvSpPr>
        <p:spPr>
          <a:xfrm>
            <a:off x="685799" y="2292560"/>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one’s husband is one’s male spouse</a:t>
            </a:r>
            <a:endParaRPr lang="en-IN" sz="3000" b="1" i="1" dirty="0">
              <a:solidFill>
                <a:srgbClr val="FF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481FD23-F355-F139-E8AC-891054A101BC}"/>
                  </a:ext>
                </a:extLst>
              </p:cNvPr>
              <p:cNvSpPr txBox="1"/>
              <p:nvPr/>
            </p:nvSpPr>
            <p:spPr>
              <a:xfrm>
                <a:off x="826592" y="2795069"/>
                <a:ext cx="7899570" cy="100501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𝒘</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𝒉</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𝑯𝒖𝒔𝒃𝒂𝒏𝒅</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𝒉</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𝒘</m:t>
                          </m:r>
                        </m:e>
                      </m:d>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𝑴𝒂𝒍𝒆</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𝒉</m:t>
                          </m:r>
                        </m:e>
                      </m:d>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𝒔𝒑𝒐𝒖𝒔𝒆</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𝒉</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𝒘</m:t>
                      </m:r>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7" name="TextBox 6">
                <a:extLst>
                  <a:ext uri="{FF2B5EF4-FFF2-40B4-BE49-F238E27FC236}">
                    <a16:creationId xmlns:a16="http://schemas.microsoft.com/office/drawing/2014/main" id="{D481FD23-F355-F139-E8AC-891054A101BC}"/>
                  </a:ext>
                </a:extLst>
              </p:cNvPr>
              <p:cNvSpPr txBox="1">
                <a:spLocks noRot="1" noChangeAspect="1" noMove="1" noResize="1" noEditPoints="1" noAdjustHandles="1" noChangeArrowheads="1" noChangeShapeType="1" noTextEdit="1"/>
              </p:cNvSpPr>
              <p:nvPr/>
            </p:nvSpPr>
            <p:spPr>
              <a:xfrm>
                <a:off x="826592" y="2795069"/>
                <a:ext cx="7899570" cy="1005019"/>
              </a:xfrm>
              <a:prstGeom prst="rect">
                <a:avLst/>
              </a:prstGeom>
              <a:blipFill>
                <a:blip r:embed="rId3"/>
                <a:stretch>
                  <a:fillRect/>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4BAFE773-1AA4-234C-9140-172C02483D7D}"/>
              </a:ext>
            </a:extLst>
          </p:cNvPr>
          <p:cNvSpPr txBox="1"/>
          <p:nvPr/>
        </p:nvSpPr>
        <p:spPr>
          <a:xfrm>
            <a:off x="613130" y="4141732"/>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Male and Female are disjoint categories</a:t>
            </a:r>
            <a:endParaRPr lang="en-IN" sz="3000" b="1" i="1" dirty="0">
              <a:solidFill>
                <a:srgbClr val="FF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2274A16-3348-CB5A-A707-2CC625580979}"/>
                  </a:ext>
                </a:extLst>
              </p:cNvPr>
              <p:cNvSpPr txBox="1"/>
              <p:nvPr/>
            </p:nvSpPr>
            <p:spPr>
              <a:xfrm>
                <a:off x="924490" y="4644438"/>
                <a:ext cx="7899570" cy="553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𝑴𝒂𝒍𝒆</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𝑭𝒆𝒎𝒂𝒍𝒆</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9" name="TextBox 8">
                <a:extLst>
                  <a:ext uri="{FF2B5EF4-FFF2-40B4-BE49-F238E27FC236}">
                    <a16:creationId xmlns:a16="http://schemas.microsoft.com/office/drawing/2014/main" id="{B2274A16-3348-CB5A-A707-2CC625580979}"/>
                  </a:ext>
                </a:extLst>
              </p:cNvPr>
              <p:cNvSpPr txBox="1">
                <a:spLocks noRot="1" noChangeAspect="1" noMove="1" noResize="1" noEditPoints="1" noAdjustHandles="1" noChangeArrowheads="1" noChangeShapeType="1" noTextEdit="1"/>
              </p:cNvSpPr>
              <p:nvPr/>
            </p:nvSpPr>
            <p:spPr>
              <a:xfrm>
                <a:off x="924490" y="4644438"/>
                <a:ext cx="7899570" cy="553998"/>
              </a:xfrm>
              <a:prstGeom prst="rect">
                <a:avLst/>
              </a:prstGeom>
              <a:blipFill>
                <a:blip r:embed="rId4"/>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07085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86DD80-36E6-FC59-0D59-8310E12C9B51}"/>
              </a:ext>
            </a:extLst>
          </p:cNvPr>
          <p:cNvSpPr txBox="1"/>
          <p:nvPr/>
        </p:nvSpPr>
        <p:spPr>
          <a:xfrm>
            <a:off x="772092" y="358094"/>
            <a:ext cx="7772401" cy="1015663"/>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Axioms are facts/sentences written using the domain predicates and objects</a:t>
            </a:r>
            <a:endParaRPr lang="en-IN" sz="3000" b="1" i="1" dirty="0">
              <a:solidFill>
                <a:srgbClr val="FF0000"/>
              </a:solidFill>
              <a:latin typeface="Book Antiqua" panose="02040602050305030304" pitchFamily="18" charset="0"/>
            </a:endParaRPr>
          </a:p>
        </p:txBody>
      </p:sp>
      <p:sp>
        <p:nvSpPr>
          <p:cNvPr id="3" name="TextBox 2">
            <a:extLst>
              <a:ext uri="{FF2B5EF4-FFF2-40B4-BE49-F238E27FC236}">
                <a16:creationId xmlns:a16="http://schemas.microsoft.com/office/drawing/2014/main" id="{E8074C1A-362C-0A57-CC19-CB67787E6FB7}"/>
              </a:ext>
            </a:extLst>
          </p:cNvPr>
          <p:cNvSpPr txBox="1"/>
          <p:nvPr/>
        </p:nvSpPr>
        <p:spPr>
          <a:xfrm>
            <a:off x="436005" y="3535616"/>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Theorems are entailed using axioms</a:t>
            </a:r>
            <a:endParaRPr lang="en-IN" sz="3000" b="1" i="1" dirty="0">
              <a:solidFill>
                <a:srgbClr val="FF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4610C1-B9C5-A8D8-6496-8826A40EB2DA}"/>
                  </a:ext>
                </a:extLst>
              </p:cNvPr>
              <p:cNvSpPr txBox="1"/>
              <p:nvPr/>
            </p:nvSpPr>
            <p:spPr>
              <a:xfrm>
                <a:off x="536430" y="3938223"/>
                <a:ext cx="8430444" cy="553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𝒚</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𝑺𝒊𝒃𝒍𝒊𝒏𝒈</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𝒚</m:t>
                          </m:r>
                        </m:e>
                      </m:d>
                      <m:r>
                        <a:rPr lang="en-IN" sz="3000" b="1" i="1">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𝑺𝒊𝒃𝒍𝒊𝒏𝒈</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𝒚</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4" name="TextBox 3">
                <a:extLst>
                  <a:ext uri="{FF2B5EF4-FFF2-40B4-BE49-F238E27FC236}">
                    <a16:creationId xmlns:a16="http://schemas.microsoft.com/office/drawing/2014/main" id="{414610C1-B9C5-A8D8-6496-8826A40EB2DA}"/>
                  </a:ext>
                </a:extLst>
              </p:cNvPr>
              <p:cNvSpPr txBox="1">
                <a:spLocks noRot="1" noChangeAspect="1" noMove="1" noResize="1" noEditPoints="1" noAdjustHandles="1" noChangeArrowheads="1" noChangeShapeType="1" noTextEdit="1"/>
              </p:cNvSpPr>
              <p:nvPr/>
            </p:nvSpPr>
            <p:spPr>
              <a:xfrm>
                <a:off x="536430" y="3938223"/>
                <a:ext cx="8430444" cy="553998"/>
              </a:xfrm>
              <a:prstGeom prst="rect">
                <a:avLst/>
              </a:prstGeom>
              <a:blipFill>
                <a:blip r:embed="rId2"/>
                <a:stretch>
                  <a:fillRect/>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55D80982-2E88-1509-A1D9-3BB2880AD0DE}"/>
              </a:ext>
            </a:extLst>
          </p:cNvPr>
          <p:cNvSpPr txBox="1"/>
          <p:nvPr/>
        </p:nvSpPr>
        <p:spPr>
          <a:xfrm>
            <a:off x="627264" y="1417155"/>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Most axioms are definitions</a:t>
            </a:r>
            <a:endParaRPr lang="en-IN" sz="3000" b="1" i="1" dirty="0">
              <a:solidFill>
                <a:srgbClr val="FF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FE69644-64F4-3A34-D961-2FBC77CB8F39}"/>
                  </a:ext>
                </a:extLst>
              </p:cNvPr>
              <p:cNvSpPr txBox="1"/>
              <p:nvPr/>
            </p:nvSpPr>
            <p:spPr>
              <a:xfrm>
                <a:off x="627264" y="1866542"/>
                <a:ext cx="8430444" cy="100501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𝒙</m:t>
                      </m:r>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𝒚</m:t>
                      </m:r>
                      <m:r>
                        <a:rPr lang="en-IN" sz="3000" b="1" i="1">
                          <a:solidFill>
                            <a:srgbClr val="002060"/>
                          </a:solidFill>
                          <a:latin typeface="Cambria Math" panose="02040503050406030204" pitchFamily="18" charset="0"/>
                          <a:ea typeface="Cambria Math" panose="02040503050406030204" pitchFamily="18" charset="0"/>
                        </a:rPr>
                        <m:t>  </m:t>
                      </m:r>
                      <m:r>
                        <a:rPr lang="en-IN" sz="3000" b="1" i="1">
                          <a:solidFill>
                            <a:srgbClr val="002060"/>
                          </a:solidFill>
                          <a:latin typeface="Cambria Math" panose="02040503050406030204" pitchFamily="18" charset="0"/>
                          <a:ea typeface="Cambria Math" panose="02040503050406030204" pitchFamily="18" charset="0"/>
                        </a:rPr>
                        <m:t>𝑺𝒊𝒃𝒍𝒊𝒏𝒈</m:t>
                      </m:r>
                      <m:d>
                        <m:dPr>
                          <m:ctrlPr>
                            <a:rPr lang="en-IN" sz="3000" b="1" i="1">
                              <a:solidFill>
                                <a:srgbClr val="002060"/>
                              </a:solidFill>
                              <a:latin typeface="Cambria Math" panose="02040503050406030204" pitchFamily="18" charset="0"/>
                              <a:ea typeface="Cambria Math" panose="02040503050406030204" pitchFamily="18" charset="0"/>
                            </a:rPr>
                          </m:ctrlPr>
                        </m:dPr>
                        <m:e>
                          <m:r>
                            <a:rPr lang="en-IN" sz="3000" b="1" i="1">
                              <a:solidFill>
                                <a:srgbClr val="002060"/>
                              </a:solidFill>
                              <a:latin typeface="Cambria Math" panose="02040503050406030204" pitchFamily="18" charset="0"/>
                              <a:ea typeface="Cambria Math" panose="02040503050406030204" pitchFamily="18" charset="0"/>
                            </a:rPr>
                            <m:t>𝒙</m:t>
                          </m:r>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𝒚</m:t>
                          </m:r>
                        </m:e>
                      </m:d>
                      <m:r>
                        <a:rPr lang="en-IN" sz="3000" b="1" i="1">
                          <a:solidFill>
                            <a:srgbClr val="002060"/>
                          </a:solidFill>
                          <a:latin typeface="Cambria Math" panose="02040503050406030204" pitchFamily="18" charset="0"/>
                          <a:ea typeface="Cambria Math" panose="02040503050406030204" pitchFamily="18" charset="0"/>
                        </a:rPr>
                        <m:t>⇔¬</m:t>
                      </m:r>
                      <m:d>
                        <m:dPr>
                          <m:ctrlPr>
                            <a:rPr lang="en-IN" sz="3000" b="1" i="1">
                              <a:solidFill>
                                <a:srgbClr val="002060"/>
                              </a:solidFill>
                              <a:latin typeface="Cambria Math" panose="02040503050406030204" pitchFamily="18" charset="0"/>
                              <a:ea typeface="Cambria Math" panose="02040503050406030204" pitchFamily="18" charset="0"/>
                            </a:rPr>
                          </m:ctrlPr>
                        </m:dPr>
                        <m:e>
                          <m:r>
                            <a:rPr lang="en-IN" sz="3000" b="1" i="1">
                              <a:solidFill>
                                <a:srgbClr val="002060"/>
                              </a:solidFill>
                              <a:latin typeface="Cambria Math" panose="02040503050406030204" pitchFamily="18" charset="0"/>
                              <a:ea typeface="Cambria Math" panose="02040503050406030204" pitchFamily="18" charset="0"/>
                            </a:rPr>
                            <m:t>𝒙</m:t>
                          </m:r>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𝒚</m:t>
                          </m:r>
                        </m:e>
                      </m:d>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𝒑</m:t>
                      </m:r>
                      <m:r>
                        <a:rPr lang="en-IN" sz="3000" b="1" i="1">
                          <a:solidFill>
                            <a:srgbClr val="002060"/>
                          </a:solidFill>
                          <a:latin typeface="Cambria Math" panose="02040503050406030204" pitchFamily="18" charset="0"/>
                          <a:ea typeface="Cambria Math" panose="02040503050406030204" pitchFamily="18" charset="0"/>
                        </a:rPr>
                        <m:t>  </m:t>
                      </m:r>
                      <m:r>
                        <a:rPr lang="en-IN" sz="3000" b="1" i="1">
                          <a:solidFill>
                            <a:srgbClr val="002060"/>
                          </a:solidFill>
                          <a:latin typeface="Cambria Math" panose="02040503050406030204" pitchFamily="18" charset="0"/>
                          <a:ea typeface="Cambria Math" panose="02040503050406030204" pitchFamily="18" charset="0"/>
                        </a:rPr>
                        <m:t>𝑷𝒂𝒓𝒆𝒏𝒕</m:t>
                      </m:r>
                      <m:d>
                        <m:dPr>
                          <m:ctrlPr>
                            <a:rPr lang="en-IN" sz="3000" b="1" i="1">
                              <a:solidFill>
                                <a:srgbClr val="002060"/>
                              </a:solidFill>
                              <a:latin typeface="Cambria Math" panose="02040503050406030204" pitchFamily="18" charset="0"/>
                              <a:ea typeface="Cambria Math" panose="02040503050406030204" pitchFamily="18" charset="0"/>
                            </a:rPr>
                          </m:ctrlPr>
                        </m:dPr>
                        <m:e>
                          <m:r>
                            <a:rPr lang="en-IN" sz="3000" b="1" i="1">
                              <a:solidFill>
                                <a:srgbClr val="002060"/>
                              </a:solidFill>
                              <a:latin typeface="Cambria Math" panose="02040503050406030204" pitchFamily="18" charset="0"/>
                              <a:ea typeface="Cambria Math" panose="02040503050406030204" pitchFamily="18" charset="0"/>
                            </a:rPr>
                            <m:t>𝒑</m:t>
                          </m:r>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𝒙</m:t>
                          </m:r>
                        </m:e>
                      </m:d>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𝑷𝒂𝒓𝒆𝒏𝒕</m:t>
                      </m:r>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𝒑</m:t>
                      </m:r>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𝒚</m:t>
                      </m:r>
                      <m:r>
                        <a:rPr lang="en-IN" sz="3000" b="1" i="1">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6" name="TextBox 5">
                <a:extLst>
                  <a:ext uri="{FF2B5EF4-FFF2-40B4-BE49-F238E27FC236}">
                    <a16:creationId xmlns:a16="http://schemas.microsoft.com/office/drawing/2014/main" id="{BFE69644-64F4-3A34-D961-2FBC77CB8F39}"/>
                  </a:ext>
                </a:extLst>
              </p:cNvPr>
              <p:cNvSpPr txBox="1">
                <a:spLocks noRot="1" noChangeAspect="1" noMove="1" noResize="1" noEditPoints="1" noAdjustHandles="1" noChangeArrowheads="1" noChangeShapeType="1" noTextEdit="1"/>
              </p:cNvSpPr>
              <p:nvPr/>
            </p:nvSpPr>
            <p:spPr>
              <a:xfrm>
                <a:off x="627264" y="1866542"/>
                <a:ext cx="8430444" cy="1005019"/>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81071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4609E-1955-40B6-1722-7EA5E979D80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C58913-0EA5-23F2-26B2-CB3C2313FA0E}"/>
              </a:ext>
            </a:extLst>
          </p:cNvPr>
          <p:cNvSpPr txBox="1"/>
          <p:nvPr/>
        </p:nvSpPr>
        <p:spPr>
          <a:xfrm>
            <a:off x="601018" y="0"/>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Parent and child are inverse relations</a:t>
            </a:r>
            <a:endParaRPr lang="en-IN" sz="3000" b="1" i="1" dirty="0">
              <a:solidFill>
                <a:srgbClr val="FF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D55DB8-218E-FB23-2575-1660DFF8CE45}"/>
                  </a:ext>
                </a:extLst>
              </p:cNvPr>
              <p:cNvSpPr txBox="1"/>
              <p:nvPr/>
            </p:nvSpPr>
            <p:spPr>
              <a:xfrm>
                <a:off x="655518" y="650888"/>
                <a:ext cx="7899570" cy="553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𝒑</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𝒄</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𝑷𝒂𝒓𝒆𝒏𝒕</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𝒑</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𝒄</m:t>
                          </m:r>
                        </m:e>
                      </m:d>
                      <m:r>
                        <a:rPr lang="en-IN" sz="3000" b="1" i="1">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𝑪𝒉𝒊𝒍𝒅</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𝒄</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𝒑</m:t>
                          </m:r>
                        </m:e>
                      </m:d>
                    </m:oMath>
                  </m:oMathPara>
                </a14:m>
                <a:endParaRPr lang="en-IN" sz="3000" dirty="0"/>
              </a:p>
            </p:txBody>
          </p:sp>
        </mc:Choice>
        <mc:Fallback xmlns="">
          <p:sp>
            <p:nvSpPr>
              <p:cNvPr id="5" name="TextBox 4">
                <a:extLst>
                  <a:ext uri="{FF2B5EF4-FFF2-40B4-BE49-F238E27FC236}">
                    <a16:creationId xmlns:a16="http://schemas.microsoft.com/office/drawing/2014/main" id="{89D55DB8-218E-FB23-2575-1660DFF8CE45}"/>
                  </a:ext>
                </a:extLst>
              </p:cNvPr>
              <p:cNvSpPr txBox="1">
                <a:spLocks noRot="1" noChangeAspect="1" noMove="1" noResize="1" noEditPoints="1" noAdjustHandles="1" noChangeArrowheads="1" noChangeShapeType="1" noTextEdit="1"/>
              </p:cNvSpPr>
              <p:nvPr/>
            </p:nvSpPr>
            <p:spPr>
              <a:xfrm>
                <a:off x="655518" y="650888"/>
                <a:ext cx="7899570" cy="553998"/>
              </a:xfrm>
              <a:prstGeom prst="rect">
                <a:avLst/>
              </a:prstGeom>
              <a:blipFill>
                <a:blip r:embed="rId2"/>
                <a:stretch>
                  <a:fillRect/>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802CAD98-349E-2CAF-D3D7-9F75A8721075}"/>
              </a:ext>
            </a:extLst>
          </p:cNvPr>
          <p:cNvSpPr txBox="1"/>
          <p:nvPr/>
        </p:nvSpPr>
        <p:spPr>
          <a:xfrm>
            <a:off x="514725" y="1712155"/>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A grandparent is a parent of one’s parent</a:t>
            </a:r>
            <a:endParaRPr lang="en-IN" sz="3000" b="1" i="1" dirty="0">
              <a:solidFill>
                <a:srgbClr val="FF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F43554-0F30-F8A5-3A48-7D8E7F7A0509}"/>
                  </a:ext>
                </a:extLst>
              </p:cNvPr>
              <p:cNvSpPr txBox="1"/>
              <p:nvPr/>
            </p:nvSpPr>
            <p:spPr>
              <a:xfrm>
                <a:off x="655518" y="2270912"/>
                <a:ext cx="7899570" cy="100501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𝒈</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𝒄</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𝑮𝒓𝒂𝒏𝒅𝒑𝒂𝒓𝒆𝒏𝒕</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𝒈</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𝒄</m:t>
                          </m:r>
                        </m:e>
                      </m:d>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𝒑</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𝑷𝒂𝒓𝒆𝒏𝒕</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𝒈</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𝒑</m:t>
                          </m:r>
                        </m:e>
                      </m:d>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𝑷𝒂𝒓𝒆𝒏𝒕</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𝒑</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𝒄</m:t>
                      </m:r>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7" name="TextBox 6">
                <a:extLst>
                  <a:ext uri="{FF2B5EF4-FFF2-40B4-BE49-F238E27FC236}">
                    <a16:creationId xmlns:a16="http://schemas.microsoft.com/office/drawing/2014/main" id="{55F43554-0F30-F8A5-3A48-7D8E7F7A0509}"/>
                  </a:ext>
                </a:extLst>
              </p:cNvPr>
              <p:cNvSpPr txBox="1">
                <a:spLocks noRot="1" noChangeAspect="1" noMove="1" noResize="1" noEditPoints="1" noAdjustHandles="1" noChangeArrowheads="1" noChangeShapeType="1" noTextEdit="1"/>
              </p:cNvSpPr>
              <p:nvPr/>
            </p:nvSpPr>
            <p:spPr>
              <a:xfrm>
                <a:off x="655518" y="2270912"/>
                <a:ext cx="7899570" cy="1005019"/>
              </a:xfrm>
              <a:prstGeom prst="rect">
                <a:avLst/>
              </a:prstGeom>
              <a:blipFill>
                <a:blip r:embed="rId3"/>
                <a:stretch>
                  <a:fillRect/>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F6A24C07-505D-4A2B-25EF-648A59A2948F}"/>
              </a:ext>
            </a:extLst>
          </p:cNvPr>
          <p:cNvSpPr txBox="1"/>
          <p:nvPr/>
        </p:nvSpPr>
        <p:spPr>
          <a:xfrm>
            <a:off x="431461" y="3755729"/>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A sibling is another child of one’s parent</a:t>
            </a:r>
            <a:endParaRPr lang="en-IN" sz="3000" b="1" i="1" dirty="0">
              <a:solidFill>
                <a:srgbClr val="FF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522C6F8-22A8-8FC4-3583-39A1532CF846}"/>
                  </a:ext>
                </a:extLst>
              </p:cNvPr>
              <p:cNvSpPr txBox="1"/>
              <p:nvPr/>
            </p:nvSpPr>
            <p:spPr>
              <a:xfrm>
                <a:off x="431461" y="4262997"/>
                <a:ext cx="8430444" cy="100501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𝒚</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𝑺𝒊𝒃𝒍𝒊𝒏𝒈</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𝒚</m:t>
                          </m:r>
                        </m:e>
                      </m:d>
                      <m:r>
                        <a:rPr lang="en-IN" sz="3000" b="1" i="1" smtClean="0">
                          <a:solidFill>
                            <a:srgbClr val="002060"/>
                          </a:solidFill>
                          <a:latin typeface="Cambria Math" panose="02040503050406030204" pitchFamily="18" charset="0"/>
                          <a:ea typeface="Cambria Math" panose="02040503050406030204" pitchFamily="18" charset="0"/>
                        </a:rPr>
                        <m:t>⇔¬</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𝒚</m:t>
                          </m:r>
                        </m:e>
                      </m:d>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𝒑</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a:solidFill>
                            <a:srgbClr val="002060"/>
                          </a:solidFill>
                          <a:latin typeface="Cambria Math" panose="02040503050406030204" pitchFamily="18" charset="0"/>
                          <a:ea typeface="Cambria Math" panose="02040503050406030204" pitchFamily="18" charset="0"/>
                        </a:rPr>
                        <m:t>𝑷𝒂𝒓𝒆𝒏𝒕</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𝒑</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e>
                      </m:d>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𝑷𝒂𝒓𝒆𝒏𝒕</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𝒑</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𝒚</m:t>
                      </m:r>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9" name="TextBox 8">
                <a:extLst>
                  <a:ext uri="{FF2B5EF4-FFF2-40B4-BE49-F238E27FC236}">
                    <a16:creationId xmlns:a16="http://schemas.microsoft.com/office/drawing/2014/main" id="{F522C6F8-22A8-8FC4-3583-39A1532CF846}"/>
                  </a:ext>
                </a:extLst>
              </p:cNvPr>
              <p:cNvSpPr txBox="1">
                <a:spLocks noRot="1" noChangeAspect="1" noMove="1" noResize="1" noEditPoints="1" noAdjustHandles="1" noChangeArrowheads="1" noChangeShapeType="1" noTextEdit="1"/>
              </p:cNvSpPr>
              <p:nvPr/>
            </p:nvSpPr>
            <p:spPr>
              <a:xfrm>
                <a:off x="431461" y="4262997"/>
                <a:ext cx="8430444" cy="1005019"/>
              </a:xfrm>
              <a:prstGeom prst="rect">
                <a:avLst/>
              </a:prstGeom>
              <a:blipFill>
                <a:blip r:embed="rId4"/>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5050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P spid="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 9.56 a natural number? - Quora">
            <a:extLst>
              <a:ext uri="{FF2B5EF4-FFF2-40B4-BE49-F238E27FC236}">
                <a16:creationId xmlns:a16="http://schemas.microsoft.com/office/drawing/2014/main" id="{25A3A58C-0B53-B67B-FFEF-596FDDCF0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68" y="77777"/>
            <a:ext cx="8258293" cy="622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337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E2C1D-47F1-7F31-B62E-1E6B7B058AE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42598A2-F4BF-2ED3-7CCC-E8DD37CD0913}"/>
                  </a:ext>
                </a:extLst>
              </p:cNvPr>
              <p:cNvSpPr txBox="1"/>
              <p:nvPr/>
            </p:nvSpPr>
            <p:spPr>
              <a:xfrm>
                <a:off x="588907" y="118804"/>
                <a:ext cx="7899570" cy="553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𝑵𝒂𝒕𝑵𝒖𝒎</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𝟎</m:t>
                      </m:r>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5" name="TextBox 4">
                <a:extLst>
                  <a:ext uri="{FF2B5EF4-FFF2-40B4-BE49-F238E27FC236}">
                    <a16:creationId xmlns:a16="http://schemas.microsoft.com/office/drawing/2014/main" id="{D42598A2-F4BF-2ED3-7CCC-E8DD37CD0913}"/>
                  </a:ext>
                </a:extLst>
              </p:cNvPr>
              <p:cNvSpPr txBox="1">
                <a:spLocks noRot="1" noChangeAspect="1" noMove="1" noResize="1" noEditPoints="1" noAdjustHandles="1" noChangeArrowheads="1" noChangeShapeType="1" noTextEdit="1"/>
              </p:cNvSpPr>
              <p:nvPr/>
            </p:nvSpPr>
            <p:spPr>
              <a:xfrm>
                <a:off x="588907" y="118804"/>
                <a:ext cx="7899570" cy="553998"/>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5762FB0-F8A4-EF98-54CB-9B7FF31CA9EE}"/>
                  </a:ext>
                </a:extLst>
              </p:cNvPr>
              <p:cNvSpPr txBox="1"/>
              <p:nvPr/>
            </p:nvSpPr>
            <p:spPr>
              <a:xfrm>
                <a:off x="588907" y="593903"/>
                <a:ext cx="7899570" cy="553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𝒏</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𝑵𝒂𝒕𝑵𝒖𝒎</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𝒏</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𝑵𝒂𝒕𝑵𝒖𝒎</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𝑺</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𝒏</m:t>
                          </m:r>
                        </m:e>
                      </m:d>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2" name="TextBox 1">
                <a:extLst>
                  <a:ext uri="{FF2B5EF4-FFF2-40B4-BE49-F238E27FC236}">
                    <a16:creationId xmlns:a16="http://schemas.microsoft.com/office/drawing/2014/main" id="{C5762FB0-F8A4-EF98-54CB-9B7FF31CA9EE}"/>
                  </a:ext>
                </a:extLst>
              </p:cNvPr>
              <p:cNvSpPr txBox="1">
                <a:spLocks noRot="1" noChangeAspect="1" noMove="1" noResize="1" noEditPoints="1" noAdjustHandles="1" noChangeArrowheads="1" noChangeShapeType="1" noTextEdit="1"/>
              </p:cNvSpPr>
              <p:nvPr/>
            </p:nvSpPr>
            <p:spPr>
              <a:xfrm>
                <a:off x="588907" y="593903"/>
                <a:ext cx="7899570" cy="553998"/>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7376829-F9F5-64D9-DB6B-459E21265CC5}"/>
                  </a:ext>
                </a:extLst>
              </p:cNvPr>
              <p:cNvSpPr txBox="1"/>
              <p:nvPr/>
            </p:nvSpPr>
            <p:spPr>
              <a:xfrm>
                <a:off x="588907" y="1089048"/>
                <a:ext cx="7899570" cy="553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𝒏</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𝟎</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𝑺</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𝒏</m:t>
                      </m:r>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4" name="TextBox 3">
                <a:extLst>
                  <a:ext uri="{FF2B5EF4-FFF2-40B4-BE49-F238E27FC236}">
                    <a16:creationId xmlns:a16="http://schemas.microsoft.com/office/drawing/2014/main" id="{B7376829-F9F5-64D9-DB6B-459E21265CC5}"/>
                  </a:ext>
                </a:extLst>
              </p:cNvPr>
              <p:cNvSpPr txBox="1">
                <a:spLocks noRot="1" noChangeAspect="1" noMove="1" noResize="1" noEditPoints="1" noAdjustHandles="1" noChangeArrowheads="1" noChangeShapeType="1" noTextEdit="1"/>
              </p:cNvSpPr>
              <p:nvPr/>
            </p:nvSpPr>
            <p:spPr>
              <a:xfrm>
                <a:off x="588907" y="1089048"/>
                <a:ext cx="7899570" cy="553998"/>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9D15757-6710-E363-D9FA-5F1DDC68980D}"/>
                  </a:ext>
                </a:extLst>
              </p:cNvPr>
              <p:cNvSpPr txBox="1"/>
              <p:nvPr/>
            </p:nvSpPr>
            <p:spPr>
              <a:xfrm>
                <a:off x="558630" y="1575104"/>
                <a:ext cx="7899570" cy="553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𝒎</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𝒏</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𝒎</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𝒏</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𝑺</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𝒎</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𝑺</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𝒏</m:t>
                      </m:r>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10" name="TextBox 9">
                <a:extLst>
                  <a:ext uri="{FF2B5EF4-FFF2-40B4-BE49-F238E27FC236}">
                    <a16:creationId xmlns:a16="http://schemas.microsoft.com/office/drawing/2014/main" id="{F9D15757-6710-E363-D9FA-5F1DDC68980D}"/>
                  </a:ext>
                </a:extLst>
              </p:cNvPr>
              <p:cNvSpPr txBox="1">
                <a:spLocks noRot="1" noChangeAspect="1" noMove="1" noResize="1" noEditPoints="1" noAdjustHandles="1" noChangeArrowheads="1" noChangeShapeType="1" noTextEdit="1"/>
              </p:cNvSpPr>
              <p:nvPr/>
            </p:nvSpPr>
            <p:spPr>
              <a:xfrm>
                <a:off x="558630" y="1575104"/>
                <a:ext cx="7899570" cy="553998"/>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E62870-2773-3B6D-F7E8-EDA8CE42DB84}"/>
                  </a:ext>
                </a:extLst>
              </p:cNvPr>
              <p:cNvSpPr txBox="1"/>
              <p:nvPr/>
            </p:nvSpPr>
            <p:spPr>
              <a:xfrm>
                <a:off x="558630" y="2205899"/>
                <a:ext cx="7899570" cy="553998"/>
              </a:xfrm>
              <a:prstGeom prst="rect">
                <a:avLst/>
              </a:prstGeom>
              <a:noFill/>
            </p:spPr>
            <p:txBody>
              <a:bodyPr wrap="square">
                <a:spAutoFit/>
              </a:bodyPr>
              <a:lstStyle/>
              <a:p>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𝒎</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𝑵𝒂𝒕𝑵𝒖𝒎</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𝒎</m:t>
                    </m:r>
                    <m:r>
                      <a:rPr lang="en-IN" sz="3000" b="1" i="1" smtClean="0">
                        <a:solidFill>
                          <a:srgbClr val="002060"/>
                        </a:solidFill>
                        <a:latin typeface="Cambria Math" panose="02040503050406030204" pitchFamily="18" charset="0"/>
                        <a:ea typeface="Cambria Math" panose="02040503050406030204" pitchFamily="18" charset="0"/>
                      </a:rPr>
                      <m:t>)</m:t>
                    </m:r>
                  </m:oMath>
                </a14:m>
                <a:r>
                  <a:rPr lang="en-IN" sz="3000" b="1" dirty="0">
                    <a:solidFill>
                      <a:srgbClr val="002060"/>
                    </a:solidFill>
                    <a:ea typeface="Cambria Math" panose="02040503050406030204" pitchFamily="18" charset="0"/>
                  </a:rPr>
                  <a:t> </a:t>
                </a:r>
                <a14:m>
                  <m:oMath xmlns:m="http://schemas.openxmlformats.org/officeDocument/2006/math">
                    <m:r>
                      <a:rPr lang="en-IN" sz="3000" b="1" i="1">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𝟎</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𝒎</m:t>
                        </m:r>
                      </m:e>
                    </m:d>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𝒎</m:t>
                    </m:r>
                  </m:oMath>
                </a14:m>
                <a:endParaRPr lang="en-IN" sz="3000" dirty="0"/>
              </a:p>
            </p:txBody>
          </p:sp>
        </mc:Choice>
        <mc:Fallback xmlns="">
          <p:sp>
            <p:nvSpPr>
              <p:cNvPr id="11" name="TextBox 10">
                <a:extLst>
                  <a:ext uri="{FF2B5EF4-FFF2-40B4-BE49-F238E27FC236}">
                    <a16:creationId xmlns:a16="http://schemas.microsoft.com/office/drawing/2014/main" id="{F0E62870-2773-3B6D-F7E8-EDA8CE42DB84}"/>
                  </a:ext>
                </a:extLst>
              </p:cNvPr>
              <p:cNvSpPr txBox="1">
                <a:spLocks noRot="1" noChangeAspect="1" noMove="1" noResize="1" noEditPoints="1" noAdjustHandles="1" noChangeArrowheads="1" noChangeShapeType="1" noTextEdit="1"/>
              </p:cNvSpPr>
              <p:nvPr/>
            </p:nvSpPr>
            <p:spPr>
              <a:xfrm>
                <a:off x="558630" y="2205899"/>
                <a:ext cx="7899570" cy="553998"/>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1330A2E-6854-0AC4-8FAF-E1D242BCFFBE}"/>
                  </a:ext>
                </a:extLst>
              </p:cNvPr>
              <p:cNvSpPr txBox="1"/>
              <p:nvPr/>
            </p:nvSpPr>
            <p:spPr>
              <a:xfrm>
                <a:off x="558630" y="2875002"/>
                <a:ext cx="7899570" cy="100501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𝒎</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𝒏</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𝑵𝒂𝒕𝑵𝒖𝒎</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𝒎</m:t>
                          </m:r>
                        </m:e>
                      </m:d>
                      <m:r>
                        <a:rPr lang="en-IN" sz="3000" b="1" i="1" smtClean="0">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𝑵𝒂𝒕𝑵𝒖𝒎</m:t>
                      </m:r>
                      <m:r>
                        <a:rPr lang="en-IN" sz="3000" b="1" i="1">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𝒏</m:t>
                      </m:r>
                      <m:r>
                        <a:rPr lang="en-IN" sz="3000" b="1" i="1">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𝑺</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𝒎</m:t>
                              </m:r>
                            </m:e>
                          </m:d>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𝒏</m:t>
                          </m:r>
                        </m:e>
                      </m:d>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𝑺</m:t>
                      </m:r>
                      <m:r>
                        <a:rPr lang="en-IN" sz="3000" b="1" i="1" smtClean="0">
                          <a:solidFill>
                            <a:srgbClr val="002060"/>
                          </a:solidFill>
                          <a:latin typeface="Cambria Math" panose="02040503050406030204" pitchFamily="18" charset="0"/>
                          <a:ea typeface="Cambria Math" panose="02040503050406030204" pitchFamily="18" charset="0"/>
                        </a:rPr>
                        <m:t>(+</m:t>
                      </m:r>
                      <m:d>
                        <m:dPr>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𝒎</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𝒏</m:t>
                          </m:r>
                        </m:e>
                      </m:d>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12" name="TextBox 11">
                <a:extLst>
                  <a:ext uri="{FF2B5EF4-FFF2-40B4-BE49-F238E27FC236}">
                    <a16:creationId xmlns:a16="http://schemas.microsoft.com/office/drawing/2014/main" id="{71330A2E-6854-0AC4-8FAF-E1D242BCFFBE}"/>
                  </a:ext>
                </a:extLst>
              </p:cNvPr>
              <p:cNvSpPr txBox="1">
                <a:spLocks noRot="1" noChangeAspect="1" noMove="1" noResize="1" noEditPoints="1" noAdjustHandles="1" noChangeArrowheads="1" noChangeShapeType="1" noTextEdit="1"/>
              </p:cNvSpPr>
              <p:nvPr/>
            </p:nvSpPr>
            <p:spPr>
              <a:xfrm>
                <a:off x="558630" y="2875002"/>
                <a:ext cx="7899570" cy="1005019"/>
              </a:xfrm>
              <a:prstGeom prst="rect">
                <a:avLst/>
              </a:prstGeom>
              <a:blipFill>
                <a:blip r:embed="rId7"/>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34138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3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build="p"/>
      <p:bldP spid="4" grpId="0" build="p"/>
      <p:bldP spid="10" grpId="0" build="p"/>
      <p:bldP spid="11" grpId="0" build="p"/>
      <p:bldP spid="1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t Theory: Definitions, Types of Sets, Symbols &amp; Examples">
            <a:extLst>
              <a:ext uri="{FF2B5EF4-FFF2-40B4-BE49-F238E27FC236}">
                <a16:creationId xmlns:a16="http://schemas.microsoft.com/office/drawing/2014/main" id="{C8ECBAE8-AE08-BE1D-8DCF-F8F497E74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456" y="113983"/>
            <a:ext cx="6303910" cy="628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42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BE4C77-A2AE-F24A-C45E-FDC42E38089C}"/>
              </a:ext>
            </a:extLst>
          </p:cNvPr>
          <p:cNvSpPr txBox="1"/>
          <p:nvPr/>
        </p:nvSpPr>
        <p:spPr>
          <a:xfrm>
            <a:off x="552574" y="127980"/>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Definition of a set</a:t>
            </a:r>
            <a:endParaRPr lang="en-IN" sz="3000" b="1" i="1" dirty="0">
              <a:solidFill>
                <a:srgbClr val="FF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9093E46-AF8D-D956-1011-FCBADBB09973}"/>
                  </a:ext>
                </a:extLst>
              </p:cNvPr>
              <p:cNvSpPr txBox="1"/>
              <p:nvPr/>
            </p:nvSpPr>
            <p:spPr>
              <a:xfrm>
                <a:off x="655518" y="650888"/>
                <a:ext cx="7899570" cy="101566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𝒔</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𝑺𝒆𝒕</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𝒔</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𝒔</m:t>
                      </m:r>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b="1" i="1" dirty="0">
                  <a:solidFill>
                    <a:srgbClr val="002060"/>
                  </a:solidFill>
                  <a:latin typeface="Cambria Math" panose="02040503050406030204" pitchFamily="18" charset="0"/>
                  <a:ea typeface="Cambria Math" panose="02040503050406030204" pitchFamily="18" charset="0"/>
                </a:endParaRPr>
              </a:p>
              <a:p>
                <a:r>
                  <a:rPr lang="en-IN" sz="3000" b="1" dirty="0">
                    <a:solidFill>
                      <a:srgbClr val="002060"/>
                    </a:solidFill>
                    <a:ea typeface="Cambria Math" panose="02040503050406030204" pitchFamily="18" charset="0"/>
                  </a:rPr>
                  <a:t>                   </a:t>
                </a:r>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sSub>
                      <m:sSubPr>
                        <m:ctrlPr>
                          <a:rPr lang="en-IN" sz="3000" b="1" i="1" smtClean="0">
                            <a:solidFill>
                              <a:srgbClr val="002060"/>
                            </a:solidFill>
                            <a:latin typeface="Cambria Math" panose="02040503050406030204" pitchFamily="18" charset="0"/>
                            <a:ea typeface="Cambria Math" panose="02040503050406030204" pitchFamily="18" charset="0"/>
                          </a:rPr>
                        </m:ctrlPr>
                      </m:sSubPr>
                      <m:e>
                        <m:r>
                          <a:rPr lang="en-IN" sz="3000" b="1" i="1" smtClean="0">
                            <a:solidFill>
                              <a:srgbClr val="002060"/>
                            </a:solidFill>
                            <a:latin typeface="Cambria Math" panose="02040503050406030204" pitchFamily="18" charset="0"/>
                            <a:ea typeface="Cambria Math" panose="02040503050406030204" pitchFamily="18" charset="0"/>
                          </a:rPr>
                          <m:t>𝒔</m:t>
                        </m:r>
                      </m:e>
                      <m:sub>
                        <m:r>
                          <a:rPr lang="en-IN" sz="3000" b="1" i="1" smtClean="0">
                            <a:solidFill>
                              <a:srgbClr val="002060"/>
                            </a:solidFill>
                            <a:latin typeface="Cambria Math" panose="02040503050406030204" pitchFamily="18" charset="0"/>
                            <a:ea typeface="Cambria Math" panose="02040503050406030204" pitchFamily="18" charset="0"/>
                          </a:rPr>
                          <m:t>𝟐</m:t>
                        </m:r>
                      </m:sub>
                    </m:sSub>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𝑺𝒆𝒕</m:t>
                    </m:r>
                    <m:r>
                      <a:rPr lang="en-IN" sz="3000" b="1" i="1" smtClean="0">
                        <a:solidFill>
                          <a:srgbClr val="002060"/>
                        </a:solidFill>
                        <a:latin typeface="Cambria Math" panose="02040503050406030204" pitchFamily="18" charset="0"/>
                        <a:ea typeface="Cambria Math" panose="02040503050406030204" pitchFamily="18" charset="0"/>
                      </a:rPr>
                      <m:t>(</m:t>
                    </m:r>
                    <m:sSub>
                      <m:sSubPr>
                        <m:ctrlPr>
                          <a:rPr lang="en-IN" sz="3000" b="1" i="1">
                            <a:solidFill>
                              <a:srgbClr val="002060"/>
                            </a:solidFill>
                            <a:latin typeface="Cambria Math" panose="02040503050406030204" pitchFamily="18" charset="0"/>
                            <a:ea typeface="Cambria Math" panose="02040503050406030204" pitchFamily="18" charset="0"/>
                          </a:rPr>
                        </m:ctrlPr>
                      </m:sSubPr>
                      <m:e>
                        <m:r>
                          <a:rPr lang="en-IN" sz="3000" b="1" i="1">
                            <a:solidFill>
                              <a:srgbClr val="002060"/>
                            </a:solidFill>
                            <a:latin typeface="Cambria Math" panose="02040503050406030204" pitchFamily="18" charset="0"/>
                            <a:ea typeface="Cambria Math" panose="02040503050406030204" pitchFamily="18" charset="0"/>
                          </a:rPr>
                          <m:t>𝒔</m:t>
                        </m:r>
                      </m:e>
                      <m:sub>
                        <m:r>
                          <a:rPr lang="en-IN" sz="3000" b="1" i="1">
                            <a:solidFill>
                              <a:srgbClr val="002060"/>
                            </a:solidFill>
                            <a:latin typeface="Cambria Math" panose="02040503050406030204" pitchFamily="18" charset="0"/>
                            <a:ea typeface="Cambria Math" panose="02040503050406030204" pitchFamily="18" charset="0"/>
                          </a:rPr>
                          <m:t>𝟐</m:t>
                        </m:r>
                      </m:sub>
                    </m:sSub>
                    <m:r>
                      <a:rPr lang="en-IN" sz="3000" b="1" i="1">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𝒔</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𝒙</m:t>
                    </m:r>
                    <m:r>
                      <a:rPr lang="en-IN" sz="3000" b="1" i="1" smtClean="0">
                        <a:solidFill>
                          <a:srgbClr val="002060"/>
                        </a:solidFill>
                        <a:latin typeface="Cambria Math" panose="02040503050406030204" pitchFamily="18" charset="0"/>
                        <a:ea typeface="Cambria Math" panose="02040503050406030204" pitchFamily="18" charset="0"/>
                      </a:rPr>
                      <m:t>|</m:t>
                    </m:r>
                    <m:sSub>
                      <m:sSubPr>
                        <m:ctrlPr>
                          <a:rPr lang="en-IN" sz="3000" b="1" i="1">
                            <a:solidFill>
                              <a:srgbClr val="002060"/>
                            </a:solidFill>
                            <a:latin typeface="Cambria Math" panose="02040503050406030204" pitchFamily="18" charset="0"/>
                            <a:ea typeface="Cambria Math" panose="02040503050406030204" pitchFamily="18" charset="0"/>
                          </a:rPr>
                        </m:ctrlPr>
                      </m:sSubPr>
                      <m:e>
                        <m:r>
                          <a:rPr lang="en-IN" sz="3000" b="1" i="1">
                            <a:solidFill>
                              <a:srgbClr val="002060"/>
                            </a:solidFill>
                            <a:latin typeface="Cambria Math" panose="02040503050406030204" pitchFamily="18" charset="0"/>
                            <a:ea typeface="Cambria Math" panose="02040503050406030204" pitchFamily="18" charset="0"/>
                          </a:rPr>
                          <m:t>𝒔</m:t>
                        </m:r>
                      </m:e>
                      <m:sub>
                        <m:r>
                          <a:rPr lang="en-IN" sz="3000" b="1" i="1">
                            <a:solidFill>
                              <a:srgbClr val="002060"/>
                            </a:solidFill>
                            <a:latin typeface="Cambria Math" panose="02040503050406030204" pitchFamily="18" charset="0"/>
                            <a:ea typeface="Cambria Math" panose="02040503050406030204" pitchFamily="18" charset="0"/>
                          </a:rPr>
                          <m:t>𝟐</m:t>
                        </m:r>
                      </m:sub>
                    </m:sSub>
                  </m:oMath>
                </a14:m>
                <a:r>
                  <a:rPr lang="en-IN" sz="3000" dirty="0"/>
                  <a:t>}</a:t>
                </a:r>
              </a:p>
            </p:txBody>
          </p:sp>
        </mc:Choice>
        <mc:Fallback xmlns="">
          <p:sp>
            <p:nvSpPr>
              <p:cNvPr id="3" name="TextBox 2">
                <a:extLst>
                  <a:ext uri="{FF2B5EF4-FFF2-40B4-BE49-F238E27FC236}">
                    <a16:creationId xmlns:a16="http://schemas.microsoft.com/office/drawing/2014/main" id="{E9093E46-AF8D-D956-1011-FCBADBB09973}"/>
                  </a:ext>
                </a:extLst>
              </p:cNvPr>
              <p:cNvSpPr txBox="1">
                <a:spLocks noRot="1" noChangeAspect="1" noMove="1" noResize="1" noEditPoints="1" noAdjustHandles="1" noChangeArrowheads="1" noChangeShapeType="1" noTextEdit="1"/>
              </p:cNvSpPr>
              <p:nvPr/>
            </p:nvSpPr>
            <p:spPr>
              <a:xfrm>
                <a:off x="655518" y="650888"/>
                <a:ext cx="7899570" cy="1015663"/>
              </a:xfrm>
              <a:prstGeom prst="rect">
                <a:avLst/>
              </a:prstGeom>
              <a:blipFill>
                <a:blip r:embed="rId2"/>
                <a:stretch>
                  <a:fillRect b="-18072"/>
                </a:stretch>
              </a:blipFill>
            </p:spPr>
            <p:txBody>
              <a:bodyPr/>
              <a:lstStyle/>
              <a:p>
                <a:r>
                  <a:rPr lang="en-IN">
                    <a:noFill/>
                  </a:rPr>
                  <a:t> </a:t>
                </a:r>
              </a:p>
            </p:txBody>
          </p:sp>
        </mc:Fallback>
      </mc:AlternateContent>
      <p:sp>
        <p:nvSpPr>
          <p:cNvPr id="4" name="TextBox 3">
            <a:extLst>
              <a:ext uri="{FF2B5EF4-FFF2-40B4-BE49-F238E27FC236}">
                <a16:creationId xmlns:a16="http://schemas.microsoft.com/office/drawing/2014/main" id="{AA83AAA9-9140-F90E-57C9-8D706AC19E27}"/>
              </a:ext>
            </a:extLst>
          </p:cNvPr>
          <p:cNvSpPr txBox="1"/>
          <p:nvPr/>
        </p:nvSpPr>
        <p:spPr>
          <a:xfrm>
            <a:off x="503118" y="1510862"/>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Empty set</a:t>
            </a:r>
            <a:endParaRPr lang="en-IN" sz="3000" b="1" i="1" dirty="0">
              <a:solidFill>
                <a:srgbClr val="FF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829EFA1-DF34-4ED7-D145-2B82CD0644DA}"/>
                  </a:ext>
                </a:extLst>
              </p:cNvPr>
              <p:cNvSpPr txBox="1"/>
              <p:nvPr/>
            </p:nvSpPr>
            <p:spPr>
              <a:xfrm>
                <a:off x="622215" y="2036032"/>
                <a:ext cx="7899570" cy="553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m:t>
                      </m:r>
                      <m:r>
                        <a:rPr lang="en-IN" sz="3000" b="1" i="1">
                          <a:solidFill>
                            <a:srgbClr val="002060"/>
                          </a:solidFill>
                          <a:latin typeface="Cambria Math" panose="02040503050406030204" pitchFamily="18" charset="0"/>
                          <a:ea typeface="Cambria Math" panose="02040503050406030204" pitchFamily="18" charset="0"/>
                        </a:rPr>
                        <m:t>𝒙</m:t>
                      </m:r>
                      <m:r>
                        <a:rPr lang="en-IN" sz="3000" b="1" i="1">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𝒔</m:t>
                      </m:r>
                      <m:r>
                        <a:rPr lang="en-IN" sz="3000" b="1" i="1" smtClean="0">
                          <a:solidFill>
                            <a:srgbClr val="002060"/>
                          </a:solidFill>
                          <a:latin typeface="Cambria Math" panose="02040503050406030204" pitchFamily="18" charset="0"/>
                          <a:ea typeface="Cambria Math" panose="02040503050406030204" pitchFamily="18" charset="0"/>
                        </a:rPr>
                        <m:t>  </m:t>
                      </m:r>
                      <m:d>
                        <m:dPr>
                          <m:begChr m:val="{"/>
                          <m:endChr m:val="}"/>
                          <m:ctrlPr>
                            <a:rPr lang="en-IN" sz="3000" b="1" i="1" smtClean="0">
                              <a:solidFill>
                                <a:srgbClr val="002060"/>
                              </a:solidFill>
                              <a:latin typeface="Cambria Math" panose="02040503050406030204" pitchFamily="18" charset="0"/>
                              <a:ea typeface="Cambria Math" panose="02040503050406030204" pitchFamily="18" charset="0"/>
                            </a:rPr>
                          </m:ctrlPr>
                        </m:dPr>
                        <m:e>
                          <m:r>
                            <a:rPr lang="en-IN" sz="3000" b="1" i="1" smtClean="0">
                              <a:solidFill>
                                <a:srgbClr val="002060"/>
                              </a:solidFill>
                              <a:latin typeface="Cambria Math" panose="02040503050406030204" pitchFamily="18" charset="0"/>
                              <a:ea typeface="Cambria Math" panose="02040503050406030204" pitchFamily="18" charset="0"/>
                            </a:rPr>
                            <m:t>𝒙</m:t>
                          </m:r>
                        </m:e>
                        <m:e>
                          <m:r>
                            <a:rPr lang="en-IN" sz="3000" b="1" i="1" smtClean="0">
                              <a:solidFill>
                                <a:srgbClr val="002060"/>
                              </a:solidFill>
                              <a:latin typeface="Cambria Math" panose="02040503050406030204" pitchFamily="18" charset="0"/>
                              <a:ea typeface="Cambria Math" panose="02040503050406030204" pitchFamily="18" charset="0"/>
                            </a:rPr>
                            <m:t>𝒔</m:t>
                          </m:r>
                        </m:e>
                      </m:d>
                      <m:r>
                        <a:rPr lang="en-IN" sz="3000" b="1" i="1" smtClean="0">
                          <a:solidFill>
                            <a:srgbClr val="002060"/>
                          </a:solidFill>
                          <a:latin typeface="Cambria Math" panose="02040503050406030204" pitchFamily="18" charset="0"/>
                          <a:ea typeface="Cambria Math" panose="02040503050406030204" pitchFamily="18" charset="0"/>
                        </a:rPr>
                        <m:t>={}</m:t>
                      </m:r>
                    </m:oMath>
                  </m:oMathPara>
                </a14:m>
                <a:endParaRPr lang="en-IN" sz="3000" dirty="0"/>
              </a:p>
            </p:txBody>
          </p:sp>
        </mc:Choice>
        <mc:Fallback xmlns="">
          <p:sp>
            <p:nvSpPr>
              <p:cNvPr id="5" name="TextBox 4">
                <a:extLst>
                  <a:ext uri="{FF2B5EF4-FFF2-40B4-BE49-F238E27FC236}">
                    <a16:creationId xmlns:a16="http://schemas.microsoft.com/office/drawing/2014/main" id="{1829EFA1-DF34-4ED7-D145-2B82CD0644DA}"/>
                  </a:ext>
                </a:extLst>
              </p:cNvPr>
              <p:cNvSpPr txBox="1">
                <a:spLocks noRot="1" noChangeAspect="1" noMove="1" noResize="1" noEditPoints="1" noAdjustHandles="1" noChangeArrowheads="1" noChangeShapeType="1" noTextEdit="1"/>
              </p:cNvSpPr>
              <p:nvPr/>
            </p:nvSpPr>
            <p:spPr>
              <a:xfrm>
                <a:off x="622215" y="2036032"/>
                <a:ext cx="7899570" cy="553998"/>
              </a:xfrm>
              <a:prstGeom prst="rect">
                <a:avLst/>
              </a:prstGeom>
              <a:blipFill>
                <a:blip r:embed="rId3"/>
                <a:stretch>
                  <a:fillRect/>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7EBECFC2-8F2B-9250-572B-99904FA2BF5A}"/>
              </a:ext>
            </a:extLst>
          </p:cNvPr>
          <p:cNvSpPr txBox="1"/>
          <p:nvPr/>
        </p:nvSpPr>
        <p:spPr>
          <a:xfrm>
            <a:off x="503117" y="2682512"/>
            <a:ext cx="7772401" cy="1015663"/>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Adjoining an element already in the set has no effect</a:t>
            </a:r>
            <a:endParaRPr lang="en-IN" sz="3000" b="1" i="1" dirty="0">
              <a:solidFill>
                <a:srgbClr val="FF0000"/>
              </a:solidFill>
              <a:latin typeface="Book Antiqua" panose="02040602050305030304" pitchFamily="18" charset="0"/>
            </a:endParaRPr>
          </a:p>
        </p:txBody>
      </p:sp>
      <p:sp>
        <p:nvSpPr>
          <p:cNvPr id="8" name="TextBox 7">
            <a:extLst>
              <a:ext uri="{FF2B5EF4-FFF2-40B4-BE49-F238E27FC236}">
                <a16:creationId xmlns:a16="http://schemas.microsoft.com/office/drawing/2014/main" id="{E7C75A5C-2046-E10F-91E1-6DF9FB7A651B}"/>
              </a:ext>
            </a:extLst>
          </p:cNvPr>
          <p:cNvSpPr txBox="1"/>
          <p:nvPr/>
        </p:nvSpPr>
        <p:spPr>
          <a:xfrm>
            <a:off x="1565381" y="3705663"/>
            <a:ext cx="4572000" cy="584775"/>
          </a:xfrm>
          <a:prstGeom prst="rect">
            <a:avLst/>
          </a:prstGeom>
          <a:noFill/>
        </p:spPr>
        <p:txBody>
          <a:bodyPr wrap="square">
            <a:spAutoFit/>
          </a:bodyPr>
          <a:lstStyle/>
          <a:p>
            <a:r>
              <a:rPr lang="en-IN" sz="3200" b="1" i="0" dirty="0">
                <a:solidFill>
                  <a:srgbClr val="000000"/>
                </a:solidFill>
                <a:effectLst/>
                <a:latin typeface="Cambria" panose="02040503050406030204" pitchFamily="18" charset="0"/>
                <a:ea typeface="Cambria" panose="02040503050406030204" pitchFamily="18" charset="0"/>
              </a:rPr>
              <a:t>∀ x, s x ∈ s ⇔ s = {</a:t>
            </a:r>
            <a:r>
              <a:rPr lang="en-IN" sz="3200" b="1" i="0" dirty="0" err="1">
                <a:solidFill>
                  <a:srgbClr val="000000"/>
                </a:solidFill>
                <a:effectLst/>
                <a:latin typeface="Cambria" panose="02040503050406030204" pitchFamily="18" charset="0"/>
                <a:ea typeface="Cambria" panose="02040503050406030204" pitchFamily="18" charset="0"/>
              </a:rPr>
              <a:t>x|s</a:t>
            </a:r>
            <a:r>
              <a:rPr lang="en-IN" sz="3200" b="1" i="0" dirty="0">
                <a:solidFill>
                  <a:srgbClr val="000000"/>
                </a:solidFill>
                <a:effectLst/>
                <a:latin typeface="Cambria" panose="02040503050406030204" pitchFamily="18" charset="0"/>
                <a:ea typeface="Cambria" panose="02040503050406030204" pitchFamily="18" charset="0"/>
              </a:rPr>
              <a:t>} </a:t>
            </a:r>
            <a:endParaRPr lang="en-IN"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751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6" grpId="0" build="p"/>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66F64-4A3F-6BD6-8874-1005E7376DD9}"/>
              </a:ext>
            </a:extLst>
          </p:cNvPr>
          <p:cNvSpPr txBox="1"/>
          <p:nvPr/>
        </p:nvSpPr>
        <p:spPr>
          <a:xfrm>
            <a:off x="406227" y="193648"/>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Subset</a:t>
            </a:r>
            <a:endParaRPr lang="en-IN" sz="3000" b="1" i="1" dirty="0">
              <a:solidFill>
                <a:srgbClr val="FF0000"/>
              </a:solidFill>
              <a:latin typeface="Book Antiqua" panose="02040602050305030304" pitchFamily="18" charset="0"/>
            </a:endParaRPr>
          </a:p>
        </p:txBody>
      </p:sp>
      <p:sp>
        <p:nvSpPr>
          <p:cNvPr id="4" name="TextBox 3">
            <a:extLst>
              <a:ext uri="{FF2B5EF4-FFF2-40B4-BE49-F238E27FC236}">
                <a16:creationId xmlns:a16="http://schemas.microsoft.com/office/drawing/2014/main" id="{2DB35BE0-6F4A-037A-7754-C1F733A89643}"/>
              </a:ext>
            </a:extLst>
          </p:cNvPr>
          <p:cNvSpPr txBox="1"/>
          <p:nvPr/>
        </p:nvSpPr>
        <p:spPr>
          <a:xfrm>
            <a:off x="1389766" y="806210"/>
            <a:ext cx="7257671" cy="553998"/>
          </a:xfrm>
          <a:prstGeom prst="rect">
            <a:avLst/>
          </a:prstGeom>
          <a:noFill/>
        </p:spPr>
        <p:txBody>
          <a:bodyPr wrap="square">
            <a:spAutoFit/>
          </a:bodyPr>
          <a:lstStyle/>
          <a:p>
            <a:r>
              <a:rPr lang="en-IN" sz="3000" b="1" i="1" dirty="0">
                <a:solidFill>
                  <a:srgbClr val="000000"/>
                </a:solidFill>
                <a:effectLst/>
                <a:latin typeface="Cambria" panose="02040503050406030204" pitchFamily="18" charset="0"/>
                <a:ea typeface="Cambria" panose="02040503050406030204" pitchFamily="18" charset="0"/>
              </a:rPr>
              <a:t>∀ s1, s2 s1 ⊆ s2 ⇔ (∀ x </a:t>
            </a:r>
            <a:r>
              <a:rPr lang="en-IN" sz="3000" b="1" i="1" dirty="0" err="1">
                <a:solidFill>
                  <a:srgbClr val="000000"/>
                </a:solidFill>
                <a:effectLst/>
                <a:latin typeface="Cambria" panose="02040503050406030204" pitchFamily="18" charset="0"/>
                <a:ea typeface="Cambria" panose="02040503050406030204" pitchFamily="18" charset="0"/>
              </a:rPr>
              <a:t>x</a:t>
            </a:r>
            <a:r>
              <a:rPr lang="en-IN" sz="3000" b="1" i="1" dirty="0">
                <a:solidFill>
                  <a:srgbClr val="000000"/>
                </a:solidFill>
                <a:effectLst/>
                <a:latin typeface="Cambria" panose="02040503050406030204" pitchFamily="18" charset="0"/>
                <a:ea typeface="Cambria" panose="02040503050406030204" pitchFamily="18" charset="0"/>
              </a:rPr>
              <a:t> ∈ s1 ⇒ x ∈ s2) .</a:t>
            </a:r>
            <a:r>
              <a:rPr lang="en-IN" sz="3000" b="1" i="1" dirty="0">
                <a:latin typeface="Cambria" panose="02040503050406030204" pitchFamily="18" charset="0"/>
                <a:ea typeface="Cambria" panose="02040503050406030204" pitchFamily="18" charset="0"/>
              </a:rPr>
              <a:t> </a:t>
            </a:r>
          </a:p>
        </p:txBody>
      </p:sp>
      <p:sp>
        <p:nvSpPr>
          <p:cNvPr id="5" name="TextBox 4">
            <a:extLst>
              <a:ext uri="{FF2B5EF4-FFF2-40B4-BE49-F238E27FC236}">
                <a16:creationId xmlns:a16="http://schemas.microsoft.com/office/drawing/2014/main" id="{D32BEA96-A2A6-4E23-D7E4-3B4A52F84150}"/>
              </a:ext>
            </a:extLst>
          </p:cNvPr>
          <p:cNvSpPr txBox="1"/>
          <p:nvPr/>
        </p:nvSpPr>
        <p:spPr>
          <a:xfrm>
            <a:off x="406226" y="1563229"/>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Equal</a:t>
            </a:r>
            <a:endParaRPr lang="en-IN" sz="3000" b="1" i="1" dirty="0">
              <a:solidFill>
                <a:srgbClr val="FF0000"/>
              </a:solidFill>
              <a:latin typeface="Book Antiqua" panose="02040602050305030304" pitchFamily="18" charset="0"/>
            </a:endParaRPr>
          </a:p>
        </p:txBody>
      </p:sp>
      <p:sp>
        <p:nvSpPr>
          <p:cNvPr id="7" name="TextBox 6">
            <a:extLst>
              <a:ext uri="{FF2B5EF4-FFF2-40B4-BE49-F238E27FC236}">
                <a16:creationId xmlns:a16="http://schemas.microsoft.com/office/drawing/2014/main" id="{64AC6ED3-98C8-9C9D-1236-6C1E571E3983}"/>
              </a:ext>
            </a:extLst>
          </p:cNvPr>
          <p:cNvSpPr txBox="1"/>
          <p:nvPr/>
        </p:nvSpPr>
        <p:spPr>
          <a:xfrm>
            <a:off x="1583547" y="2175791"/>
            <a:ext cx="7257670" cy="553998"/>
          </a:xfrm>
          <a:prstGeom prst="rect">
            <a:avLst/>
          </a:prstGeom>
          <a:noFill/>
        </p:spPr>
        <p:txBody>
          <a:bodyPr wrap="square">
            <a:spAutoFit/>
          </a:bodyPr>
          <a:lstStyle/>
          <a:p>
            <a:r>
              <a:rPr lang="en-IN" sz="3000" b="1" i="0" dirty="0">
                <a:solidFill>
                  <a:srgbClr val="000000"/>
                </a:solidFill>
                <a:effectLst/>
                <a:latin typeface="Cambria" panose="02040503050406030204" pitchFamily="18" charset="0"/>
                <a:ea typeface="Cambria" panose="02040503050406030204" pitchFamily="18" charset="0"/>
              </a:rPr>
              <a:t>∀ s1, s2 (s1 = s2) ⇔ (s1 ⊆ s2 ∧ s2 ⊆ s1) .</a:t>
            </a:r>
            <a:r>
              <a:rPr lang="en-IN" sz="3000" b="1" dirty="0">
                <a:latin typeface="Cambria" panose="02040503050406030204" pitchFamily="18" charset="0"/>
                <a:ea typeface="Cambria" panose="02040503050406030204" pitchFamily="18" charset="0"/>
              </a:rPr>
              <a:t> </a:t>
            </a:r>
          </a:p>
        </p:txBody>
      </p:sp>
      <p:sp>
        <p:nvSpPr>
          <p:cNvPr id="8" name="TextBox 7">
            <a:extLst>
              <a:ext uri="{FF2B5EF4-FFF2-40B4-BE49-F238E27FC236}">
                <a16:creationId xmlns:a16="http://schemas.microsoft.com/office/drawing/2014/main" id="{5A5971D3-85A2-A8E1-72E5-DE4F689FDD29}"/>
              </a:ext>
            </a:extLst>
          </p:cNvPr>
          <p:cNvSpPr txBox="1"/>
          <p:nvPr/>
        </p:nvSpPr>
        <p:spPr>
          <a:xfrm>
            <a:off x="406226" y="3084532"/>
            <a:ext cx="7772401" cy="55399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Intersection</a:t>
            </a:r>
            <a:endParaRPr lang="en-IN" sz="3000" b="1" i="1" dirty="0">
              <a:solidFill>
                <a:srgbClr val="FF0000"/>
              </a:solidFill>
              <a:latin typeface="Book Antiqua" panose="02040602050305030304" pitchFamily="18" charset="0"/>
            </a:endParaRPr>
          </a:p>
        </p:txBody>
      </p:sp>
      <p:sp>
        <p:nvSpPr>
          <p:cNvPr id="10" name="TextBox 9">
            <a:extLst>
              <a:ext uri="{FF2B5EF4-FFF2-40B4-BE49-F238E27FC236}">
                <a16:creationId xmlns:a16="http://schemas.microsoft.com/office/drawing/2014/main" id="{7DBF1AF2-65D8-2937-AF9E-B784F2961D12}"/>
              </a:ext>
            </a:extLst>
          </p:cNvPr>
          <p:cNvSpPr txBox="1"/>
          <p:nvPr/>
        </p:nvSpPr>
        <p:spPr>
          <a:xfrm>
            <a:off x="1117263" y="3773468"/>
            <a:ext cx="7651288" cy="553998"/>
          </a:xfrm>
          <a:prstGeom prst="rect">
            <a:avLst/>
          </a:prstGeom>
          <a:noFill/>
        </p:spPr>
        <p:txBody>
          <a:bodyPr wrap="square">
            <a:spAutoFit/>
          </a:bodyPr>
          <a:lstStyle/>
          <a:p>
            <a:r>
              <a:rPr lang="en-IN" sz="3000" b="1" i="0" dirty="0">
                <a:solidFill>
                  <a:srgbClr val="000000"/>
                </a:solidFill>
                <a:effectLst/>
                <a:latin typeface="Cambria" panose="02040503050406030204" pitchFamily="18" charset="0"/>
                <a:ea typeface="Cambria" panose="02040503050406030204" pitchFamily="18" charset="0"/>
              </a:rPr>
              <a:t>∀ x, s1, s2 x ∈ (s1 ∩ s2) ⇔ (x ∈ s1 ∧ x ∈ s2) .</a:t>
            </a:r>
            <a:r>
              <a:rPr lang="en-IN" sz="3000" b="1" dirty="0">
                <a:latin typeface="Cambria" panose="02040503050406030204" pitchFamily="18" charset="0"/>
                <a:ea typeface="Cambria" panose="02040503050406030204" pitchFamily="18" charset="0"/>
              </a:rPr>
              <a:t> </a:t>
            </a:r>
          </a:p>
        </p:txBody>
      </p:sp>
      <p:sp>
        <p:nvSpPr>
          <p:cNvPr id="11" name="TextBox 10">
            <a:extLst>
              <a:ext uri="{FF2B5EF4-FFF2-40B4-BE49-F238E27FC236}">
                <a16:creationId xmlns:a16="http://schemas.microsoft.com/office/drawing/2014/main" id="{AC1FE9CF-9866-E6CE-CC2B-94DC8CFA49B4}"/>
              </a:ext>
            </a:extLst>
          </p:cNvPr>
          <p:cNvSpPr txBox="1"/>
          <p:nvPr/>
        </p:nvSpPr>
        <p:spPr>
          <a:xfrm>
            <a:off x="406226" y="4462404"/>
            <a:ext cx="7772401" cy="553998"/>
          </a:xfrm>
          <a:prstGeom prst="rect">
            <a:avLst/>
          </a:prstGeom>
          <a:noFill/>
        </p:spPr>
        <p:txBody>
          <a:bodyPr wrap="square">
            <a:spAutoFit/>
          </a:bodyPr>
          <a:lstStyle/>
          <a:p>
            <a:r>
              <a:rPr lang="en-US" sz="3000" b="1" i="1" dirty="0">
                <a:solidFill>
                  <a:srgbClr val="FF0000"/>
                </a:solidFill>
                <a:latin typeface="Book Antiqua" panose="02040602050305030304" pitchFamily="18" charset="0"/>
              </a:rPr>
              <a:t>Union</a:t>
            </a:r>
            <a:endParaRPr lang="en-IN" sz="3000" b="1" i="1" dirty="0">
              <a:solidFill>
                <a:srgbClr val="FF0000"/>
              </a:solidFill>
              <a:latin typeface="Book Antiqua" panose="02040602050305030304" pitchFamily="18" charset="0"/>
            </a:endParaRPr>
          </a:p>
        </p:txBody>
      </p:sp>
      <p:sp>
        <p:nvSpPr>
          <p:cNvPr id="12" name="TextBox 11">
            <a:extLst>
              <a:ext uri="{FF2B5EF4-FFF2-40B4-BE49-F238E27FC236}">
                <a16:creationId xmlns:a16="http://schemas.microsoft.com/office/drawing/2014/main" id="{AC845FD0-1035-C7E1-8BDE-10A4EB6A6164}"/>
              </a:ext>
            </a:extLst>
          </p:cNvPr>
          <p:cNvSpPr txBox="1"/>
          <p:nvPr/>
        </p:nvSpPr>
        <p:spPr>
          <a:xfrm>
            <a:off x="1038540" y="5002383"/>
            <a:ext cx="7651288" cy="553998"/>
          </a:xfrm>
          <a:prstGeom prst="rect">
            <a:avLst/>
          </a:prstGeom>
          <a:noFill/>
        </p:spPr>
        <p:txBody>
          <a:bodyPr wrap="square">
            <a:spAutoFit/>
          </a:bodyPr>
          <a:lstStyle/>
          <a:p>
            <a:r>
              <a:rPr lang="en-IN" sz="3000" b="1" i="0" dirty="0">
                <a:solidFill>
                  <a:srgbClr val="000000"/>
                </a:solidFill>
                <a:effectLst/>
                <a:latin typeface="Cambria" panose="02040503050406030204" pitchFamily="18" charset="0"/>
                <a:ea typeface="Cambria" panose="02040503050406030204" pitchFamily="18" charset="0"/>
              </a:rPr>
              <a:t>∀ x, s1, s2 x ∈ (s1 ∪ s2) ⇔ (x ∈ s1 ∨ x ∈ s2)</a:t>
            </a:r>
            <a:r>
              <a:rPr lang="en-IN" sz="30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3588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4149D-3C5D-B433-9EE8-E0EC88017A2E}"/>
              </a:ext>
            </a:extLst>
          </p:cNvPr>
          <p:cNvSpPr txBox="1"/>
          <p:nvPr/>
        </p:nvSpPr>
        <p:spPr>
          <a:xfrm>
            <a:off x="681259" y="358094"/>
            <a:ext cx="6979112" cy="523220"/>
          </a:xfrm>
          <a:prstGeom prst="rect">
            <a:avLst/>
          </a:prstGeom>
          <a:noFill/>
        </p:spPr>
        <p:txBody>
          <a:bodyPr wrap="square">
            <a:spAutoFit/>
          </a:bodyPr>
          <a:lstStyle/>
          <a:p>
            <a:pPr algn="just"/>
            <a:r>
              <a:rPr lang="en-US" sz="2800" b="1" i="1" dirty="0">
                <a:solidFill>
                  <a:srgbClr val="000000"/>
                </a:solidFill>
                <a:effectLst/>
                <a:latin typeface="Book Antiqua" panose="02040602050305030304" pitchFamily="18" charset="0"/>
              </a:rPr>
              <a:t>The man saw the girl with the telescope</a:t>
            </a:r>
            <a:endParaRPr lang="en-IN" sz="2800" b="1" i="1" dirty="0">
              <a:latin typeface="Book Antiqua" panose="02040602050305030304" pitchFamily="18" charset="0"/>
            </a:endParaRPr>
          </a:p>
        </p:txBody>
      </p:sp>
      <p:sp>
        <p:nvSpPr>
          <p:cNvPr id="4" name="Arrow: Right 3">
            <a:extLst>
              <a:ext uri="{FF2B5EF4-FFF2-40B4-BE49-F238E27FC236}">
                <a16:creationId xmlns:a16="http://schemas.microsoft.com/office/drawing/2014/main" id="{EB3702F6-C71D-1077-1CBC-42913C4F62C9}"/>
              </a:ext>
            </a:extLst>
          </p:cNvPr>
          <p:cNvSpPr/>
          <p:nvPr/>
        </p:nvSpPr>
        <p:spPr>
          <a:xfrm>
            <a:off x="3524376" y="999179"/>
            <a:ext cx="436005" cy="333059"/>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3E39025A-0152-8630-9E00-0FB2B859E137}"/>
              </a:ext>
            </a:extLst>
          </p:cNvPr>
          <p:cNvSpPr txBox="1"/>
          <p:nvPr/>
        </p:nvSpPr>
        <p:spPr>
          <a:xfrm>
            <a:off x="3960381" y="881314"/>
            <a:ext cx="3749443" cy="523220"/>
          </a:xfrm>
          <a:prstGeom prst="rect">
            <a:avLst/>
          </a:prstGeom>
          <a:noFill/>
        </p:spPr>
        <p:txBody>
          <a:bodyPr wrap="square">
            <a:spAutoFit/>
          </a:bodyPr>
          <a:lstStyle/>
          <a:p>
            <a:pPr algn="just"/>
            <a:r>
              <a:rPr lang="en-US" sz="2800" b="1" i="1" dirty="0">
                <a:solidFill>
                  <a:srgbClr val="002060"/>
                </a:solidFill>
                <a:effectLst/>
                <a:latin typeface="Book Antiqua" panose="02040602050305030304" pitchFamily="18" charset="0"/>
              </a:rPr>
              <a:t>Syntactic ambiguity</a:t>
            </a:r>
            <a:endParaRPr lang="en-IN" sz="2800" b="1" i="1" dirty="0">
              <a:solidFill>
                <a:srgbClr val="002060"/>
              </a:solidFill>
              <a:latin typeface="Book Antiqua" panose="02040602050305030304" pitchFamily="18" charset="0"/>
            </a:endParaRPr>
          </a:p>
        </p:txBody>
      </p:sp>
      <p:sp>
        <p:nvSpPr>
          <p:cNvPr id="6" name="TextBox 5">
            <a:extLst>
              <a:ext uri="{FF2B5EF4-FFF2-40B4-BE49-F238E27FC236}">
                <a16:creationId xmlns:a16="http://schemas.microsoft.com/office/drawing/2014/main" id="{68048E12-2979-F9EA-0B4C-BE427D2B840E}"/>
              </a:ext>
            </a:extLst>
          </p:cNvPr>
          <p:cNvSpPr txBox="1"/>
          <p:nvPr/>
        </p:nvSpPr>
        <p:spPr>
          <a:xfrm>
            <a:off x="906327" y="1588396"/>
            <a:ext cx="6979112" cy="523220"/>
          </a:xfrm>
          <a:prstGeom prst="rect">
            <a:avLst/>
          </a:prstGeom>
          <a:noFill/>
        </p:spPr>
        <p:txBody>
          <a:bodyPr wrap="square">
            <a:spAutoFit/>
          </a:bodyPr>
          <a:lstStyle/>
          <a:p>
            <a:pPr algn="just"/>
            <a:r>
              <a:rPr lang="en-US" sz="2800" b="1" i="1" dirty="0">
                <a:solidFill>
                  <a:srgbClr val="000000"/>
                </a:solidFill>
                <a:effectLst/>
                <a:latin typeface="Book Antiqua" panose="02040602050305030304" pitchFamily="18" charset="0"/>
              </a:rPr>
              <a:t>The car hit the pole while it was moving</a:t>
            </a:r>
            <a:endParaRPr lang="en-IN" sz="2800" b="1" i="1" dirty="0">
              <a:latin typeface="Book Antiqua" panose="02040602050305030304" pitchFamily="18" charset="0"/>
            </a:endParaRPr>
          </a:p>
        </p:txBody>
      </p:sp>
      <p:sp>
        <p:nvSpPr>
          <p:cNvPr id="7" name="Arrow: Right 6">
            <a:extLst>
              <a:ext uri="{FF2B5EF4-FFF2-40B4-BE49-F238E27FC236}">
                <a16:creationId xmlns:a16="http://schemas.microsoft.com/office/drawing/2014/main" id="{302933E7-5205-107A-BB1D-B5E079159EA5}"/>
              </a:ext>
            </a:extLst>
          </p:cNvPr>
          <p:cNvSpPr/>
          <p:nvPr/>
        </p:nvSpPr>
        <p:spPr>
          <a:xfrm>
            <a:off x="3749444" y="2229481"/>
            <a:ext cx="436005" cy="333059"/>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2F4A335E-8483-79D9-D7B1-0AE2FD445291}"/>
              </a:ext>
            </a:extLst>
          </p:cNvPr>
          <p:cNvSpPr txBox="1"/>
          <p:nvPr/>
        </p:nvSpPr>
        <p:spPr>
          <a:xfrm>
            <a:off x="4185449" y="2111616"/>
            <a:ext cx="3749443" cy="523220"/>
          </a:xfrm>
          <a:prstGeom prst="rect">
            <a:avLst/>
          </a:prstGeom>
          <a:noFill/>
        </p:spPr>
        <p:txBody>
          <a:bodyPr wrap="square">
            <a:spAutoFit/>
          </a:bodyPr>
          <a:lstStyle/>
          <a:p>
            <a:pPr algn="just"/>
            <a:r>
              <a:rPr lang="en-US" sz="2800" b="1" i="1" dirty="0">
                <a:solidFill>
                  <a:srgbClr val="002060"/>
                </a:solidFill>
                <a:effectLst/>
                <a:latin typeface="Book Antiqua" panose="02040602050305030304" pitchFamily="18" charset="0"/>
              </a:rPr>
              <a:t>Semantic ambiguity</a:t>
            </a:r>
            <a:endParaRPr lang="en-IN" sz="2800" b="1" i="1" dirty="0">
              <a:solidFill>
                <a:srgbClr val="002060"/>
              </a:solidFill>
              <a:latin typeface="Book Antiqua" panose="02040602050305030304" pitchFamily="18" charset="0"/>
            </a:endParaRPr>
          </a:p>
        </p:txBody>
      </p:sp>
      <p:sp>
        <p:nvSpPr>
          <p:cNvPr id="9" name="TextBox 8">
            <a:extLst>
              <a:ext uri="{FF2B5EF4-FFF2-40B4-BE49-F238E27FC236}">
                <a16:creationId xmlns:a16="http://schemas.microsoft.com/office/drawing/2014/main" id="{E1316783-DDE9-174F-A870-8F7FA0FEB2B8}"/>
              </a:ext>
            </a:extLst>
          </p:cNvPr>
          <p:cNvSpPr txBox="1"/>
          <p:nvPr/>
        </p:nvSpPr>
        <p:spPr>
          <a:xfrm>
            <a:off x="856874" y="2752701"/>
            <a:ext cx="6979112" cy="954107"/>
          </a:xfrm>
          <a:prstGeom prst="rect">
            <a:avLst/>
          </a:prstGeom>
          <a:noFill/>
        </p:spPr>
        <p:txBody>
          <a:bodyPr wrap="square">
            <a:spAutoFit/>
          </a:bodyPr>
          <a:lstStyle/>
          <a:p>
            <a:pPr algn="just"/>
            <a:r>
              <a:rPr lang="en-US" sz="2800" b="1" i="1" dirty="0">
                <a:solidFill>
                  <a:srgbClr val="000000"/>
                </a:solidFill>
                <a:latin typeface="Book Antiqua" panose="02040602050305030304" pitchFamily="18" charset="0"/>
              </a:rPr>
              <a:t>T</a:t>
            </a:r>
            <a:r>
              <a:rPr lang="en-US" sz="2800" b="1" i="1" dirty="0">
                <a:solidFill>
                  <a:srgbClr val="000000"/>
                </a:solidFill>
                <a:effectLst/>
                <a:latin typeface="Book Antiqua" panose="02040602050305030304" pitchFamily="18" charset="0"/>
              </a:rPr>
              <a:t>he horse ran up the hill. It was very steep. It soon got tired</a:t>
            </a:r>
            <a:endParaRPr lang="en-IN" sz="2800" b="1" i="1" dirty="0">
              <a:latin typeface="Book Antiqua" panose="02040602050305030304" pitchFamily="18" charset="0"/>
            </a:endParaRPr>
          </a:p>
        </p:txBody>
      </p:sp>
      <p:sp>
        <p:nvSpPr>
          <p:cNvPr id="10" name="Arrow: Right 9">
            <a:extLst>
              <a:ext uri="{FF2B5EF4-FFF2-40B4-BE49-F238E27FC236}">
                <a16:creationId xmlns:a16="http://schemas.microsoft.com/office/drawing/2014/main" id="{7B6A7813-7445-A015-3FC6-8049769C1AB7}"/>
              </a:ext>
            </a:extLst>
          </p:cNvPr>
          <p:cNvSpPr/>
          <p:nvPr/>
        </p:nvSpPr>
        <p:spPr>
          <a:xfrm>
            <a:off x="3734810" y="3656763"/>
            <a:ext cx="436005" cy="333059"/>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578EE08C-5B68-A1C9-FC9A-1EA776AE909E}"/>
              </a:ext>
            </a:extLst>
          </p:cNvPr>
          <p:cNvSpPr txBox="1"/>
          <p:nvPr/>
        </p:nvSpPr>
        <p:spPr>
          <a:xfrm>
            <a:off x="4232886" y="3560315"/>
            <a:ext cx="3749443" cy="523220"/>
          </a:xfrm>
          <a:prstGeom prst="rect">
            <a:avLst/>
          </a:prstGeom>
          <a:noFill/>
        </p:spPr>
        <p:txBody>
          <a:bodyPr wrap="square">
            <a:spAutoFit/>
          </a:bodyPr>
          <a:lstStyle/>
          <a:p>
            <a:pPr algn="just"/>
            <a:r>
              <a:rPr lang="en-US" sz="2800" b="1" i="1" dirty="0">
                <a:solidFill>
                  <a:srgbClr val="002060"/>
                </a:solidFill>
                <a:effectLst/>
                <a:latin typeface="Book Antiqua" panose="02040602050305030304" pitchFamily="18" charset="0"/>
              </a:rPr>
              <a:t>Anaphoric ambiguity</a:t>
            </a:r>
            <a:endParaRPr lang="en-IN" sz="2800" b="1" i="1" dirty="0">
              <a:solidFill>
                <a:srgbClr val="002060"/>
              </a:solidFill>
              <a:latin typeface="Book Antiqua" panose="02040602050305030304" pitchFamily="18" charset="0"/>
            </a:endParaRPr>
          </a:p>
        </p:txBody>
      </p:sp>
      <p:sp>
        <p:nvSpPr>
          <p:cNvPr id="13" name="TextBox 12">
            <a:extLst>
              <a:ext uri="{FF2B5EF4-FFF2-40B4-BE49-F238E27FC236}">
                <a16:creationId xmlns:a16="http://schemas.microsoft.com/office/drawing/2014/main" id="{2257CC81-138A-0147-CFC9-5C069C3AE089}"/>
              </a:ext>
            </a:extLst>
          </p:cNvPr>
          <p:cNvSpPr txBox="1"/>
          <p:nvPr/>
        </p:nvSpPr>
        <p:spPr>
          <a:xfrm>
            <a:off x="1039551" y="4249261"/>
            <a:ext cx="2424269" cy="523220"/>
          </a:xfrm>
          <a:prstGeom prst="rect">
            <a:avLst/>
          </a:prstGeom>
          <a:noFill/>
        </p:spPr>
        <p:txBody>
          <a:bodyPr wrap="square">
            <a:spAutoFit/>
          </a:bodyPr>
          <a:lstStyle/>
          <a:p>
            <a:r>
              <a:rPr lang="en-IN" sz="2800" b="1" i="1" dirty="0">
                <a:solidFill>
                  <a:srgbClr val="000000"/>
                </a:solidFill>
                <a:effectLst/>
                <a:latin typeface="Book Antiqua" panose="02040602050305030304" pitchFamily="18" charset="0"/>
              </a:rPr>
              <a:t>I like you too</a:t>
            </a:r>
            <a:endParaRPr lang="en-IN" sz="2800" b="1" i="1" dirty="0">
              <a:latin typeface="Book Antiqua" panose="02040602050305030304" pitchFamily="18" charset="0"/>
            </a:endParaRPr>
          </a:p>
        </p:txBody>
      </p:sp>
      <p:sp>
        <p:nvSpPr>
          <p:cNvPr id="14" name="Arrow: Right 13">
            <a:extLst>
              <a:ext uri="{FF2B5EF4-FFF2-40B4-BE49-F238E27FC236}">
                <a16:creationId xmlns:a16="http://schemas.microsoft.com/office/drawing/2014/main" id="{BBD19CC5-11F3-ED45-B7BC-47285642E259}"/>
              </a:ext>
            </a:extLst>
          </p:cNvPr>
          <p:cNvSpPr/>
          <p:nvPr/>
        </p:nvSpPr>
        <p:spPr>
          <a:xfrm>
            <a:off x="3588467" y="4354815"/>
            <a:ext cx="436005" cy="333059"/>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72284175-5BA8-DEB0-3836-8AB660B6842F}"/>
              </a:ext>
            </a:extLst>
          </p:cNvPr>
          <p:cNvSpPr txBox="1"/>
          <p:nvPr/>
        </p:nvSpPr>
        <p:spPr>
          <a:xfrm>
            <a:off x="4086543" y="4258367"/>
            <a:ext cx="3749443" cy="523220"/>
          </a:xfrm>
          <a:prstGeom prst="rect">
            <a:avLst/>
          </a:prstGeom>
          <a:noFill/>
        </p:spPr>
        <p:txBody>
          <a:bodyPr wrap="square">
            <a:spAutoFit/>
          </a:bodyPr>
          <a:lstStyle/>
          <a:p>
            <a:pPr algn="just"/>
            <a:r>
              <a:rPr lang="en-US" sz="2800" b="1" i="1" dirty="0">
                <a:solidFill>
                  <a:srgbClr val="002060"/>
                </a:solidFill>
                <a:effectLst/>
                <a:latin typeface="Book Antiqua" panose="02040602050305030304" pitchFamily="18" charset="0"/>
              </a:rPr>
              <a:t>Pragmatic ambiguity</a:t>
            </a:r>
            <a:endParaRPr lang="en-IN" sz="2800" b="1" i="1"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28046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P spid="13" grpId="0"/>
      <p:bldP spid="14" grpId="0" animBg="1"/>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65115D-0F64-E037-A17E-00E18100920B}"/>
              </a:ext>
            </a:extLst>
          </p:cNvPr>
          <p:cNvPicPr>
            <a:picLocks noChangeAspect="1"/>
          </p:cNvPicPr>
          <p:nvPr/>
        </p:nvPicPr>
        <p:blipFill>
          <a:blip r:embed="rId2"/>
          <a:stretch>
            <a:fillRect/>
          </a:stretch>
        </p:blipFill>
        <p:spPr>
          <a:xfrm>
            <a:off x="285750" y="37848"/>
            <a:ext cx="8572500" cy="5715000"/>
          </a:xfrm>
          <a:prstGeom prst="rect">
            <a:avLst/>
          </a:prstGeom>
        </p:spPr>
      </p:pic>
    </p:spTree>
    <p:extLst>
      <p:ext uri="{BB962C8B-B14F-4D97-AF65-F5344CB8AC3E}">
        <p14:creationId xmlns:p14="http://schemas.microsoft.com/office/powerpoint/2010/main" val="424959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93443-3963-D5A2-8941-D73E0676E3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2FF2CE7-FE85-BD48-F28B-B4F6C4136311}"/>
              </a:ext>
            </a:extLst>
          </p:cNvPr>
          <p:cNvSpPr txBox="1"/>
          <p:nvPr/>
        </p:nvSpPr>
        <p:spPr>
          <a:xfrm>
            <a:off x="406227" y="193648"/>
            <a:ext cx="7772401" cy="1477328"/>
          </a:xfrm>
          <a:prstGeom prst="rect">
            <a:avLst/>
          </a:prstGeom>
          <a:noFill/>
        </p:spPr>
        <p:txBody>
          <a:bodyPr wrap="square">
            <a:spAutoFit/>
          </a:bodyPr>
          <a:lstStyle/>
          <a:p>
            <a:r>
              <a:rPr lang="en-US" sz="3000" b="1" i="1" dirty="0">
                <a:solidFill>
                  <a:srgbClr val="FF0000"/>
                </a:solidFill>
                <a:effectLst/>
                <a:latin typeface="Book Antiqua" panose="02040602050305030304" pitchFamily="18" charset="0"/>
              </a:rPr>
              <a:t>List is similar to set with 2 differences:</a:t>
            </a:r>
          </a:p>
          <a:p>
            <a:pPr marL="457200" indent="-457200">
              <a:buFont typeface="Wingdings" panose="05000000000000000000" pitchFamily="2" charset="2"/>
              <a:buChar char="q"/>
            </a:pPr>
            <a:r>
              <a:rPr lang="en-US" sz="3000" b="1" i="1" dirty="0">
                <a:solidFill>
                  <a:schemeClr val="accent6">
                    <a:lumMod val="50000"/>
                  </a:schemeClr>
                </a:solidFill>
                <a:latin typeface="Book Antiqua" panose="02040602050305030304" pitchFamily="18" charset="0"/>
              </a:rPr>
              <a:t>Can contain duplicate elements</a:t>
            </a:r>
          </a:p>
          <a:p>
            <a:pPr marL="457200" indent="-457200">
              <a:buFont typeface="Wingdings" panose="05000000000000000000" pitchFamily="2" charset="2"/>
              <a:buChar char="q"/>
            </a:pPr>
            <a:r>
              <a:rPr lang="en-US" sz="3000" b="1" i="1" dirty="0">
                <a:solidFill>
                  <a:schemeClr val="accent6">
                    <a:lumMod val="50000"/>
                  </a:schemeClr>
                </a:solidFill>
                <a:latin typeface="Book Antiqua" panose="02040602050305030304" pitchFamily="18" charset="0"/>
              </a:rPr>
              <a:t>Elements are ordered</a:t>
            </a:r>
            <a:endParaRPr lang="en-IN" sz="3000" b="1" i="1" dirty="0">
              <a:solidFill>
                <a:schemeClr val="accent6">
                  <a:lumMod val="50000"/>
                </a:schemeClr>
              </a:solidFill>
              <a:latin typeface="Book Antiqua" panose="02040602050305030304" pitchFamily="18" charset="0"/>
            </a:endParaRPr>
          </a:p>
        </p:txBody>
      </p:sp>
      <p:sp>
        <p:nvSpPr>
          <p:cNvPr id="7" name="TextBox 6">
            <a:extLst>
              <a:ext uri="{FF2B5EF4-FFF2-40B4-BE49-F238E27FC236}">
                <a16:creationId xmlns:a16="http://schemas.microsoft.com/office/drawing/2014/main" id="{9DC457B5-9196-C5AE-0330-400B66F5BF96}"/>
              </a:ext>
            </a:extLst>
          </p:cNvPr>
          <p:cNvSpPr txBox="1"/>
          <p:nvPr/>
        </p:nvSpPr>
        <p:spPr>
          <a:xfrm>
            <a:off x="590422" y="1791895"/>
            <a:ext cx="8099405" cy="553998"/>
          </a:xfrm>
          <a:prstGeom prst="rect">
            <a:avLst/>
          </a:prstGeom>
          <a:noFill/>
        </p:spPr>
        <p:txBody>
          <a:bodyPr wrap="square">
            <a:spAutoFit/>
          </a:bodyPr>
          <a:lstStyle/>
          <a:p>
            <a:r>
              <a:rPr lang="en-IN" sz="3000" b="1" i="0" dirty="0">
                <a:solidFill>
                  <a:srgbClr val="000000"/>
                </a:solidFill>
                <a:effectLst/>
                <a:latin typeface="Cambria" panose="02040503050406030204" pitchFamily="18" charset="0"/>
                <a:ea typeface="Cambria" panose="02040503050406030204" pitchFamily="18" charset="0"/>
              </a:rPr>
              <a:t>Nil – Constant List without any elements.</a:t>
            </a:r>
            <a:r>
              <a:rPr lang="en-IN" sz="3000" b="1" dirty="0">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CA589621-A5E8-A91A-8D81-2019B9A81D55}"/>
              </a:ext>
            </a:extLst>
          </p:cNvPr>
          <p:cNvSpPr txBox="1"/>
          <p:nvPr/>
        </p:nvSpPr>
        <p:spPr>
          <a:xfrm>
            <a:off x="590422" y="2400297"/>
            <a:ext cx="8099405" cy="553998"/>
          </a:xfrm>
          <a:prstGeom prst="rect">
            <a:avLst/>
          </a:prstGeom>
          <a:noFill/>
        </p:spPr>
        <p:txBody>
          <a:bodyPr wrap="square">
            <a:spAutoFit/>
          </a:bodyPr>
          <a:lstStyle/>
          <a:p>
            <a:r>
              <a:rPr lang="en-IN" sz="3000" b="1" i="0" dirty="0">
                <a:solidFill>
                  <a:srgbClr val="000000"/>
                </a:solidFill>
                <a:effectLst/>
                <a:latin typeface="Cambria" panose="02040503050406030204" pitchFamily="18" charset="0"/>
                <a:ea typeface="Cambria" panose="02040503050406030204" pitchFamily="18" charset="0"/>
              </a:rPr>
              <a:t>List? – True if it is a list.</a:t>
            </a:r>
            <a:r>
              <a:rPr lang="en-IN" sz="3000" b="1" dirty="0">
                <a:latin typeface="Cambria" panose="02040503050406030204" pitchFamily="18" charset="0"/>
                <a:ea typeface="Cambria" panose="02040503050406030204" pitchFamily="18" charset="0"/>
              </a:rPr>
              <a:t> </a:t>
            </a:r>
          </a:p>
        </p:txBody>
      </p:sp>
      <p:sp>
        <p:nvSpPr>
          <p:cNvPr id="6" name="TextBox 5">
            <a:extLst>
              <a:ext uri="{FF2B5EF4-FFF2-40B4-BE49-F238E27FC236}">
                <a16:creationId xmlns:a16="http://schemas.microsoft.com/office/drawing/2014/main" id="{3A6BA25B-693E-322E-5625-A0A9CC751E68}"/>
              </a:ext>
            </a:extLst>
          </p:cNvPr>
          <p:cNvSpPr txBox="1"/>
          <p:nvPr/>
        </p:nvSpPr>
        <p:spPr>
          <a:xfrm>
            <a:off x="590422" y="3061370"/>
            <a:ext cx="8099405" cy="553998"/>
          </a:xfrm>
          <a:prstGeom prst="rect">
            <a:avLst/>
          </a:prstGeom>
          <a:noFill/>
        </p:spPr>
        <p:txBody>
          <a:bodyPr wrap="square">
            <a:spAutoFit/>
          </a:bodyPr>
          <a:lstStyle/>
          <a:p>
            <a:r>
              <a:rPr lang="en-IN" sz="3000" b="1" i="0" dirty="0">
                <a:solidFill>
                  <a:srgbClr val="000000"/>
                </a:solidFill>
                <a:effectLst/>
                <a:latin typeface="Cambria" panose="02040503050406030204" pitchFamily="18" charset="0"/>
                <a:ea typeface="Cambria" panose="02040503050406030204" pitchFamily="18" charset="0"/>
              </a:rPr>
              <a:t>Cons(</a:t>
            </a:r>
            <a:r>
              <a:rPr lang="en-IN" sz="3000" b="1" i="0" dirty="0" err="1">
                <a:solidFill>
                  <a:srgbClr val="000000"/>
                </a:solidFill>
                <a:effectLst/>
                <a:latin typeface="Cambria" panose="02040503050406030204" pitchFamily="18" charset="0"/>
                <a:ea typeface="Cambria" panose="02040503050406030204" pitchFamily="18" charset="0"/>
              </a:rPr>
              <a:t>x,y</a:t>
            </a:r>
            <a:r>
              <a:rPr lang="en-IN" sz="3000" b="1" i="0" dirty="0">
                <a:solidFill>
                  <a:srgbClr val="000000"/>
                </a:solidFill>
                <a:effectLst/>
                <a:latin typeface="Cambria" panose="02040503050406030204" pitchFamily="18" charset="0"/>
                <a:ea typeface="Cambria" panose="02040503050406030204" pitchFamily="18" charset="0"/>
              </a:rPr>
              <a:t>) – Construct a list y from x</a:t>
            </a:r>
            <a:endParaRPr lang="en-IN" sz="3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93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9C3B184-9A34-9E7E-A547-13315E592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03" y="659696"/>
            <a:ext cx="7521092" cy="4759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83A3D8-5916-2870-A801-D5CE619E6EFB}"/>
              </a:ext>
            </a:extLst>
          </p:cNvPr>
          <p:cNvSpPr/>
          <p:nvPr/>
        </p:nvSpPr>
        <p:spPr>
          <a:xfrm>
            <a:off x="272503" y="0"/>
            <a:ext cx="7521092" cy="7266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b="1" i="1" dirty="0">
                <a:latin typeface="Book Antiqua" panose="02040602050305030304" pitchFamily="18" charset="0"/>
              </a:rPr>
              <a:t>Wumpus world –Expressing in First Logic </a:t>
            </a:r>
          </a:p>
        </p:txBody>
      </p:sp>
    </p:spTree>
    <p:extLst>
      <p:ext uri="{BB962C8B-B14F-4D97-AF65-F5344CB8AC3E}">
        <p14:creationId xmlns:p14="http://schemas.microsoft.com/office/powerpoint/2010/main" val="216238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AEB82-5CE3-1AB1-F143-DF46C4C313B5}"/>
              </a:ext>
            </a:extLst>
          </p:cNvPr>
          <p:cNvSpPr txBox="1"/>
          <p:nvPr/>
        </p:nvSpPr>
        <p:spPr>
          <a:xfrm>
            <a:off x="696397" y="551062"/>
            <a:ext cx="5811206" cy="553998"/>
          </a:xfrm>
          <a:prstGeom prst="rect">
            <a:avLst/>
          </a:prstGeom>
          <a:noFill/>
        </p:spPr>
        <p:txBody>
          <a:bodyPr wrap="none" rtlCol="0">
            <a:spAutoFit/>
          </a:bodyPr>
          <a:lstStyle/>
          <a:p>
            <a:r>
              <a:rPr lang="en-IN" sz="3000" b="1" i="1" dirty="0">
                <a:solidFill>
                  <a:srgbClr val="C00000"/>
                </a:solidFill>
                <a:latin typeface="Book Antiqua" panose="02040602050305030304" pitchFamily="18" charset="0"/>
              </a:rPr>
              <a:t>Objects – Wumpus, Agents, Pits </a:t>
            </a:r>
          </a:p>
        </p:txBody>
      </p:sp>
      <p:sp>
        <p:nvSpPr>
          <p:cNvPr id="3" name="TextBox 2">
            <a:extLst>
              <a:ext uri="{FF2B5EF4-FFF2-40B4-BE49-F238E27FC236}">
                <a16:creationId xmlns:a16="http://schemas.microsoft.com/office/drawing/2014/main" id="{8D43C75E-0981-347F-DBC1-CB64461AE9DC}"/>
              </a:ext>
            </a:extLst>
          </p:cNvPr>
          <p:cNvSpPr txBox="1"/>
          <p:nvPr/>
        </p:nvSpPr>
        <p:spPr>
          <a:xfrm>
            <a:off x="696397" y="1393804"/>
            <a:ext cx="4541628" cy="1015663"/>
          </a:xfrm>
          <a:prstGeom prst="rect">
            <a:avLst/>
          </a:prstGeom>
          <a:noFill/>
        </p:spPr>
        <p:txBody>
          <a:bodyPr wrap="none" rtlCol="0">
            <a:spAutoFit/>
          </a:bodyPr>
          <a:lstStyle/>
          <a:p>
            <a:r>
              <a:rPr lang="en-IN" sz="3000" b="1" i="1" dirty="0">
                <a:solidFill>
                  <a:schemeClr val="accent6">
                    <a:lumMod val="50000"/>
                  </a:schemeClr>
                </a:solidFill>
                <a:latin typeface="Book Antiqua" panose="02040602050305030304" pitchFamily="18" charset="0"/>
              </a:rPr>
              <a:t>Unary predicates:</a:t>
            </a:r>
          </a:p>
          <a:p>
            <a:r>
              <a:rPr lang="en-IN" sz="3000" b="1" i="1" dirty="0">
                <a:solidFill>
                  <a:schemeClr val="accent6">
                    <a:lumMod val="50000"/>
                  </a:schemeClr>
                </a:solidFill>
                <a:latin typeface="Book Antiqua" panose="02040602050305030304" pitchFamily="18" charset="0"/>
              </a:rPr>
              <a:t>    Turn(Left), Turn(Right)</a:t>
            </a:r>
          </a:p>
        </p:txBody>
      </p:sp>
      <p:sp>
        <p:nvSpPr>
          <p:cNvPr id="4" name="TextBox 3">
            <a:extLst>
              <a:ext uri="{FF2B5EF4-FFF2-40B4-BE49-F238E27FC236}">
                <a16:creationId xmlns:a16="http://schemas.microsoft.com/office/drawing/2014/main" id="{824F472C-B26E-066A-0641-BDA1249B2CBD}"/>
              </a:ext>
            </a:extLst>
          </p:cNvPr>
          <p:cNvSpPr txBox="1"/>
          <p:nvPr/>
        </p:nvSpPr>
        <p:spPr>
          <a:xfrm>
            <a:off x="636850" y="2563550"/>
            <a:ext cx="8507150" cy="1938992"/>
          </a:xfrm>
          <a:prstGeom prst="rect">
            <a:avLst/>
          </a:prstGeom>
          <a:noFill/>
        </p:spPr>
        <p:txBody>
          <a:bodyPr wrap="square" rtlCol="0">
            <a:spAutoFit/>
          </a:bodyPr>
          <a:lstStyle/>
          <a:p>
            <a:r>
              <a:rPr lang="en-IN" sz="3000" b="1" i="1" dirty="0">
                <a:solidFill>
                  <a:schemeClr val="accent6">
                    <a:lumMod val="50000"/>
                  </a:schemeClr>
                </a:solidFill>
                <a:latin typeface="Book Antiqua" panose="02040602050305030304" pitchFamily="18" charset="0"/>
              </a:rPr>
              <a:t>Binary predicates:</a:t>
            </a:r>
          </a:p>
          <a:p>
            <a:r>
              <a:rPr lang="en-IN" sz="3000" b="1" i="1" dirty="0">
                <a:solidFill>
                  <a:schemeClr val="accent6">
                    <a:lumMod val="50000"/>
                  </a:schemeClr>
                </a:solidFill>
                <a:latin typeface="Book Antiqua" panose="02040602050305030304" pitchFamily="18" charset="0"/>
              </a:rPr>
              <a:t>    Percept([LIST],t)</a:t>
            </a:r>
          </a:p>
          <a:p>
            <a:r>
              <a:rPr lang="en-IN" sz="3000" b="1" i="1" dirty="0">
                <a:solidFill>
                  <a:schemeClr val="accent6">
                    <a:lumMod val="50000"/>
                  </a:schemeClr>
                </a:solidFill>
                <a:latin typeface="Book Antiqua" panose="02040602050305030304" pitchFamily="18" charset="0"/>
              </a:rPr>
              <a:t>   Percept([Stench, </a:t>
            </a:r>
            <a:r>
              <a:rPr lang="en-IN" sz="3000" b="1" i="1" dirty="0" err="1">
                <a:solidFill>
                  <a:schemeClr val="accent6">
                    <a:lumMod val="50000"/>
                  </a:schemeClr>
                </a:solidFill>
                <a:latin typeface="Book Antiqua" panose="02040602050305030304" pitchFamily="18" charset="0"/>
              </a:rPr>
              <a:t>Breeze,Glitter,Bump</a:t>
            </a:r>
            <a:r>
              <a:rPr lang="en-IN" sz="3000" b="1" i="1" dirty="0">
                <a:solidFill>
                  <a:schemeClr val="accent6">
                    <a:lumMod val="50000"/>
                  </a:schemeClr>
                </a:solidFill>
                <a:latin typeface="Book Antiqua" panose="02040602050305030304" pitchFamily="18" charset="0"/>
              </a:rPr>
              <a:t>, Scream], </a:t>
            </a:r>
          </a:p>
          <a:p>
            <a:r>
              <a:rPr lang="en-IN" sz="3000" b="1" i="1" dirty="0">
                <a:solidFill>
                  <a:schemeClr val="accent6">
                    <a:lumMod val="50000"/>
                  </a:schemeClr>
                </a:solidFill>
                <a:latin typeface="Book Antiqua" panose="02040602050305030304" pitchFamily="18" charset="0"/>
              </a:rPr>
              <a:t>                      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B49231-53FA-460D-B7D1-D40BE010C2CC}"/>
                  </a:ext>
                </a:extLst>
              </p:cNvPr>
              <p:cNvSpPr txBox="1"/>
              <p:nvPr/>
            </p:nvSpPr>
            <p:spPr>
              <a:xfrm>
                <a:off x="696397" y="4502542"/>
                <a:ext cx="5816016" cy="553998"/>
              </a:xfrm>
              <a:prstGeom prst="rect">
                <a:avLst/>
              </a:prstGeom>
              <a:noFill/>
            </p:spPr>
            <p:txBody>
              <a:bodyPr wrap="none" rtlCol="0">
                <a:spAutoFit/>
              </a:bodyPr>
              <a:lstStyle/>
              <a:p>
                <a:r>
                  <a:rPr lang="en-IN" sz="3000" b="1" i="1" dirty="0">
                    <a:solidFill>
                      <a:srgbClr val="C00000"/>
                    </a:solidFill>
                    <a:latin typeface="Book Antiqua" panose="02040602050305030304" pitchFamily="18" charset="0"/>
                  </a:rPr>
                  <a:t>ASKVARS(</a:t>
                </a:r>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𝒂</m:t>
                    </m:r>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𝑩𝒆𝒔𝒕𝑨𝒄𝒕𝒊𝒐𝒏</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𝒂</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𝟓</m:t>
                    </m:r>
                    <m:r>
                      <a:rPr lang="en-IN" sz="3000" b="1" i="1" smtClean="0">
                        <a:solidFill>
                          <a:srgbClr val="002060"/>
                        </a:solidFill>
                        <a:latin typeface="Cambria Math" panose="02040503050406030204" pitchFamily="18" charset="0"/>
                        <a:ea typeface="Cambria Math" panose="02040503050406030204" pitchFamily="18" charset="0"/>
                      </a:rPr>
                      <m:t>))</m:t>
                    </m:r>
                  </m:oMath>
                </a14:m>
                <a:endParaRPr lang="en-IN" sz="3000" b="1" i="1" dirty="0">
                  <a:solidFill>
                    <a:srgbClr val="C00000"/>
                  </a:solidFill>
                  <a:latin typeface="Book Antiqua" panose="02040602050305030304" pitchFamily="18" charset="0"/>
                </a:endParaRPr>
              </a:p>
            </p:txBody>
          </p:sp>
        </mc:Choice>
        <mc:Fallback xmlns="">
          <p:sp>
            <p:nvSpPr>
              <p:cNvPr id="5" name="TextBox 4">
                <a:extLst>
                  <a:ext uri="{FF2B5EF4-FFF2-40B4-BE49-F238E27FC236}">
                    <a16:creationId xmlns:a16="http://schemas.microsoft.com/office/drawing/2014/main" id="{FBB49231-53FA-460D-B7D1-D40BE010C2CC}"/>
                  </a:ext>
                </a:extLst>
              </p:cNvPr>
              <p:cNvSpPr txBox="1">
                <a:spLocks noRot="1" noChangeAspect="1" noMove="1" noResize="1" noEditPoints="1" noAdjustHandles="1" noChangeArrowheads="1" noChangeShapeType="1" noTextEdit="1"/>
              </p:cNvSpPr>
              <p:nvPr/>
            </p:nvSpPr>
            <p:spPr>
              <a:xfrm>
                <a:off x="696397" y="4502542"/>
                <a:ext cx="5816016" cy="553998"/>
              </a:xfrm>
              <a:prstGeom prst="rect">
                <a:avLst/>
              </a:prstGeom>
              <a:blipFill>
                <a:blip r:embed="rId2"/>
                <a:stretch>
                  <a:fillRect l="-2411" t="-13333" b="-35556"/>
                </a:stretch>
              </a:blipFill>
            </p:spPr>
            <p:txBody>
              <a:bodyPr/>
              <a:lstStyle/>
              <a:p>
                <a:r>
                  <a:rPr lang="en-IN">
                    <a:noFill/>
                  </a:rPr>
                  <a:t> </a:t>
                </a:r>
              </a:p>
            </p:txBody>
          </p:sp>
        </mc:Fallback>
      </mc:AlternateContent>
    </p:spTree>
    <p:extLst>
      <p:ext uri="{BB962C8B-B14F-4D97-AF65-F5344CB8AC3E}">
        <p14:creationId xmlns:p14="http://schemas.microsoft.com/office/powerpoint/2010/main" val="23770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3B2971-EA1F-C3B2-47D0-6B0CEBB0B76B}"/>
              </a:ext>
            </a:extLst>
          </p:cNvPr>
          <p:cNvSpPr txBox="1"/>
          <p:nvPr/>
        </p:nvSpPr>
        <p:spPr>
          <a:xfrm>
            <a:off x="881093" y="731263"/>
            <a:ext cx="7796623" cy="954107"/>
          </a:xfrm>
          <a:prstGeom prst="rect">
            <a:avLst/>
          </a:prstGeom>
          <a:noFill/>
        </p:spPr>
        <p:txBody>
          <a:bodyPr wrap="square">
            <a:spAutoFit/>
          </a:bodyPr>
          <a:lstStyle/>
          <a:p>
            <a:r>
              <a:rPr lang="en-IN" sz="2800" b="1" i="0" dirty="0">
                <a:solidFill>
                  <a:srgbClr val="000000"/>
                </a:solidFill>
                <a:effectLst/>
                <a:latin typeface="Cambria" panose="02040503050406030204" pitchFamily="18" charset="0"/>
                <a:ea typeface="Cambria" panose="02040503050406030204" pitchFamily="18" charset="0"/>
              </a:rPr>
              <a:t>∀ t, s, g, m, c Percept([s, Breeze, g, m, c], t) </a:t>
            </a:r>
          </a:p>
          <a:p>
            <a:r>
              <a:rPr lang="en-IN" sz="2800" b="1" dirty="0">
                <a:solidFill>
                  <a:srgbClr val="000000"/>
                </a:solidFill>
                <a:latin typeface="Cambria" panose="02040503050406030204" pitchFamily="18" charset="0"/>
                <a:ea typeface="Cambria" panose="02040503050406030204" pitchFamily="18" charset="0"/>
              </a:rPr>
              <a:t>                        </a:t>
            </a:r>
            <a:r>
              <a:rPr lang="en-IN" sz="2800" b="1" i="0" dirty="0">
                <a:solidFill>
                  <a:srgbClr val="000000"/>
                </a:solidFill>
                <a:effectLst/>
                <a:latin typeface="Cambria" panose="02040503050406030204" pitchFamily="18" charset="0"/>
                <a:ea typeface="Cambria" panose="02040503050406030204" pitchFamily="18" charset="0"/>
              </a:rPr>
              <a:t>⇒ Breeze(t)</a:t>
            </a:r>
            <a:r>
              <a:rPr lang="en-IN" sz="2800" b="1" dirty="0">
                <a:latin typeface="Cambria" panose="02040503050406030204" pitchFamily="18" charset="0"/>
                <a:ea typeface="Cambria" panose="02040503050406030204" pitchFamily="18" charset="0"/>
              </a:rPr>
              <a:t> </a:t>
            </a:r>
          </a:p>
        </p:txBody>
      </p:sp>
      <p:sp>
        <p:nvSpPr>
          <p:cNvPr id="5" name="TextBox 4">
            <a:extLst>
              <a:ext uri="{FF2B5EF4-FFF2-40B4-BE49-F238E27FC236}">
                <a16:creationId xmlns:a16="http://schemas.microsoft.com/office/drawing/2014/main" id="{1E3C950D-30DC-BF25-D7A8-072C2AEE6A14}"/>
              </a:ext>
            </a:extLst>
          </p:cNvPr>
          <p:cNvSpPr txBox="1"/>
          <p:nvPr/>
        </p:nvSpPr>
        <p:spPr>
          <a:xfrm>
            <a:off x="242225" y="177265"/>
            <a:ext cx="4673074" cy="553998"/>
          </a:xfrm>
          <a:prstGeom prst="rect">
            <a:avLst/>
          </a:prstGeom>
          <a:noFill/>
        </p:spPr>
        <p:txBody>
          <a:bodyPr wrap="none" rtlCol="0">
            <a:spAutoFit/>
          </a:bodyPr>
          <a:lstStyle/>
          <a:p>
            <a:r>
              <a:rPr lang="en-IN" sz="3000" b="1" dirty="0">
                <a:solidFill>
                  <a:srgbClr val="C00000"/>
                </a:solidFill>
                <a:latin typeface="Book Antiqua" panose="02040602050305030304" pitchFamily="18" charset="0"/>
              </a:rPr>
              <a:t>There is a breeze at time t</a:t>
            </a:r>
          </a:p>
        </p:txBody>
      </p:sp>
      <p:sp>
        <p:nvSpPr>
          <p:cNvPr id="6" name="TextBox 5">
            <a:extLst>
              <a:ext uri="{FF2B5EF4-FFF2-40B4-BE49-F238E27FC236}">
                <a16:creationId xmlns:a16="http://schemas.microsoft.com/office/drawing/2014/main" id="{29DD15FA-7474-74FE-93C9-C834BD3737D4}"/>
              </a:ext>
            </a:extLst>
          </p:cNvPr>
          <p:cNvSpPr txBox="1"/>
          <p:nvPr/>
        </p:nvSpPr>
        <p:spPr>
          <a:xfrm>
            <a:off x="760990" y="2178326"/>
            <a:ext cx="7796623" cy="523220"/>
          </a:xfrm>
          <a:prstGeom prst="rect">
            <a:avLst/>
          </a:prstGeom>
          <a:noFill/>
        </p:spPr>
        <p:txBody>
          <a:bodyPr wrap="square">
            <a:spAutoFit/>
          </a:bodyPr>
          <a:lstStyle/>
          <a:p>
            <a:r>
              <a:rPr lang="en-IN" sz="2800" b="1" i="0" dirty="0">
                <a:solidFill>
                  <a:srgbClr val="000000"/>
                </a:solidFill>
                <a:effectLst/>
                <a:latin typeface="Cambria" panose="02040503050406030204" pitchFamily="18" charset="0"/>
                <a:ea typeface="Cambria" panose="02040503050406030204" pitchFamily="18" charset="0"/>
              </a:rPr>
              <a:t>∀ t, Glitter(t) ⇒  </a:t>
            </a:r>
            <a:r>
              <a:rPr lang="en-IN" sz="2800" b="1" i="0" dirty="0" err="1">
                <a:solidFill>
                  <a:srgbClr val="000000"/>
                </a:solidFill>
                <a:effectLst/>
                <a:latin typeface="Cambria" panose="02040503050406030204" pitchFamily="18" charset="0"/>
                <a:ea typeface="Cambria" panose="02040503050406030204" pitchFamily="18" charset="0"/>
              </a:rPr>
              <a:t>BestAction</a:t>
            </a:r>
            <a:r>
              <a:rPr lang="en-IN" sz="2800" b="1" i="0" dirty="0">
                <a:solidFill>
                  <a:srgbClr val="000000"/>
                </a:solidFill>
                <a:effectLst/>
                <a:latin typeface="Cambria" panose="02040503050406030204" pitchFamily="18" charset="0"/>
                <a:ea typeface="Cambria" panose="02040503050406030204" pitchFamily="18" charset="0"/>
              </a:rPr>
              <a:t>(</a:t>
            </a:r>
            <a:r>
              <a:rPr lang="en-IN" sz="2800" b="1" i="0" dirty="0" err="1">
                <a:solidFill>
                  <a:srgbClr val="000000"/>
                </a:solidFill>
                <a:effectLst/>
                <a:latin typeface="Cambria" panose="02040503050406030204" pitchFamily="18" charset="0"/>
                <a:ea typeface="Cambria" panose="02040503050406030204" pitchFamily="18" charset="0"/>
              </a:rPr>
              <a:t>Grab,t</a:t>
            </a:r>
            <a:r>
              <a:rPr lang="en-IN" sz="2800" b="1" i="0" dirty="0">
                <a:solidFill>
                  <a:srgbClr val="000000"/>
                </a:solidFill>
                <a:effectLst/>
                <a:latin typeface="Cambria" panose="02040503050406030204" pitchFamily="18" charset="0"/>
                <a:ea typeface="Cambria" panose="02040503050406030204" pitchFamily="18" charset="0"/>
              </a:rPr>
              <a:t>)</a:t>
            </a:r>
            <a:endParaRPr lang="en-IN" sz="28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7F43B1A-CB4B-17BC-E220-DC8AFB75E1DC}"/>
              </a:ext>
            </a:extLst>
          </p:cNvPr>
          <p:cNvSpPr txBox="1"/>
          <p:nvPr/>
        </p:nvSpPr>
        <p:spPr>
          <a:xfrm>
            <a:off x="242225" y="1665468"/>
            <a:ext cx="5251759" cy="553998"/>
          </a:xfrm>
          <a:prstGeom prst="rect">
            <a:avLst/>
          </a:prstGeom>
          <a:noFill/>
        </p:spPr>
        <p:txBody>
          <a:bodyPr wrap="none" rtlCol="0">
            <a:spAutoFit/>
          </a:bodyPr>
          <a:lstStyle/>
          <a:p>
            <a:r>
              <a:rPr lang="en-IN" sz="3000" b="1" dirty="0">
                <a:solidFill>
                  <a:srgbClr val="C00000"/>
                </a:solidFill>
                <a:latin typeface="Book Antiqua" panose="02040602050305030304" pitchFamily="18" charset="0"/>
              </a:rPr>
              <a:t>Define Glitter as best action</a:t>
            </a:r>
          </a:p>
        </p:txBody>
      </p:sp>
      <p:sp>
        <p:nvSpPr>
          <p:cNvPr id="8" name="TextBox 7">
            <a:extLst>
              <a:ext uri="{FF2B5EF4-FFF2-40B4-BE49-F238E27FC236}">
                <a16:creationId xmlns:a16="http://schemas.microsoft.com/office/drawing/2014/main" id="{F086F43C-8C35-D885-D6CB-F959E2F47D57}"/>
              </a:ext>
            </a:extLst>
          </p:cNvPr>
          <p:cNvSpPr txBox="1"/>
          <p:nvPr/>
        </p:nvSpPr>
        <p:spPr>
          <a:xfrm>
            <a:off x="760990" y="3409432"/>
            <a:ext cx="7796623" cy="1477328"/>
          </a:xfrm>
          <a:prstGeom prst="rect">
            <a:avLst/>
          </a:prstGeom>
          <a:noFill/>
        </p:spPr>
        <p:txBody>
          <a:bodyPr wrap="square">
            <a:spAutoFit/>
          </a:bodyPr>
          <a:lstStyle/>
          <a:p>
            <a:r>
              <a:rPr lang="es-ES" sz="3000" b="1" i="1" dirty="0">
                <a:solidFill>
                  <a:srgbClr val="000000"/>
                </a:solidFill>
                <a:effectLst/>
                <a:latin typeface="Cambria" panose="02040503050406030204" pitchFamily="18" charset="0"/>
                <a:ea typeface="Cambria" panose="02040503050406030204" pitchFamily="18" charset="0"/>
              </a:rPr>
              <a:t>∀ x, y, a, b </a:t>
            </a:r>
            <a:r>
              <a:rPr lang="es-ES" sz="3000" b="1" i="1" dirty="0" err="1">
                <a:solidFill>
                  <a:srgbClr val="000000"/>
                </a:solidFill>
                <a:effectLst/>
                <a:latin typeface="Cambria" panose="02040503050406030204" pitchFamily="18" charset="0"/>
                <a:ea typeface="Cambria" panose="02040503050406030204" pitchFamily="18" charset="0"/>
              </a:rPr>
              <a:t>Adjacent</a:t>
            </a:r>
            <a:r>
              <a:rPr lang="es-ES" sz="3000" b="1" i="1" dirty="0">
                <a:solidFill>
                  <a:srgbClr val="000000"/>
                </a:solidFill>
                <a:effectLst/>
                <a:latin typeface="Cambria" panose="02040503050406030204" pitchFamily="18" charset="0"/>
                <a:ea typeface="Cambria" panose="02040503050406030204" pitchFamily="18" charset="0"/>
              </a:rPr>
              <a:t>([x, y], [a, b]) ⇔</a:t>
            </a:r>
          </a:p>
          <a:p>
            <a:r>
              <a:rPr lang="es-ES" sz="3000" b="1" i="1" dirty="0">
                <a:solidFill>
                  <a:srgbClr val="000000"/>
                </a:solidFill>
                <a:effectLst/>
                <a:latin typeface="Cambria" panose="02040503050406030204" pitchFamily="18" charset="0"/>
                <a:ea typeface="Cambria" panose="02040503050406030204" pitchFamily="18" charset="0"/>
              </a:rPr>
              <a:t>(x = a ∧ (y = b - 1 ∨ y = b + 1)) ∨ (y = b ∧ (x = a - 1 ∨ x = a + 1)) .</a:t>
            </a:r>
            <a:r>
              <a:rPr lang="es-ES" sz="3000" b="1" i="1" dirty="0">
                <a:latin typeface="Cambria" panose="02040503050406030204" pitchFamily="18" charset="0"/>
                <a:ea typeface="Cambria" panose="02040503050406030204" pitchFamily="18" charset="0"/>
              </a:rPr>
              <a:t> </a:t>
            </a:r>
            <a:endParaRPr lang="en-IN"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3B3F202D-DA42-B7C1-17F6-2B5D8679A1F4}"/>
              </a:ext>
            </a:extLst>
          </p:cNvPr>
          <p:cNvSpPr txBox="1"/>
          <p:nvPr/>
        </p:nvSpPr>
        <p:spPr>
          <a:xfrm>
            <a:off x="242225" y="2896574"/>
            <a:ext cx="4216219" cy="553998"/>
          </a:xfrm>
          <a:prstGeom prst="rect">
            <a:avLst/>
          </a:prstGeom>
          <a:noFill/>
        </p:spPr>
        <p:txBody>
          <a:bodyPr wrap="none" rtlCol="0">
            <a:spAutoFit/>
          </a:bodyPr>
          <a:lstStyle/>
          <a:p>
            <a:r>
              <a:rPr lang="en-IN" sz="3000" b="1" dirty="0">
                <a:solidFill>
                  <a:srgbClr val="C00000"/>
                </a:solidFill>
                <a:latin typeface="Book Antiqua" panose="02040602050305030304" pitchFamily="18" charset="0"/>
              </a:rPr>
              <a:t>Adjacency of 2 squares</a:t>
            </a:r>
          </a:p>
        </p:txBody>
      </p:sp>
      <p:sp>
        <p:nvSpPr>
          <p:cNvPr id="10" name="TextBox 9">
            <a:extLst>
              <a:ext uri="{FF2B5EF4-FFF2-40B4-BE49-F238E27FC236}">
                <a16:creationId xmlns:a16="http://schemas.microsoft.com/office/drawing/2014/main" id="{0303A2AF-2B22-9CBA-80F4-C046E4519D42}"/>
              </a:ext>
            </a:extLst>
          </p:cNvPr>
          <p:cNvSpPr txBox="1"/>
          <p:nvPr/>
        </p:nvSpPr>
        <p:spPr>
          <a:xfrm>
            <a:off x="413284" y="5313371"/>
            <a:ext cx="8144329" cy="584775"/>
          </a:xfrm>
          <a:prstGeom prst="rect">
            <a:avLst/>
          </a:prstGeom>
          <a:noFill/>
        </p:spPr>
        <p:txBody>
          <a:bodyPr wrap="square">
            <a:spAutoFit/>
          </a:bodyPr>
          <a:lstStyle/>
          <a:p>
            <a:r>
              <a:rPr lang="en-US" sz="3000" b="1" i="1" dirty="0">
                <a:solidFill>
                  <a:srgbClr val="000000"/>
                </a:solidFill>
                <a:effectLst/>
                <a:latin typeface="Cambria" panose="02040503050406030204" pitchFamily="18" charset="0"/>
                <a:ea typeface="Cambria" panose="02040503050406030204" pitchFamily="18" charset="0"/>
              </a:rPr>
              <a:t>∀ x, s1, s2, t At(x, s1, t) ∧ At(x, s2, t) ⇒ s1 = s2 .</a:t>
            </a:r>
            <a:r>
              <a:rPr lang="en-US" sz="3200" dirty="0"/>
              <a:t> </a:t>
            </a:r>
            <a:endParaRPr lang="en-IN" sz="28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1A1B141-66F3-9860-BBC8-FB59C4C606A7}"/>
              </a:ext>
            </a:extLst>
          </p:cNvPr>
          <p:cNvSpPr txBox="1"/>
          <p:nvPr/>
        </p:nvSpPr>
        <p:spPr>
          <a:xfrm>
            <a:off x="269230" y="4921626"/>
            <a:ext cx="2856872" cy="553998"/>
          </a:xfrm>
          <a:prstGeom prst="rect">
            <a:avLst/>
          </a:prstGeom>
          <a:noFill/>
        </p:spPr>
        <p:txBody>
          <a:bodyPr wrap="none" rtlCol="0">
            <a:spAutoFit/>
          </a:bodyPr>
          <a:lstStyle/>
          <a:p>
            <a:r>
              <a:rPr lang="en-IN" sz="3000" b="1" dirty="0">
                <a:solidFill>
                  <a:srgbClr val="C00000"/>
                </a:solidFill>
                <a:latin typeface="Book Antiqua" panose="02040602050305030304" pitchFamily="18" charset="0"/>
              </a:rPr>
              <a:t>Agent location </a:t>
            </a:r>
          </a:p>
        </p:txBody>
      </p:sp>
    </p:spTree>
    <p:extLst>
      <p:ext uri="{BB962C8B-B14F-4D97-AF65-F5344CB8AC3E}">
        <p14:creationId xmlns:p14="http://schemas.microsoft.com/office/powerpoint/2010/main" val="220847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erence rules in First Order Logic in AI. Rules of inference for  Quantifiers in FOL in AI. - YouTube">
            <a:extLst>
              <a:ext uri="{FF2B5EF4-FFF2-40B4-BE49-F238E27FC236}">
                <a16:creationId xmlns:a16="http://schemas.microsoft.com/office/drawing/2014/main" id="{F6EB6B69-6267-D6FB-BBA5-1508D9FBD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63" y="125654"/>
            <a:ext cx="8245749" cy="618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365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7EA8E-B9CC-1D74-454B-98AF7A5E50EC}"/>
              </a:ext>
            </a:extLst>
          </p:cNvPr>
          <p:cNvPicPr>
            <a:picLocks noChangeAspect="1"/>
          </p:cNvPicPr>
          <p:nvPr/>
        </p:nvPicPr>
        <p:blipFill>
          <a:blip r:embed="rId2"/>
          <a:stretch>
            <a:fillRect/>
          </a:stretch>
        </p:blipFill>
        <p:spPr>
          <a:xfrm>
            <a:off x="2328379" y="1149325"/>
            <a:ext cx="4212440" cy="1327427"/>
          </a:xfrm>
          <a:prstGeom prst="rect">
            <a:avLst/>
          </a:prstGeom>
        </p:spPr>
      </p:pic>
      <p:sp>
        <p:nvSpPr>
          <p:cNvPr id="6" name="TextBox 5">
            <a:extLst>
              <a:ext uri="{FF2B5EF4-FFF2-40B4-BE49-F238E27FC236}">
                <a16:creationId xmlns:a16="http://schemas.microsoft.com/office/drawing/2014/main" id="{CEE88BA6-633E-53D1-5467-0A015BD1505A}"/>
              </a:ext>
            </a:extLst>
          </p:cNvPr>
          <p:cNvSpPr txBox="1"/>
          <p:nvPr/>
        </p:nvSpPr>
        <p:spPr>
          <a:xfrm>
            <a:off x="472339" y="411783"/>
            <a:ext cx="5376793" cy="584775"/>
          </a:xfrm>
          <a:prstGeom prst="rect">
            <a:avLst/>
          </a:prstGeom>
          <a:noFill/>
        </p:spPr>
        <p:txBody>
          <a:bodyPr wrap="none" rtlCol="0">
            <a:spAutoFit/>
          </a:bodyPr>
          <a:lstStyle/>
          <a:p>
            <a:r>
              <a:rPr lang="en-IN" sz="3200" b="1" dirty="0">
                <a:solidFill>
                  <a:srgbClr val="C00000"/>
                </a:solidFill>
                <a:latin typeface="Book Antiqua" panose="02040602050305030304" pitchFamily="18" charset="0"/>
              </a:rPr>
              <a:t>Universal Instantiation (UI)</a:t>
            </a:r>
          </a:p>
        </p:txBody>
      </p:sp>
      <p:sp>
        <p:nvSpPr>
          <p:cNvPr id="11" name="TextBox 10">
            <a:extLst>
              <a:ext uri="{FF2B5EF4-FFF2-40B4-BE49-F238E27FC236}">
                <a16:creationId xmlns:a16="http://schemas.microsoft.com/office/drawing/2014/main" id="{48ABC154-8E92-B446-A12B-F46EE686CE92}"/>
              </a:ext>
            </a:extLst>
          </p:cNvPr>
          <p:cNvSpPr txBox="1"/>
          <p:nvPr/>
        </p:nvSpPr>
        <p:spPr>
          <a:xfrm>
            <a:off x="472339" y="2875002"/>
            <a:ext cx="729687" cy="553998"/>
          </a:xfrm>
          <a:prstGeom prst="rect">
            <a:avLst/>
          </a:prstGeom>
          <a:noFill/>
        </p:spPr>
        <p:txBody>
          <a:bodyPr wrap="none" rtlCol="0">
            <a:spAutoFit/>
          </a:bodyPr>
          <a:lstStyle/>
          <a:p>
            <a:r>
              <a:rPr lang="en-IN" sz="3000" b="1" dirty="0" err="1">
                <a:latin typeface="Book Antiqua" panose="02040602050305030304" pitchFamily="18" charset="0"/>
              </a:rPr>
              <a:t>Eg</a:t>
            </a:r>
            <a:r>
              <a:rPr lang="en-IN" sz="3000" b="1" dirty="0">
                <a:latin typeface="Book Antiqua" panose="02040602050305030304" pitchFamily="18" charset="0"/>
              </a:rPr>
              <a:t>:</a:t>
            </a:r>
          </a:p>
        </p:txBody>
      </p:sp>
      <p:sp>
        <p:nvSpPr>
          <p:cNvPr id="13" name="TextBox 12">
            <a:extLst>
              <a:ext uri="{FF2B5EF4-FFF2-40B4-BE49-F238E27FC236}">
                <a16:creationId xmlns:a16="http://schemas.microsoft.com/office/drawing/2014/main" id="{76765028-2393-0478-D0B5-CB7E49B148D0}"/>
              </a:ext>
            </a:extLst>
          </p:cNvPr>
          <p:cNvSpPr txBox="1"/>
          <p:nvPr/>
        </p:nvSpPr>
        <p:spPr>
          <a:xfrm>
            <a:off x="1968819" y="3429000"/>
            <a:ext cx="6406116" cy="553998"/>
          </a:xfrm>
          <a:prstGeom prst="rect">
            <a:avLst/>
          </a:prstGeom>
          <a:noFill/>
        </p:spPr>
        <p:txBody>
          <a:bodyPr wrap="square">
            <a:spAutoFit/>
          </a:bodyPr>
          <a:lstStyle/>
          <a:p>
            <a:r>
              <a:rPr lang="en-US" sz="3000" b="1" i="0" dirty="0">
                <a:solidFill>
                  <a:srgbClr val="000000"/>
                </a:solidFill>
                <a:effectLst/>
                <a:latin typeface="Cambria" panose="02040503050406030204" pitchFamily="18" charset="0"/>
                <a:ea typeface="Cambria" panose="02040503050406030204" pitchFamily="18" charset="0"/>
              </a:rPr>
              <a:t>∀ x King(x) ∧ Greedy(x) ⇒ Evil(x) .</a:t>
            </a:r>
            <a:r>
              <a:rPr lang="en-US" sz="3000" b="1" dirty="0">
                <a:latin typeface="Cambria" panose="02040503050406030204" pitchFamily="18" charset="0"/>
                <a:ea typeface="Cambria" panose="02040503050406030204" pitchFamily="18" charset="0"/>
              </a:rPr>
              <a:t> </a:t>
            </a:r>
            <a:endParaRPr lang="en-IN" sz="3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88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E456C4-799F-DD22-B210-80435934619E}"/>
              </a:ext>
            </a:extLst>
          </p:cNvPr>
          <p:cNvSpPr txBox="1"/>
          <p:nvPr/>
        </p:nvSpPr>
        <p:spPr>
          <a:xfrm>
            <a:off x="340125" y="79733"/>
            <a:ext cx="4679486" cy="584775"/>
          </a:xfrm>
          <a:prstGeom prst="rect">
            <a:avLst/>
          </a:prstGeom>
          <a:noFill/>
        </p:spPr>
        <p:txBody>
          <a:bodyPr wrap="none" rtlCol="0">
            <a:spAutoFit/>
          </a:bodyPr>
          <a:lstStyle/>
          <a:p>
            <a:r>
              <a:rPr lang="en-IN" sz="3200" b="1" dirty="0">
                <a:solidFill>
                  <a:srgbClr val="C00000"/>
                </a:solidFill>
                <a:latin typeface="Book Antiqua" panose="02040602050305030304" pitchFamily="18" charset="0"/>
              </a:rPr>
              <a:t>Existential Instantiation</a:t>
            </a:r>
          </a:p>
        </p:txBody>
      </p:sp>
      <p:pic>
        <p:nvPicPr>
          <p:cNvPr id="9" name="Picture 8">
            <a:extLst>
              <a:ext uri="{FF2B5EF4-FFF2-40B4-BE49-F238E27FC236}">
                <a16:creationId xmlns:a16="http://schemas.microsoft.com/office/drawing/2014/main" id="{54802078-A92B-EDE8-5824-C9B408EF3505}"/>
              </a:ext>
            </a:extLst>
          </p:cNvPr>
          <p:cNvPicPr>
            <a:picLocks noChangeAspect="1"/>
          </p:cNvPicPr>
          <p:nvPr/>
        </p:nvPicPr>
        <p:blipFill>
          <a:blip r:embed="rId2"/>
          <a:stretch>
            <a:fillRect/>
          </a:stretch>
        </p:blipFill>
        <p:spPr>
          <a:xfrm>
            <a:off x="2001375" y="803681"/>
            <a:ext cx="4526473" cy="1620589"/>
          </a:xfrm>
          <a:prstGeom prst="rect">
            <a:avLst/>
          </a:prstGeom>
        </p:spPr>
      </p:pic>
      <p:sp>
        <p:nvSpPr>
          <p:cNvPr id="3" name="TextBox 2">
            <a:extLst>
              <a:ext uri="{FF2B5EF4-FFF2-40B4-BE49-F238E27FC236}">
                <a16:creationId xmlns:a16="http://schemas.microsoft.com/office/drawing/2014/main" id="{BF52D84A-FBA2-C8B9-ABBA-C7E89FCA3EA4}"/>
              </a:ext>
            </a:extLst>
          </p:cNvPr>
          <p:cNvSpPr txBox="1"/>
          <p:nvPr/>
        </p:nvSpPr>
        <p:spPr>
          <a:xfrm>
            <a:off x="1099095" y="2875002"/>
            <a:ext cx="6506774" cy="553998"/>
          </a:xfrm>
          <a:prstGeom prst="rect">
            <a:avLst/>
          </a:prstGeom>
          <a:noFill/>
        </p:spPr>
        <p:txBody>
          <a:bodyPr wrap="square">
            <a:spAutoFit/>
          </a:bodyPr>
          <a:lstStyle/>
          <a:p>
            <a:r>
              <a:rPr lang="en-US" sz="3000" b="1" i="0" dirty="0">
                <a:solidFill>
                  <a:srgbClr val="000000"/>
                </a:solidFill>
                <a:effectLst/>
                <a:latin typeface="Cambria" panose="02040503050406030204" pitchFamily="18" charset="0"/>
                <a:ea typeface="Cambria" panose="02040503050406030204" pitchFamily="18" charset="0"/>
              </a:rPr>
              <a:t>∃ x Crown(x) ∧ </a:t>
            </a:r>
            <a:r>
              <a:rPr lang="en-US" sz="3000" b="1" i="0" dirty="0" err="1">
                <a:solidFill>
                  <a:srgbClr val="000000"/>
                </a:solidFill>
                <a:effectLst/>
                <a:latin typeface="Cambria" panose="02040503050406030204" pitchFamily="18" charset="0"/>
                <a:ea typeface="Cambria" panose="02040503050406030204" pitchFamily="18" charset="0"/>
              </a:rPr>
              <a:t>OnHead</a:t>
            </a:r>
            <a:r>
              <a:rPr lang="en-US" sz="3000" b="1" i="0" dirty="0">
                <a:solidFill>
                  <a:srgbClr val="000000"/>
                </a:solidFill>
                <a:effectLst/>
                <a:latin typeface="Cambria" panose="02040503050406030204" pitchFamily="18" charset="0"/>
                <a:ea typeface="Cambria" panose="02040503050406030204" pitchFamily="18" charset="0"/>
              </a:rPr>
              <a:t>(x, John)</a:t>
            </a:r>
            <a:r>
              <a:rPr lang="en-US" sz="3000" b="1" dirty="0">
                <a:latin typeface="Cambria" panose="02040503050406030204" pitchFamily="18" charset="0"/>
                <a:ea typeface="Cambria" panose="02040503050406030204" pitchFamily="18" charset="0"/>
              </a:rPr>
              <a:t> </a:t>
            </a:r>
            <a:endParaRPr lang="en-IN" sz="30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C2909E9-518B-63F3-3504-A7493972335B}"/>
              </a:ext>
            </a:extLst>
          </p:cNvPr>
          <p:cNvSpPr txBox="1"/>
          <p:nvPr/>
        </p:nvSpPr>
        <p:spPr>
          <a:xfrm>
            <a:off x="472339" y="2875002"/>
            <a:ext cx="729687" cy="553998"/>
          </a:xfrm>
          <a:prstGeom prst="rect">
            <a:avLst/>
          </a:prstGeom>
          <a:noFill/>
        </p:spPr>
        <p:txBody>
          <a:bodyPr wrap="none" rtlCol="0">
            <a:spAutoFit/>
          </a:bodyPr>
          <a:lstStyle/>
          <a:p>
            <a:r>
              <a:rPr lang="en-IN" sz="3000" b="1" dirty="0" err="1">
                <a:latin typeface="Book Antiqua" panose="02040602050305030304" pitchFamily="18" charset="0"/>
              </a:rPr>
              <a:t>Eg</a:t>
            </a:r>
            <a:r>
              <a:rPr lang="en-IN" sz="3000" b="1" dirty="0">
                <a:latin typeface="Book Antiqua" panose="02040602050305030304" pitchFamily="18" charset="0"/>
              </a:rPr>
              <a:t>:</a:t>
            </a:r>
          </a:p>
        </p:txBody>
      </p:sp>
      <p:sp>
        <p:nvSpPr>
          <p:cNvPr id="6" name="TextBox 5">
            <a:extLst>
              <a:ext uri="{FF2B5EF4-FFF2-40B4-BE49-F238E27FC236}">
                <a16:creationId xmlns:a16="http://schemas.microsoft.com/office/drawing/2014/main" id="{2D1C9F40-1FE9-EFAA-D2C0-121368845EF4}"/>
              </a:ext>
            </a:extLst>
          </p:cNvPr>
          <p:cNvSpPr txBox="1"/>
          <p:nvPr/>
        </p:nvSpPr>
        <p:spPr>
          <a:xfrm>
            <a:off x="401176" y="4202897"/>
            <a:ext cx="8191761" cy="1661993"/>
          </a:xfrm>
          <a:prstGeom prst="rect">
            <a:avLst/>
          </a:prstGeom>
          <a:noFill/>
        </p:spPr>
        <p:txBody>
          <a:bodyPr wrap="square">
            <a:spAutoFit/>
          </a:bodyPr>
          <a:lstStyle/>
          <a:p>
            <a:pPr algn="just"/>
            <a:r>
              <a:rPr lang="en-US" sz="2800" b="1" i="1" dirty="0">
                <a:solidFill>
                  <a:srgbClr val="000000"/>
                </a:solidFill>
                <a:effectLst/>
                <a:latin typeface="Times-Roman"/>
              </a:rPr>
              <a:t>an </a:t>
            </a:r>
            <a:r>
              <a:rPr lang="en-US" sz="2800" b="1" i="1" dirty="0">
                <a:solidFill>
                  <a:srgbClr val="000000"/>
                </a:solidFill>
                <a:effectLst/>
                <a:highlight>
                  <a:srgbClr val="FFFF00"/>
                </a:highlight>
                <a:latin typeface="Times-Roman"/>
              </a:rPr>
              <a:t>existentially quantified sentence </a:t>
            </a:r>
            <a:r>
              <a:rPr lang="en-US" sz="2800" b="1" i="1" dirty="0">
                <a:solidFill>
                  <a:srgbClr val="000000"/>
                </a:solidFill>
                <a:effectLst/>
                <a:latin typeface="Times-Roman"/>
              </a:rPr>
              <a:t>can be replaced by </a:t>
            </a:r>
            <a:r>
              <a:rPr lang="en-US" sz="2800" b="1" i="1" dirty="0">
                <a:solidFill>
                  <a:srgbClr val="000000"/>
                </a:solidFill>
                <a:effectLst/>
                <a:highlight>
                  <a:srgbClr val="FFFF00"/>
                </a:highlight>
                <a:latin typeface="Times-Roman"/>
              </a:rPr>
              <a:t>one instantiation</a:t>
            </a:r>
            <a:r>
              <a:rPr lang="en-US" sz="2800" b="1" i="1" dirty="0">
                <a:solidFill>
                  <a:srgbClr val="000000"/>
                </a:solidFill>
                <a:effectLst/>
                <a:latin typeface="Times-Roman"/>
              </a:rPr>
              <a:t>, a </a:t>
            </a:r>
            <a:r>
              <a:rPr lang="en-US" sz="2800" b="1" i="1" dirty="0">
                <a:solidFill>
                  <a:srgbClr val="000000"/>
                </a:solidFill>
                <a:effectLst/>
                <a:highlight>
                  <a:srgbClr val="FFFF00"/>
                </a:highlight>
                <a:latin typeface="Times-Roman"/>
              </a:rPr>
              <a:t>universally quantified sentence </a:t>
            </a:r>
            <a:r>
              <a:rPr lang="en-US" sz="2800" b="1" i="1" dirty="0">
                <a:solidFill>
                  <a:srgbClr val="000000"/>
                </a:solidFill>
                <a:effectLst/>
                <a:latin typeface="Times-Roman"/>
              </a:rPr>
              <a:t>can be replaced by the </a:t>
            </a:r>
            <a:r>
              <a:rPr lang="en-US" sz="2800" b="1" i="1" dirty="0">
                <a:solidFill>
                  <a:srgbClr val="000000"/>
                </a:solidFill>
                <a:effectLst/>
                <a:highlight>
                  <a:srgbClr val="FFFF00"/>
                </a:highlight>
                <a:latin typeface="Times-Roman"/>
              </a:rPr>
              <a:t>set of </a:t>
            </a:r>
            <a:r>
              <a:rPr lang="en-US" sz="2800" b="1" i="1" dirty="0">
                <a:solidFill>
                  <a:srgbClr val="000000"/>
                </a:solidFill>
                <a:effectLst/>
                <a:highlight>
                  <a:srgbClr val="FFFF00"/>
                </a:highlight>
                <a:latin typeface="Times-Italic"/>
              </a:rPr>
              <a:t>all possible </a:t>
            </a:r>
            <a:r>
              <a:rPr lang="en-US" sz="2800" b="1" i="1" dirty="0">
                <a:solidFill>
                  <a:srgbClr val="000000"/>
                </a:solidFill>
                <a:effectLst/>
                <a:highlight>
                  <a:srgbClr val="FFFF00"/>
                </a:highlight>
                <a:latin typeface="Times-Roman"/>
              </a:rPr>
              <a:t>instantiations</a:t>
            </a:r>
            <a:r>
              <a:rPr lang="en-US" sz="2800" b="1" i="1" dirty="0">
                <a:highlight>
                  <a:srgbClr val="FFFF00"/>
                </a:highlight>
              </a:rPr>
              <a:t> </a:t>
            </a:r>
            <a:br>
              <a:rPr lang="en-US" dirty="0"/>
            </a:br>
            <a:endParaRPr lang="en-IN" dirty="0"/>
          </a:p>
        </p:txBody>
      </p:sp>
      <p:sp>
        <p:nvSpPr>
          <p:cNvPr id="10" name="TextBox 9">
            <a:extLst>
              <a:ext uri="{FF2B5EF4-FFF2-40B4-BE49-F238E27FC236}">
                <a16:creationId xmlns:a16="http://schemas.microsoft.com/office/drawing/2014/main" id="{48B05FA2-4F39-63DB-4BE0-E33B259CDFC0}"/>
              </a:ext>
            </a:extLst>
          </p:cNvPr>
          <p:cNvSpPr txBox="1"/>
          <p:nvPr/>
        </p:nvSpPr>
        <p:spPr>
          <a:xfrm>
            <a:off x="340125" y="3618911"/>
            <a:ext cx="4572000" cy="553998"/>
          </a:xfrm>
          <a:prstGeom prst="rect">
            <a:avLst/>
          </a:prstGeom>
          <a:noFill/>
        </p:spPr>
        <p:txBody>
          <a:bodyPr wrap="square">
            <a:spAutoFit/>
          </a:bodyPr>
          <a:lstStyle/>
          <a:p>
            <a:r>
              <a:rPr lang="en-IN" sz="3000" b="1" dirty="0">
                <a:solidFill>
                  <a:srgbClr val="C00000"/>
                </a:solidFill>
                <a:latin typeface="Times-Bold"/>
              </a:rPr>
              <a:t>P</a:t>
            </a:r>
            <a:r>
              <a:rPr lang="en-IN" sz="3000" b="1" i="0" dirty="0">
                <a:solidFill>
                  <a:srgbClr val="C00000"/>
                </a:solidFill>
                <a:effectLst/>
                <a:latin typeface="Times-Bold"/>
              </a:rPr>
              <a:t>ropositionalization</a:t>
            </a:r>
            <a:endParaRPr lang="en-IN" sz="3000" dirty="0">
              <a:solidFill>
                <a:srgbClr val="C00000"/>
              </a:solidFill>
            </a:endParaRPr>
          </a:p>
        </p:txBody>
      </p:sp>
    </p:spTree>
    <p:extLst>
      <p:ext uri="{BB962C8B-B14F-4D97-AF65-F5344CB8AC3E}">
        <p14:creationId xmlns:p14="http://schemas.microsoft.com/office/powerpoint/2010/main" val="316577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F55777-113A-2140-1B33-0218252ACE59}"/>
              </a:ext>
            </a:extLst>
          </p:cNvPr>
          <p:cNvSpPr txBox="1"/>
          <p:nvPr/>
        </p:nvSpPr>
        <p:spPr>
          <a:xfrm>
            <a:off x="340125" y="79733"/>
            <a:ext cx="5407249" cy="584775"/>
          </a:xfrm>
          <a:prstGeom prst="rect">
            <a:avLst/>
          </a:prstGeom>
          <a:noFill/>
        </p:spPr>
        <p:txBody>
          <a:bodyPr wrap="none" rtlCol="0">
            <a:spAutoFit/>
          </a:bodyPr>
          <a:lstStyle/>
          <a:p>
            <a:r>
              <a:rPr lang="en-IN" sz="3200" b="1" dirty="0">
                <a:solidFill>
                  <a:srgbClr val="C00000"/>
                </a:solidFill>
                <a:latin typeface="Book Antiqua" panose="02040602050305030304" pitchFamily="18" charset="0"/>
              </a:rPr>
              <a:t>A first order Inference rule</a:t>
            </a:r>
          </a:p>
        </p:txBody>
      </p:sp>
      <p:pic>
        <p:nvPicPr>
          <p:cNvPr id="4" name="Picture 3">
            <a:extLst>
              <a:ext uri="{FF2B5EF4-FFF2-40B4-BE49-F238E27FC236}">
                <a16:creationId xmlns:a16="http://schemas.microsoft.com/office/drawing/2014/main" id="{6ECAD211-3E8D-EDF5-499C-2E4526F0C7BE}"/>
              </a:ext>
            </a:extLst>
          </p:cNvPr>
          <p:cNvPicPr>
            <a:picLocks noChangeAspect="1"/>
          </p:cNvPicPr>
          <p:nvPr/>
        </p:nvPicPr>
        <p:blipFill>
          <a:blip r:embed="rId2"/>
          <a:stretch>
            <a:fillRect/>
          </a:stretch>
        </p:blipFill>
        <p:spPr>
          <a:xfrm>
            <a:off x="488797" y="757866"/>
            <a:ext cx="8166406" cy="1083045"/>
          </a:xfrm>
          <a:prstGeom prst="rect">
            <a:avLst/>
          </a:prstGeom>
        </p:spPr>
      </p:pic>
      <p:sp>
        <p:nvSpPr>
          <p:cNvPr id="5" name="TextBox 4">
            <a:extLst>
              <a:ext uri="{FF2B5EF4-FFF2-40B4-BE49-F238E27FC236}">
                <a16:creationId xmlns:a16="http://schemas.microsoft.com/office/drawing/2014/main" id="{79C4D08A-AEB0-CE98-E955-3B1107199F48}"/>
              </a:ext>
            </a:extLst>
          </p:cNvPr>
          <p:cNvSpPr txBox="1"/>
          <p:nvPr/>
        </p:nvSpPr>
        <p:spPr>
          <a:xfrm>
            <a:off x="419858" y="1934269"/>
            <a:ext cx="5107488" cy="584775"/>
          </a:xfrm>
          <a:prstGeom prst="rect">
            <a:avLst/>
          </a:prstGeom>
          <a:noFill/>
        </p:spPr>
        <p:txBody>
          <a:bodyPr wrap="none" rtlCol="0">
            <a:spAutoFit/>
          </a:bodyPr>
          <a:lstStyle/>
          <a:p>
            <a:r>
              <a:rPr lang="en-IN" sz="3200" b="1" i="1" dirty="0">
                <a:solidFill>
                  <a:schemeClr val="accent6">
                    <a:lumMod val="50000"/>
                  </a:schemeClr>
                </a:solidFill>
                <a:latin typeface="Book Antiqua" panose="02040602050305030304" pitchFamily="18" charset="0"/>
              </a:rPr>
              <a:t>Generalized Modus ponens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0F6AE67-877C-5696-BEDD-178A2173ED43}"/>
                  </a:ext>
                </a:extLst>
              </p:cNvPr>
              <p:cNvSpPr txBox="1"/>
              <p:nvPr/>
            </p:nvSpPr>
            <p:spPr>
              <a:xfrm>
                <a:off x="6560" y="2611377"/>
                <a:ext cx="3472904" cy="18466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3000" b="1" i="1" smtClean="0">
                              <a:latin typeface="Cambria Math" panose="02040503050406030204" pitchFamily="18" charset="0"/>
                            </a:rPr>
                          </m:ctrlPr>
                        </m:sSubPr>
                        <m:e>
                          <m:r>
                            <a:rPr lang="en-IN" sz="3000" b="1" i="1" smtClean="0">
                              <a:latin typeface="Cambria Math" panose="02040503050406030204" pitchFamily="18" charset="0"/>
                            </a:rPr>
                            <m:t>𝒑</m:t>
                          </m:r>
                        </m:e>
                        <m:sub>
                          <m:r>
                            <a:rPr lang="en-IN" sz="3000" b="1" i="1" smtClean="0">
                              <a:latin typeface="Cambria Math" panose="02040503050406030204" pitchFamily="18" charset="0"/>
                            </a:rPr>
                            <m:t>𝟏</m:t>
                          </m:r>
                        </m:sub>
                      </m:sSub>
                      <m:r>
                        <a:rPr lang="en-IN" sz="3000" b="1" i="1" smtClean="0">
                          <a:latin typeface="Cambria Math" panose="02040503050406030204" pitchFamily="18" charset="0"/>
                        </a:rPr>
                        <m:t> </m:t>
                      </m:r>
                      <m:r>
                        <a:rPr lang="en-IN" sz="3000" b="1" i="1" smtClean="0">
                          <a:latin typeface="Cambria Math" panose="02040503050406030204" pitchFamily="18" charset="0"/>
                        </a:rPr>
                        <m:t>𝒊𝒔</m:t>
                      </m:r>
                      <m:r>
                        <a:rPr lang="en-IN" sz="3000" b="1" i="1" smtClean="0">
                          <a:latin typeface="Cambria Math" panose="02040503050406030204" pitchFamily="18" charset="0"/>
                        </a:rPr>
                        <m:t> </m:t>
                      </m:r>
                      <m:r>
                        <a:rPr lang="en-IN" sz="3000" b="1" i="1" smtClean="0">
                          <a:latin typeface="Cambria Math" panose="02040503050406030204" pitchFamily="18" charset="0"/>
                        </a:rPr>
                        <m:t>𝑲𝒊𝒏𝒈</m:t>
                      </m:r>
                      <m:d>
                        <m:dPr>
                          <m:ctrlPr>
                            <a:rPr lang="en-IN" sz="3000" b="1" i="1" smtClean="0">
                              <a:latin typeface="Cambria Math" panose="02040503050406030204" pitchFamily="18" charset="0"/>
                            </a:rPr>
                          </m:ctrlPr>
                        </m:dPr>
                        <m:e>
                          <m:r>
                            <a:rPr lang="en-IN" sz="3000" b="1" i="1" smtClean="0">
                              <a:latin typeface="Cambria Math" panose="02040503050406030204" pitchFamily="18" charset="0"/>
                            </a:rPr>
                            <m:t>𝒙</m:t>
                          </m:r>
                        </m:e>
                      </m:d>
                    </m:oMath>
                  </m:oMathPara>
                </a14:m>
                <a:endParaRPr lang="en-IN" sz="3000" b="1" dirty="0">
                  <a:latin typeface="Cambria" panose="02040503050406030204" pitchFamily="18" charset="0"/>
                  <a:ea typeface="Cambria"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IN" sz="3000" b="1" i="1" smtClean="0">
                              <a:latin typeface="Cambria Math" panose="02040503050406030204" pitchFamily="18" charset="0"/>
                            </a:rPr>
                          </m:ctrlPr>
                        </m:sSubPr>
                        <m:e>
                          <m:r>
                            <a:rPr lang="en-IN" sz="3000" b="1" i="1" smtClean="0">
                              <a:latin typeface="Cambria Math" panose="02040503050406030204" pitchFamily="18" charset="0"/>
                            </a:rPr>
                            <m:t>𝒑</m:t>
                          </m:r>
                        </m:e>
                        <m:sub>
                          <m:r>
                            <a:rPr lang="en-IN" sz="3000" b="1" i="1" smtClean="0">
                              <a:latin typeface="Cambria Math" panose="02040503050406030204" pitchFamily="18" charset="0"/>
                            </a:rPr>
                            <m:t>𝟐</m:t>
                          </m:r>
                        </m:sub>
                      </m:sSub>
                      <m:r>
                        <a:rPr lang="en-IN" sz="3000" b="1" i="1" smtClean="0">
                          <a:latin typeface="Cambria Math" panose="02040503050406030204" pitchFamily="18" charset="0"/>
                        </a:rPr>
                        <m:t> </m:t>
                      </m:r>
                      <m:r>
                        <a:rPr lang="en-IN" sz="3000" b="1" i="1" smtClean="0">
                          <a:latin typeface="Cambria Math" panose="02040503050406030204" pitchFamily="18" charset="0"/>
                        </a:rPr>
                        <m:t>𝒊𝒔</m:t>
                      </m:r>
                      <m:r>
                        <a:rPr lang="en-IN" sz="3000" b="1" i="1" smtClean="0">
                          <a:latin typeface="Cambria Math" panose="02040503050406030204" pitchFamily="18" charset="0"/>
                        </a:rPr>
                        <m:t> </m:t>
                      </m:r>
                      <m:r>
                        <a:rPr lang="en-IN" sz="3000" b="1" i="1" smtClean="0">
                          <a:latin typeface="Cambria Math" panose="02040503050406030204" pitchFamily="18" charset="0"/>
                        </a:rPr>
                        <m:t>𝑮𝒓𝒆𝒆𝒅𝒚</m:t>
                      </m:r>
                      <m:d>
                        <m:dPr>
                          <m:ctrlPr>
                            <a:rPr lang="en-IN" sz="3000" b="1" i="1" smtClean="0">
                              <a:latin typeface="Cambria Math" panose="02040503050406030204" pitchFamily="18" charset="0"/>
                            </a:rPr>
                          </m:ctrlPr>
                        </m:dPr>
                        <m:e>
                          <m:r>
                            <a:rPr lang="en-IN" sz="3000" b="1" i="1" smtClean="0">
                              <a:latin typeface="Cambria Math" panose="02040503050406030204" pitchFamily="18" charset="0"/>
                            </a:rPr>
                            <m:t>𝒙</m:t>
                          </m:r>
                        </m:e>
                      </m:d>
                    </m:oMath>
                  </m:oMathPara>
                </a14:m>
                <a:endParaRPr lang="en-IN" sz="3000" b="1" dirty="0">
                  <a:latin typeface="Cambria" panose="02040503050406030204" pitchFamily="18" charset="0"/>
                  <a:ea typeface="Cambria" panose="02040503050406030204" pitchFamily="18" charset="0"/>
                </a:endParaRPr>
              </a:p>
              <a:p>
                <a:endParaRPr lang="en-IN" sz="3000" b="1" dirty="0">
                  <a:latin typeface="Cambria" panose="02040503050406030204" pitchFamily="18" charset="0"/>
                  <a:ea typeface="Cambria" panose="02040503050406030204" pitchFamily="18" charset="0"/>
                </a:endParaRPr>
              </a:p>
              <a:p>
                <a:endParaRPr lang="en-IN" sz="3000" dirty="0">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70F6AE67-877C-5696-BEDD-178A2173ED43}"/>
                  </a:ext>
                </a:extLst>
              </p:cNvPr>
              <p:cNvSpPr txBox="1">
                <a:spLocks noRot="1" noChangeAspect="1" noMove="1" noResize="1" noEditPoints="1" noAdjustHandles="1" noChangeArrowheads="1" noChangeShapeType="1" noTextEdit="1"/>
              </p:cNvSpPr>
              <p:nvPr/>
            </p:nvSpPr>
            <p:spPr>
              <a:xfrm>
                <a:off x="6560" y="2611377"/>
                <a:ext cx="3472904" cy="1846659"/>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DEA3557-9E05-5F77-50CB-EBFB52B1B452}"/>
                  </a:ext>
                </a:extLst>
              </p:cNvPr>
              <p:cNvSpPr txBox="1"/>
              <p:nvPr/>
            </p:nvSpPr>
            <p:spPr>
              <a:xfrm>
                <a:off x="303790" y="3470420"/>
                <a:ext cx="2286000"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IN" sz="3000" b="1" i="1" smtClean="0">
                          <a:latin typeface="Cambria Math" panose="02040503050406030204" pitchFamily="18" charset="0"/>
                        </a:rPr>
                        <m:t>𝒒</m:t>
                      </m:r>
                      <m:r>
                        <a:rPr lang="en-IN" sz="3000" b="1" i="1" smtClean="0">
                          <a:latin typeface="Cambria Math" panose="02040503050406030204" pitchFamily="18" charset="0"/>
                        </a:rPr>
                        <m:t> </m:t>
                      </m:r>
                      <m:r>
                        <a:rPr lang="en-IN" sz="3000" b="1" i="1" smtClean="0">
                          <a:latin typeface="Cambria Math" panose="02040503050406030204" pitchFamily="18" charset="0"/>
                        </a:rPr>
                        <m:t>𝒊𝒔</m:t>
                      </m:r>
                      <m:r>
                        <a:rPr lang="en-IN" sz="3000" b="1" i="1" smtClean="0">
                          <a:latin typeface="Cambria Math" panose="02040503050406030204" pitchFamily="18" charset="0"/>
                        </a:rPr>
                        <m:t> </m:t>
                      </m:r>
                      <m:r>
                        <a:rPr lang="en-IN" sz="3000" b="1" i="1" smtClean="0">
                          <a:latin typeface="Cambria Math" panose="02040503050406030204" pitchFamily="18" charset="0"/>
                        </a:rPr>
                        <m:t>𝑬𝒗𝒊𝒍</m:t>
                      </m:r>
                      <m:d>
                        <m:dPr>
                          <m:ctrlPr>
                            <a:rPr lang="en-IN" sz="3000" b="1" i="1" smtClean="0">
                              <a:latin typeface="Cambria Math" panose="02040503050406030204" pitchFamily="18" charset="0"/>
                            </a:rPr>
                          </m:ctrlPr>
                        </m:dPr>
                        <m:e>
                          <m:r>
                            <a:rPr lang="en-IN" sz="3000" b="1" i="1" smtClean="0">
                              <a:latin typeface="Cambria Math" panose="02040503050406030204" pitchFamily="18" charset="0"/>
                            </a:rPr>
                            <m:t>𝒙</m:t>
                          </m:r>
                        </m:e>
                      </m:d>
                    </m:oMath>
                  </m:oMathPara>
                </a14:m>
                <a:endParaRPr lang="en-IN" sz="3000" b="1" dirty="0">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8DEA3557-9E05-5F77-50CB-EBFB52B1B452}"/>
                  </a:ext>
                </a:extLst>
              </p:cNvPr>
              <p:cNvSpPr txBox="1">
                <a:spLocks noRot="1" noChangeAspect="1" noMove="1" noResize="1" noEditPoints="1" noAdjustHandles="1" noChangeArrowheads="1" noChangeShapeType="1" noTextEdit="1"/>
              </p:cNvSpPr>
              <p:nvPr/>
            </p:nvSpPr>
            <p:spPr>
              <a:xfrm>
                <a:off x="303790" y="3470420"/>
                <a:ext cx="2286000" cy="553998"/>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023AEC4-C981-7181-4101-8661F0410888}"/>
                  </a:ext>
                </a:extLst>
              </p:cNvPr>
              <p:cNvSpPr txBox="1"/>
              <p:nvPr/>
            </p:nvSpPr>
            <p:spPr>
              <a:xfrm>
                <a:off x="3395694" y="2611377"/>
                <a:ext cx="2352612"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N" sz="3000" b="1" i="1" smtClean="0">
                              <a:latin typeface="Cambria Math" panose="02040503050406030204" pitchFamily="18" charset="0"/>
                            </a:rPr>
                          </m:ctrlPr>
                        </m:sSubSupPr>
                        <m:e>
                          <m:r>
                            <a:rPr lang="en-IN" sz="3000" b="1" i="1" smtClean="0">
                              <a:latin typeface="Cambria Math" panose="02040503050406030204" pitchFamily="18" charset="0"/>
                            </a:rPr>
                            <m:t>𝒑</m:t>
                          </m:r>
                        </m:e>
                        <m:sub>
                          <m:r>
                            <a:rPr lang="en-IN" sz="3000" b="1" i="1" smtClean="0">
                              <a:latin typeface="Cambria Math" panose="02040503050406030204" pitchFamily="18" charset="0"/>
                            </a:rPr>
                            <m:t>𝟏</m:t>
                          </m:r>
                        </m:sub>
                        <m:sup>
                          <m:r>
                            <a:rPr lang="en-IN" sz="3000" b="1" i="1" smtClean="0">
                              <a:latin typeface="Cambria Math" panose="02040503050406030204" pitchFamily="18" charset="0"/>
                            </a:rPr>
                            <m:t>′</m:t>
                          </m:r>
                        </m:sup>
                      </m:sSubSup>
                      <m:r>
                        <a:rPr lang="en-IN" sz="3000" b="1" i="1" smtClean="0">
                          <a:latin typeface="Cambria Math" panose="02040503050406030204" pitchFamily="18" charset="0"/>
                        </a:rPr>
                        <m:t>  </m:t>
                      </m:r>
                      <m:r>
                        <a:rPr lang="en-IN" sz="3000" b="1" i="1" smtClean="0">
                          <a:latin typeface="Cambria Math" panose="02040503050406030204" pitchFamily="18" charset="0"/>
                        </a:rPr>
                        <m:t>𝒊𝒔</m:t>
                      </m:r>
                      <m:r>
                        <a:rPr lang="en-IN" sz="3000" b="1" i="1" smtClean="0">
                          <a:latin typeface="Cambria Math" panose="02040503050406030204" pitchFamily="18" charset="0"/>
                        </a:rPr>
                        <m:t> </m:t>
                      </m:r>
                      <m:r>
                        <a:rPr lang="en-IN" sz="3000" b="1" i="1" smtClean="0">
                          <a:latin typeface="Cambria Math" panose="02040503050406030204" pitchFamily="18" charset="0"/>
                        </a:rPr>
                        <m:t>𝑲𝒊𝒏𝒈</m:t>
                      </m:r>
                      <m:d>
                        <m:dPr>
                          <m:ctrlPr>
                            <a:rPr lang="en-IN" sz="3000" b="1" i="1" smtClean="0">
                              <a:latin typeface="Cambria Math" panose="02040503050406030204" pitchFamily="18" charset="0"/>
                            </a:rPr>
                          </m:ctrlPr>
                        </m:dPr>
                        <m:e>
                          <m:r>
                            <a:rPr lang="en-IN" sz="3000" b="1" i="1" smtClean="0">
                              <a:latin typeface="Cambria Math" panose="02040503050406030204" pitchFamily="18" charset="0"/>
                            </a:rPr>
                            <m:t>𝑱𝒐𝒉𝒏</m:t>
                          </m:r>
                        </m:e>
                      </m:d>
                    </m:oMath>
                  </m:oMathPara>
                </a14:m>
                <a:endParaRPr lang="en-IN" sz="3000" b="1" dirty="0">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4023AEC4-C981-7181-4101-8661F0410888}"/>
                  </a:ext>
                </a:extLst>
              </p:cNvPr>
              <p:cNvSpPr txBox="1">
                <a:spLocks noRot="1" noChangeAspect="1" noMove="1" noResize="1" noEditPoints="1" noAdjustHandles="1" noChangeArrowheads="1" noChangeShapeType="1" noTextEdit="1"/>
              </p:cNvSpPr>
              <p:nvPr/>
            </p:nvSpPr>
            <p:spPr>
              <a:xfrm>
                <a:off x="3395694" y="2611377"/>
                <a:ext cx="2352612" cy="553998"/>
              </a:xfrm>
              <a:prstGeom prst="rect">
                <a:avLst/>
              </a:prstGeom>
              <a:blipFill>
                <a:blip r:embed="rId5"/>
                <a:stretch>
                  <a:fillRect r="-3549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CDAC6F3-A303-8E93-F237-F9669099A656}"/>
                  </a:ext>
                </a:extLst>
              </p:cNvPr>
              <p:cNvSpPr txBox="1"/>
              <p:nvPr/>
            </p:nvSpPr>
            <p:spPr>
              <a:xfrm>
                <a:off x="3395694" y="3254788"/>
                <a:ext cx="2352612"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N" sz="3000" b="1" i="1" smtClean="0">
                              <a:latin typeface="Cambria Math" panose="02040503050406030204" pitchFamily="18" charset="0"/>
                            </a:rPr>
                          </m:ctrlPr>
                        </m:sSubSupPr>
                        <m:e>
                          <m:r>
                            <a:rPr lang="en-IN" sz="3000" b="1" i="1" smtClean="0">
                              <a:latin typeface="Cambria Math" panose="02040503050406030204" pitchFamily="18" charset="0"/>
                            </a:rPr>
                            <m:t>𝒑</m:t>
                          </m:r>
                        </m:e>
                        <m:sub>
                          <m:r>
                            <a:rPr lang="en-IN" sz="3000" b="1" i="1" smtClean="0">
                              <a:latin typeface="Cambria Math" panose="02040503050406030204" pitchFamily="18" charset="0"/>
                            </a:rPr>
                            <m:t>𝟐</m:t>
                          </m:r>
                        </m:sub>
                        <m:sup>
                          <m:r>
                            <a:rPr lang="en-IN" sz="3000" b="1" i="1" smtClean="0">
                              <a:latin typeface="Cambria Math" panose="02040503050406030204" pitchFamily="18" charset="0"/>
                            </a:rPr>
                            <m:t>′</m:t>
                          </m:r>
                        </m:sup>
                      </m:sSubSup>
                      <m:r>
                        <a:rPr lang="en-IN" sz="3000" b="1" i="1" smtClean="0">
                          <a:latin typeface="Cambria Math" panose="02040503050406030204" pitchFamily="18" charset="0"/>
                        </a:rPr>
                        <m:t>  </m:t>
                      </m:r>
                      <m:r>
                        <a:rPr lang="en-IN" sz="3000" b="1" i="1" smtClean="0">
                          <a:latin typeface="Cambria Math" panose="02040503050406030204" pitchFamily="18" charset="0"/>
                        </a:rPr>
                        <m:t>𝒊𝒔</m:t>
                      </m:r>
                      <m:r>
                        <a:rPr lang="en-IN" sz="3000" b="1" i="1" smtClean="0">
                          <a:latin typeface="Cambria Math" panose="02040503050406030204" pitchFamily="18" charset="0"/>
                        </a:rPr>
                        <m:t> </m:t>
                      </m:r>
                      <m:r>
                        <a:rPr lang="en-IN" sz="3000" b="1" i="1" smtClean="0">
                          <a:latin typeface="Cambria Math" panose="02040503050406030204" pitchFamily="18" charset="0"/>
                        </a:rPr>
                        <m:t>𝑮𝒓𝒆𝒆𝒅𝒚</m:t>
                      </m:r>
                      <m:r>
                        <a:rPr lang="en-IN" sz="3000" b="1" i="1" smtClean="0">
                          <a:latin typeface="Cambria Math" panose="02040503050406030204" pitchFamily="18" charset="0"/>
                        </a:rPr>
                        <m:t>(</m:t>
                      </m:r>
                      <m:r>
                        <a:rPr lang="en-IN" sz="3000" b="1" i="1" smtClean="0">
                          <a:latin typeface="Cambria Math" panose="02040503050406030204" pitchFamily="18" charset="0"/>
                        </a:rPr>
                        <m:t>𝒚</m:t>
                      </m:r>
                      <m:r>
                        <a:rPr lang="en-IN" sz="3000" b="1" i="1" smtClean="0">
                          <a:latin typeface="Cambria Math" panose="02040503050406030204" pitchFamily="18" charset="0"/>
                        </a:rPr>
                        <m:t>)</m:t>
                      </m:r>
                    </m:oMath>
                  </m:oMathPara>
                </a14:m>
                <a:endParaRPr lang="en-IN" sz="3000" b="1" dirty="0">
                  <a:latin typeface="Cambria" panose="02040503050406030204" pitchFamily="18" charset="0"/>
                  <a:ea typeface="Cambria" panose="02040503050406030204" pitchFamily="18" charset="0"/>
                </a:endParaRPr>
              </a:p>
            </p:txBody>
          </p:sp>
        </mc:Choice>
        <mc:Fallback xmlns="">
          <p:sp>
            <p:nvSpPr>
              <p:cNvPr id="13" name="TextBox 12">
                <a:extLst>
                  <a:ext uri="{FF2B5EF4-FFF2-40B4-BE49-F238E27FC236}">
                    <a16:creationId xmlns:a16="http://schemas.microsoft.com/office/drawing/2014/main" id="{FCDAC6F3-A303-8E93-F237-F9669099A656}"/>
                  </a:ext>
                </a:extLst>
              </p:cNvPr>
              <p:cNvSpPr txBox="1">
                <a:spLocks noRot="1" noChangeAspect="1" noMove="1" noResize="1" noEditPoints="1" noAdjustHandles="1" noChangeArrowheads="1" noChangeShapeType="1" noTextEdit="1"/>
              </p:cNvSpPr>
              <p:nvPr/>
            </p:nvSpPr>
            <p:spPr>
              <a:xfrm>
                <a:off x="3395694" y="3254788"/>
                <a:ext cx="2352612" cy="553998"/>
              </a:xfrm>
              <a:prstGeom prst="rect">
                <a:avLst/>
              </a:prstGeom>
              <a:blipFill>
                <a:blip r:embed="rId6"/>
                <a:stretch>
                  <a:fillRect r="-2590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847DE07-506A-4CC5-8635-2E8A336EC5F5}"/>
                  </a:ext>
                </a:extLst>
              </p:cNvPr>
              <p:cNvSpPr txBox="1"/>
              <p:nvPr/>
            </p:nvSpPr>
            <p:spPr>
              <a:xfrm>
                <a:off x="862927" y="4237131"/>
                <a:ext cx="2352612"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IN" sz="3000" b="1" i="1" smtClean="0">
                          <a:latin typeface="Cambria Math" panose="02040503050406030204" pitchFamily="18" charset="0"/>
                          <a:ea typeface="Cambria Math" panose="02040503050406030204" pitchFamily="18" charset="0"/>
                        </a:rPr>
                        <m:t>𝜽</m:t>
                      </m:r>
                      <m:r>
                        <a:rPr lang="en-IN" sz="3000" b="1" i="1" smtClean="0">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rPr>
                        <m:t>𝒊𝒔</m:t>
                      </m:r>
                      <m:r>
                        <a:rPr lang="en-IN" sz="3000" b="1" i="1" smtClean="0">
                          <a:latin typeface="Cambria Math" panose="02040503050406030204" pitchFamily="18" charset="0"/>
                        </a:rPr>
                        <m:t> </m:t>
                      </m:r>
                      <m:f>
                        <m:fPr>
                          <m:type m:val="lin"/>
                          <m:ctrlPr>
                            <a:rPr lang="en-IN" sz="3000" b="1" i="1" smtClean="0">
                              <a:latin typeface="Cambria Math" panose="02040503050406030204" pitchFamily="18" charset="0"/>
                            </a:rPr>
                          </m:ctrlPr>
                        </m:fPr>
                        <m:num>
                          <m:r>
                            <a:rPr lang="en-IN" sz="3000" b="1" i="1" smtClean="0">
                              <a:latin typeface="Cambria Math" panose="02040503050406030204" pitchFamily="18" charset="0"/>
                            </a:rPr>
                            <m:t>𝒙</m:t>
                          </m:r>
                        </m:num>
                        <m:den>
                          <m:r>
                            <a:rPr lang="en-IN" sz="3000" b="1" i="1" smtClean="0">
                              <a:latin typeface="Cambria Math" panose="02040503050406030204" pitchFamily="18" charset="0"/>
                            </a:rPr>
                            <m:t>𝑱𝒐𝒉𝒏</m:t>
                          </m:r>
                        </m:den>
                      </m:f>
                      <m:r>
                        <a:rPr lang="en-IN" sz="3000" b="1" i="1" smtClean="0">
                          <a:latin typeface="Cambria Math" panose="02040503050406030204" pitchFamily="18" charset="0"/>
                        </a:rPr>
                        <m:t>,</m:t>
                      </m:r>
                      <m:f>
                        <m:fPr>
                          <m:type m:val="lin"/>
                          <m:ctrlPr>
                            <a:rPr lang="en-IN" sz="3000" b="1" i="1">
                              <a:latin typeface="Cambria Math" panose="02040503050406030204" pitchFamily="18" charset="0"/>
                            </a:rPr>
                          </m:ctrlPr>
                        </m:fPr>
                        <m:num>
                          <m:r>
                            <a:rPr lang="en-IN" sz="3000" b="1" i="1" smtClean="0">
                              <a:latin typeface="Cambria Math" panose="02040503050406030204" pitchFamily="18" charset="0"/>
                            </a:rPr>
                            <m:t>𝒚</m:t>
                          </m:r>
                        </m:num>
                        <m:den>
                          <m:r>
                            <a:rPr lang="en-IN" sz="3000" b="1" i="1">
                              <a:latin typeface="Cambria Math" panose="02040503050406030204" pitchFamily="18" charset="0"/>
                            </a:rPr>
                            <m:t>𝑱𝒐𝒉𝒏</m:t>
                          </m:r>
                        </m:den>
                      </m:f>
                      <m:r>
                        <a:rPr lang="en-IN" sz="3000" b="1" i="1" smtClean="0">
                          <a:latin typeface="Cambria Math" panose="02040503050406030204" pitchFamily="18" charset="0"/>
                        </a:rPr>
                        <m:t>}</m:t>
                      </m:r>
                    </m:oMath>
                  </m:oMathPara>
                </a14:m>
                <a:endParaRPr lang="en-IN" sz="3000" b="1" dirty="0">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2847DE07-506A-4CC5-8635-2E8A336EC5F5}"/>
                  </a:ext>
                </a:extLst>
              </p:cNvPr>
              <p:cNvSpPr txBox="1">
                <a:spLocks noRot="1" noChangeAspect="1" noMove="1" noResize="1" noEditPoints="1" noAdjustHandles="1" noChangeArrowheads="1" noChangeShapeType="1" noTextEdit="1"/>
              </p:cNvSpPr>
              <p:nvPr/>
            </p:nvSpPr>
            <p:spPr>
              <a:xfrm>
                <a:off x="862927" y="4237131"/>
                <a:ext cx="2352612" cy="553998"/>
              </a:xfrm>
              <a:prstGeom prst="rect">
                <a:avLst/>
              </a:prstGeom>
              <a:blipFill>
                <a:blip r:embed="rId7"/>
                <a:stretch>
                  <a:fillRect r="-6363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3116046-C647-941C-7CB4-C3FC67766ED2}"/>
                  </a:ext>
                </a:extLst>
              </p:cNvPr>
              <p:cNvSpPr txBox="1"/>
              <p:nvPr/>
            </p:nvSpPr>
            <p:spPr>
              <a:xfrm>
                <a:off x="788877" y="4883462"/>
                <a:ext cx="2352612"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IN" sz="3000" b="1" i="1" smtClean="0">
                          <a:latin typeface="Cambria Math" panose="02040503050406030204" pitchFamily="18" charset="0"/>
                          <a:ea typeface="Cambria Math" panose="02040503050406030204" pitchFamily="18" charset="0"/>
                        </a:rPr>
                        <m:t>𝑺𝑼𝑩𝑺𝑻</m:t>
                      </m:r>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𝜽</m:t>
                      </m:r>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𝒒</m:t>
                      </m:r>
                      <m:r>
                        <a:rPr lang="en-IN" sz="3000" b="1" i="1" smtClean="0">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rPr>
                        <m:t>𝒊𝒔</m:t>
                      </m:r>
                      <m:r>
                        <a:rPr lang="en-IN" sz="3000" b="1" i="1" smtClean="0">
                          <a:latin typeface="Cambria Math" panose="02040503050406030204" pitchFamily="18" charset="0"/>
                        </a:rPr>
                        <m:t> </m:t>
                      </m:r>
                      <m:r>
                        <a:rPr lang="en-IN" sz="3000" b="1" i="1" smtClean="0">
                          <a:latin typeface="Cambria Math" panose="02040503050406030204" pitchFamily="18" charset="0"/>
                        </a:rPr>
                        <m:t>𝑬𝒗𝒊𝒍</m:t>
                      </m:r>
                      <m:r>
                        <a:rPr lang="en-IN" sz="3000" b="1" i="1" smtClean="0">
                          <a:latin typeface="Cambria Math" panose="02040503050406030204" pitchFamily="18" charset="0"/>
                        </a:rPr>
                        <m:t>(</m:t>
                      </m:r>
                      <m:r>
                        <a:rPr lang="en-IN" sz="3000" b="1" i="1" smtClean="0">
                          <a:latin typeface="Cambria Math" panose="02040503050406030204" pitchFamily="18" charset="0"/>
                        </a:rPr>
                        <m:t>𝑱𝒐𝒉𝒏</m:t>
                      </m:r>
                      <m:r>
                        <a:rPr lang="en-IN" sz="3000" b="1" i="1" smtClean="0">
                          <a:latin typeface="Cambria Math" panose="02040503050406030204" pitchFamily="18" charset="0"/>
                        </a:rPr>
                        <m:t>)</m:t>
                      </m:r>
                    </m:oMath>
                  </m:oMathPara>
                </a14:m>
                <a:endParaRPr lang="en-IN" sz="3000" b="1" dirty="0">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33116046-C647-941C-7CB4-C3FC67766ED2}"/>
                  </a:ext>
                </a:extLst>
              </p:cNvPr>
              <p:cNvSpPr txBox="1">
                <a:spLocks noRot="1" noChangeAspect="1" noMove="1" noResize="1" noEditPoints="1" noAdjustHandles="1" noChangeArrowheads="1" noChangeShapeType="1" noTextEdit="1"/>
              </p:cNvSpPr>
              <p:nvPr/>
            </p:nvSpPr>
            <p:spPr>
              <a:xfrm>
                <a:off x="788877" y="4883462"/>
                <a:ext cx="2352612" cy="553998"/>
              </a:xfrm>
              <a:prstGeom prst="rect">
                <a:avLst/>
              </a:prstGeom>
              <a:blipFill>
                <a:blip r:embed="rId8"/>
                <a:stretch>
                  <a:fillRect r="-98446"/>
                </a:stretch>
              </a:blipFill>
            </p:spPr>
            <p:txBody>
              <a:bodyPr/>
              <a:lstStyle/>
              <a:p>
                <a:r>
                  <a:rPr lang="en-IN">
                    <a:noFill/>
                  </a:rPr>
                  <a:t> </a:t>
                </a:r>
              </a:p>
            </p:txBody>
          </p:sp>
        </mc:Fallback>
      </mc:AlternateContent>
      <p:sp>
        <p:nvSpPr>
          <p:cNvPr id="16" name="Right Brace 15">
            <a:extLst>
              <a:ext uri="{FF2B5EF4-FFF2-40B4-BE49-F238E27FC236}">
                <a16:creationId xmlns:a16="http://schemas.microsoft.com/office/drawing/2014/main" id="{E952BF6C-7753-D46D-C55D-964DEA52432B}"/>
              </a:ext>
            </a:extLst>
          </p:cNvPr>
          <p:cNvSpPr/>
          <p:nvPr/>
        </p:nvSpPr>
        <p:spPr>
          <a:xfrm>
            <a:off x="6383713" y="1993045"/>
            <a:ext cx="591433" cy="3631481"/>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
        <p:nvSpPr>
          <p:cNvPr id="17" name="Rectangle: Rounded Corners 16">
            <a:extLst>
              <a:ext uri="{FF2B5EF4-FFF2-40B4-BE49-F238E27FC236}">
                <a16:creationId xmlns:a16="http://schemas.microsoft.com/office/drawing/2014/main" id="{54DF1008-B27A-B903-0669-50DBF57BDE0A}"/>
              </a:ext>
            </a:extLst>
          </p:cNvPr>
          <p:cNvSpPr/>
          <p:nvPr/>
        </p:nvSpPr>
        <p:spPr>
          <a:xfrm>
            <a:off x="6965053" y="2040747"/>
            <a:ext cx="2071964" cy="1338294"/>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b="1" dirty="0">
                <a:latin typeface="Book Antiqua" panose="02040602050305030304" pitchFamily="18" charset="0"/>
              </a:rPr>
              <a:t>Lifted Inference Rules</a:t>
            </a:r>
          </a:p>
        </p:txBody>
      </p:sp>
    </p:spTree>
    <p:extLst>
      <p:ext uri="{BB962C8B-B14F-4D97-AF65-F5344CB8AC3E}">
        <p14:creationId xmlns:p14="http://schemas.microsoft.com/office/powerpoint/2010/main" val="24051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randombar(horizont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P spid="10" grpId="0"/>
      <p:bldP spid="12" grpId="0"/>
      <p:bldP spid="13" grpId="0"/>
      <p:bldP spid="14" grpId="0"/>
      <p:bldP spid="15" grpId="0"/>
      <p:bldP spid="16" grpId="0" animBg="1"/>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C8B44D9-9FE2-39F0-8EE7-9F1929026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51" y="705338"/>
            <a:ext cx="8041876" cy="3946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3360B5-9FDB-069E-5C9F-1D953BD4F9F5}"/>
              </a:ext>
            </a:extLst>
          </p:cNvPr>
          <p:cNvSpPr txBox="1"/>
          <p:nvPr/>
        </p:nvSpPr>
        <p:spPr>
          <a:xfrm>
            <a:off x="3033871" y="120563"/>
            <a:ext cx="2324675" cy="584775"/>
          </a:xfrm>
          <a:prstGeom prst="rect">
            <a:avLst/>
          </a:prstGeom>
          <a:noFill/>
        </p:spPr>
        <p:txBody>
          <a:bodyPr wrap="none" rtlCol="0">
            <a:spAutoFit/>
          </a:bodyPr>
          <a:lstStyle/>
          <a:p>
            <a:r>
              <a:rPr lang="en-IN" sz="3200" b="1" dirty="0">
                <a:solidFill>
                  <a:srgbClr val="C00000"/>
                </a:solidFill>
                <a:latin typeface="Book Antiqua" panose="02040602050305030304" pitchFamily="18" charset="0"/>
              </a:rPr>
              <a:t>Unification</a:t>
            </a:r>
          </a:p>
        </p:txBody>
      </p:sp>
      <p:sp>
        <p:nvSpPr>
          <p:cNvPr id="3" name="TextBox 2">
            <a:extLst>
              <a:ext uri="{FF2B5EF4-FFF2-40B4-BE49-F238E27FC236}">
                <a16:creationId xmlns:a16="http://schemas.microsoft.com/office/drawing/2014/main" id="{95E51F1A-6472-A684-3A6D-67214CDEDD79}"/>
              </a:ext>
            </a:extLst>
          </p:cNvPr>
          <p:cNvSpPr txBox="1"/>
          <p:nvPr/>
        </p:nvSpPr>
        <p:spPr>
          <a:xfrm>
            <a:off x="476119" y="4741848"/>
            <a:ext cx="8191761" cy="954107"/>
          </a:xfrm>
          <a:prstGeom prst="rect">
            <a:avLst/>
          </a:prstGeom>
          <a:noFill/>
        </p:spPr>
        <p:txBody>
          <a:bodyPr wrap="square">
            <a:spAutoFit/>
          </a:bodyPr>
          <a:lstStyle/>
          <a:p>
            <a:pPr algn="ctr"/>
            <a:r>
              <a:rPr lang="en-US" sz="2800" b="1" i="1" dirty="0">
                <a:solidFill>
                  <a:srgbClr val="000000"/>
                </a:solidFill>
                <a:effectLst/>
                <a:latin typeface="Times-Roman"/>
              </a:rPr>
              <a:t>Process of making different logical expressions become same</a:t>
            </a:r>
            <a:endParaRPr lang="en-IN" dirty="0"/>
          </a:p>
        </p:txBody>
      </p:sp>
    </p:spTree>
    <p:extLst>
      <p:ext uri="{BB962C8B-B14F-4D97-AF65-F5344CB8AC3E}">
        <p14:creationId xmlns:p14="http://schemas.microsoft.com/office/powerpoint/2010/main" val="255863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B6F86-3056-336D-E9C9-8F3E4861905B}"/>
              </a:ext>
            </a:extLst>
          </p:cNvPr>
          <p:cNvSpPr txBox="1"/>
          <p:nvPr/>
        </p:nvSpPr>
        <p:spPr>
          <a:xfrm>
            <a:off x="554090" y="394427"/>
            <a:ext cx="8008570" cy="830997"/>
          </a:xfrm>
          <a:prstGeom prst="rect">
            <a:avLst/>
          </a:prstGeom>
          <a:noFill/>
        </p:spPr>
        <p:txBody>
          <a:bodyPr wrap="square">
            <a:spAutoFit/>
          </a:bodyPr>
          <a:lstStyle/>
          <a:p>
            <a:r>
              <a:rPr lang="en-US" sz="3000" b="1" i="1" dirty="0">
                <a:solidFill>
                  <a:srgbClr val="000000"/>
                </a:solidFill>
                <a:effectLst/>
                <a:latin typeface="Book Antiqua" panose="02040602050305030304" pitchFamily="18" charset="0"/>
              </a:rPr>
              <a:t>concept is completely absent in a language</a:t>
            </a:r>
            <a:r>
              <a:rPr lang="en-US" sz="3000" b="1" i="1" dirty="0">
                <a:latin typeface="Book Antiqua" panose="02040602050305030304" pitchFamily="18" charset="0"/>
              </a:rPr>
              <a:t> </a:t>
            </a:r>
            <a:br>
              <a:rPr lang="en-US" dirty="0"/>
            </a:br>
            <a:endParaRPr lang="en-IN" dirty="0"/>
          </a:p>
        </p:txBody>
      </p:sp>
      <p:sp>
        <p:nvSpPr>
          <p:cNvPr id="5" name="TextBox 4">
            <a:extLst>
              <a:ext uri="{FF2B5EF4-FFF2-40B4-BE49-F238E27FC236}">
                <a16:creationId xmlns:a16="http://schemas.microsoft.com/office/drawing/2014/main" id="{F6BF0302-4809-BFA8-75ED-36AABFD5AE27}"/>
              </a:ext>
            </a:extLst>
          </p:cNvPr>
          <p:cNvSpPr txBox="1"/>
          <p:nvPr/>
        </p:nvSpPr>
        <p:spPr>
          <a:xfrm>
            <a:off x="778148" y="1330894"/>
            <a:ext cx="7687622" cy="2092881"/>
          </a:xfrm>
          <a:prstGeom prst="rect">
            <a:avLst/>
          </a:prstGeom>
          <a:noFill/>
        </p:spPr>
        <p:txBody>
          <a:bodyPr wrap="square">
            <a:spAutoFit/>
          </a:bodyPr>
          <a:lstStyle/>
          <a:p>
            <a:pPr algn="just"/>
            <a:r>
              <a:rPr lang="en-US" sz="2800" b="1" i="1" dirty="0">
                <a:solidFill>
                  <a:srgbClr val="C00000"/>
                </a:solidFill>
                <a:effectLst/>
                <a:latin typeface="Book Antiqua" panose="02040602050305030304" pitchFamily="18" charset="0"/>
              </a:rPr>
              <a:t>Speakers of the Australian aboriginal language Guugu Yimithirr have no words for relative directions, such as front, back, right, or left</a:t>
            </a:r>
          </a:p>
          <a:p>
            <a:pPr algn="just"/>
            <a:r>
              <a:rPr lang="en-US" sz="2800" b="1" i="1" dirty="0">
                <a:solidFill>
                  <a:srgbClr val="C00000"/>
                </a:solidFill>
                <a:effectLst/>
                <a:latin typeface="Book Antiqua" panose="02040602050305030304" pitchFamily="18" charset="0"/>
              </a:rPr>
              <a:t> “I have a pain in my north arm.” </a:t>
            </a:r>
            <a:br>
              <a:rPr lang="en-US" dirty="0">
                <a:solidFill>
                  <a:srgbClr val="C00000"/>
                </a:solidFill>
              </a:rPr>
            </a:br>
            <a:endParaRPr lang="en-IN" dirty="0">
              <a:solidFill>
                <a:srgbClr val="C00000"/>
              </a:solidFill>
            </a:endParaRPr>
          </a:p>
        </p:txBody>
      </p:sp>
    </p:spTree>
    <p:extLst>
      <p:ext uri="{BB962C8B-B14F-4D97-AF65-F5344CB8AC3E}">
        <p14:creationId xmlns:p14="http://schemas.microsoft.com/office/powerpoint/2010/main" val="429350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8272255-DD0C-AEA5-6D16-2E27B7CD8857}"/>
                  </a:ext>
                </a:extLst>
              </p:cNvPr>
              <p:cNvSpPr txBox="1"/>
              <p:nvPr/>
            </p:nvSpPr>
            <p:spPr>
              <a:xfrm>
                <a:off x="346815" y="87670"/>
                <a:ext cx="8009953" cy="10156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IN" sz="3000" b="1" i="1" smtClean="0">
                          <a:latin typeface="Cambria Math" panose="02040503050406030204" pitchFamily="18" charset="0"/>
                          <a:ea typeface="Cambria Math" panose="02040503050406030204" pitchFamily="18" charset="0"/>
                        </a:rPr>
                        <m:t>𝑼𝑵𝑰𝑭𝒀</m:t>
                      </m:r>
                      <m:d>
                        <m:dPr>
                          <m:ctrlPr>
                            <a:rPr lang="en-IN" sz="3000" b="1" i="1" smtClean="0">
                              <a:latin typeface="Cambria Math" panose="02040503050406030204" pitchFamily="18" charset="0"/>
                              <a:ea typeface="Cambria Math" panose="02040503050406030204" pitchFamily="18" charset="0"/>
                            </a:rPr>
                          </m:ctrlPr>
                        </m:dPr>
                        <m:e>
                          <m:r>
                            <a:rPr lang="en-IN" sz="3000" b="1" i="1" smtClean="0">
                              <a:latin typeface="Cambria Math" panose="02040503050406030204" pitchFamily="18" charset="0"/>
                              <a:ea typeface="Cambria Math" panose="02040503050406030204" pitchFamily="18" charset="0"/>
                            </a:rPr>
                            <m:t>𝒑</m:t>
                          </m:r>
                          <m:r>
                            <a:rPr lang="en-IN" sz="3000" b="1" i="1" smtClean="0">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𝒒</m:t>
                          </m:r>
                        </m:e>
                      </m:d>
                      <m:r>
                        <a:rPr lang="en-IN" sz="3000" b="1" i="1">
                          <a:latin typeface="Cambria Math" panose="02040503050406030204" pitchFamily="18" charset="0"/>
                          <a:ea typeface="Cambria Math" panose="02040503050406030204" pitchFamily="18" charset="0"/>
                        </a:rPr>
                        <m:t>=</m:t>
                      </m:r>
                      <m:r>
                        <a:rPr lang="en-IN" sz="3000" b="1" i="1">
                          <a:latin typeface="Cambria Math" panose="02040503050406030204" pitchFamily="18" charset="0"/>
                          <a:ea typeface="Cambria Math" panose="02040503050406030204" pitchFamily="18" charset="0"/>
                        </a:rPr>
                        <m:t>𝜽</m:t>
                      </m:r>
                      <m:r>
                        <a:rPr lang="en-IN" sz="3000" b="1" i="1" smtClean="0">
                          <a:latin typeface="Cambria Math" panose="02040503050406030204" pitchFamily="18" charset="0"/>
                          <a:ea typeface="Cambria Math" panose="02040503050406030204" pitchFamily="18" charset="0"/>
                        </a:rPr>
                        <m:t>  </m:t>
                      </m:r>
                      <m:r>
                        <a:rPr lang="en-IN" sz="3000" b="1" i="1" smtClean="0">
                          <a:latin typeface="Cambria Math" panose="02040503050406030204" pitchFamily="18" charset="0"/>
                          <a:ea typeface="Cambria Math" panose="02040503050406030204" pitchFamily="18" charset="0"/>
                        </a:rPr>
                        <m:t>𝒘𝒉𝒆𝒏</m:t>
                      </m:r>
                    </m:oMath>
                  </m:oMathPara>
                </a14:m>
                <a:endParaRPr lang="en-IN" sz="3000" b="1"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IN" sz="3000" b="1" i="1" smtClean="0">
                          <a:latin typeface="Cambria Math" panose="02040503050406030204" pitchFamily="18" charset="0"/>
                          <a:ea typeface="Cambria Math" panose="02040503050406030204" pitchFamily="18" charset="0"/>
                        </a:rPr>
                        <m:t> </m:t>
                      </m:r>
                      <m:r>
                        <a:rPr lang="en-IN" sz="3000" b="1" i="1">
                          <a:latin typeface="Cambria Math" panose="02040503050406030204" pitchFamily="18" charset="0"/>
                          <a:ea typeface="Cambria Math" panose="02040503050406030204" pitchFamily="18" charset="0"/>
                        </a:rPr>
                        <m:t>𝑺𝑼𝑩𝑺𝑻</m:t>
                      </m:r>
                      <m:d>
                        <m:dPr>
                          <m:ctrlPr>
                            <a:rPr lang="en-IN" sz="3000" b="1" i="1">
                              <a:latin typeface="Cambria Math" panose="02040503050406030204" pitchFamily="18" charset="0"/>
                              <a:ea typeface="Cambria Math" panose="02040503050406030204" pitchFamily="18" charset="0"/>
                            </a:rPr>
                          </m:ctrlPr>
                        </m:dPr>
                        <m:e>
                          <m:r>
                            <a:rPr lang="en-IN" sz="3000" b="1" i="1">
                              <a:latin typeface="Cambria Math" panose="02040503050406030204" pitchFamily="18" charset="0"/>
                              <a:ea typeface="Cambria Math" panose="02040503050406030204" pitchFamily="18" charset="0"/>
                            </a:rPr>
                            <m:t>𝜽</m:t>
                          </m:r>
                          <m:r>
                            <a:rPr lang="en-IN" sz="3000" b="1" i="1">
                              <a:latin typeface="Cambria Math" panose="02040503050406030204" pitchFamily="18" charset="0"/>
                              <a:ea typeface="Cambria Math" panose="02040503050406030204" pitchFamily="18" charset="0"/>
                            </a:rPr>
                            <m:t>,</m:t>
                          </m:r>
                          <m:r>
                            <a:rPr lang="en-IN" sz="3000" b="1" i="1" smtClean="0">
                              <a:latin typeface="Cambria Math" panose="02040503050406030204" pitchFamily="18" charset="0"/>
                              <a:ea typeface="Cambria Math" panose="02040503050406030204" pitchFamily="18" charset="0"/>
                            </a:rPr>
                            <m:t>𝒑</m:t>
                          </m:r>
                        </m:e>
                      </m:d>
                      <m:r>
                        <a:rPr lang="en-IN" sz="3000" b="1" i="1" smtClean="0">
                          <a:latin typeface="Cambria Math" panose="02040503050406030204" pitchFamily="18" charset="0"/>
                          <a:ea typeface="Cambria Math" panose="02040503050406030204" pitchFamily="18" charset="0"/>
                        </a:rPr>
                        <m:t>=</m:t>
                      </m:r>
                      <m:r>
                        <a:rPr lang="en-IN" sz="3000" b="1" i="1">
                          <a:latin typeface="Cambria Math" panose="02040503050406030204" pitchFamily="18" charset="0"/>
                          <a:ea typeface="Cambria Math" panose="02040503050406030204" pitchFamily="18" charset="0"/>
                        </a:rPr>
                        <m:t>𝑺𝑼𝑩𝑺𝑻</m:t>
                      </m:r>
                      <m:d>
                        <m:dPr>
                          <m:ctrlPr>
                            <a:rPr lang="en-IN" sz="3000" b="1" i="1">
                              <a:latin typeface="Cambria Math" panose="02040503050406030204" pitchFamily="18" charset="0"/>
                              <a:ea typeface="Cambria Math" panose="02040503050406030204" pitchFamily="18" charset="0"/>
                            </a:rPr>
                          </m:ctrlPr>
                        </m:dPr>
                        <m:e>
                          <m:r>
                            <a:rPr lang="en-IN" sz="3000" b="1" i="1">
                              <a:latin typeface="Cambria Math" panose="02040503050406030204" pitchFamily="18" charset="0"/>
                              <a:ea typeface="Cambria Math" panose="02040503050406030204" pitchFamily="18" charset="0"/>
                            </a:rPr>
                            <m:t>𝜽</m:t>
                          </m:r>
                          <m:r>
                            <a:rPr lang="en-IN" sz="3000" b="1" i="1">
                              <a:latin typeface="Cambria Math" panose="02040503050406030204" pitchFamily="18" charset="0"/>
                              <a:ea typeface="Cambria Math" panose="02040503050406030204" pitchFamily="18" charset="0"/>
                            </a:rPr>
                            <m:t>,</m:t>
                          </m:r>
                          <m:r>
                            <a:rPr lang="en-IN" sz="3000" b="1" i="1">
                              <a:latin typeface="Cambria Math" panose="02040503050406030204" pitchFamily="18" charset="0"/>
                              <a:ea typeface="Cambria Math" panose="02040503050406030204" pitchFamily="18" charset="0"/>
                            </a:rPr>
                            <m:t>𝒒</m:t>
                          </m:r>
                        </m:e>
                      </m:d>
                    </m:oMath>
                  </m:oMathPara>
                </a14:m>
                <a:endParaRPr lang="en-IN" sz="3000" b="1" dirty="0">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38272255-DD0C-AEA5-6D16-2E27B7CD8857}"/>
                  </a:ext>
                </a:extLst>
              </p:cNvPr>
              <p:cNvSpPr txBox="1">
                <a:spLocks noRot="1" noChangeAspect="1" noMove="1" noResize="1" noEditPoints="1" noAdjustHandles="1" noChangeArrowheads="1" noChangeShapeType="1" noTextEdit="1"/>
              </p:cNvSpPr>
              <p:nvPr/>
            </p:nvSpPr>
            <p:spPr>
              <a:xfrm>
                <a:off x="346815" y="87670"/>
                <a:ext cx="8009953" cy="1015663"/>
              </a:xfrm>
              <a:prstGeom prst="rect">
                <a:avLst/>
              </a:prstGeom>
              <a:blipFill>
                <a:blip r:embed="rId2"/>
                <a:stretch>
                  <a:fillRect/>
                </a:stretch>
              </a:blipFill>
            </p:spPr>
            <p:txBody>
              <a:bodyPr/>
              <a:lstStyle/>
              <a:p>
                <a:r>
                  <a:rPr lang="en-IN">
                    <a:noFill/>
                  </a:rPr>
                  <a:t> </a:t>
                </a:r>
              </a:p>
            </p:txBody>
          </p:sp>
        </mc:Fallback>
      </mc:AlternateContent>
      <p:sp>
        <p:nvSpPr>
          <p:cNvPr id="4" name="TextBox 3">
            <a:extLst>
              <a:ext uri="{FF2B5EF4-FFF2-40B4-BE49-F238E27FC236}">
                <a16:creationId xmlns:a16="http://schemas.microsoft.com/office/drawing/2014/main" id="{DACA9C89-F7BB-A9B8-5FDE-1586119643BE}"/>
              </a:ext>
            </a:extLst>
          </p:cNvPr>
          <p:cNvSpPr txBox="1"/>
          <p:nvPr/>
        </p:nvSpPr>
        <p:spPr>
          <a:xfrm>
            <a:off x="734375" y="1114100"/>
            <a:ext cx="8544492" cy="4401205"/>
          </a:xfrm>
          <a:prstGeom prst="rect">
            <a:avLst/>
          </a:prstGeom>
          <a:noFill/>
        </p:spPr>
        <p:txBody>
          <a:bodyPr wrap="square">
            <a:spAutoFit/>
          </a:bodyPr>
          <a:lstStyle/>
          <a:p>
            <a:r>
              <a:rPr lang="en-IN" sz="2800" b="1" i="0" dirty="0">
                <a:solidFill>
                  <a:schemeClr val="accent6">
                    <a:lumMod val="50000"/>
                  </a:schemeClr>
                </a:solidFill>
                <a:effectLst/>
                <a:latin typeface="Cambria" panose="02040503050406030204" pitchFamily="18" charset="0"/>
                <a:ea typeface="Cambria" panose="02040503050406030204" pitchFamily="18" charset="0"/>
              </a:rPr>
              <a:t>UNIFY(Knows(John, x), Knows(John, Jane)) =</a:t>
            </a:r>
          </a:p>
          <a:p>
            <a:r>
              <a:rPr lang="en-IN" sz="2800" b="1" dirty="0">
                <a:solidFill>
                  <a:schemeClr val="accent6">
                    <a:lumMod val="50000"/>
                  </a:schemeClr>
                </a:solidFill>
                <a:latin typeface="Cambria" panose="02040503050406030204" pitchFamily="18" charset="0"/>
                <a:ea typeface="Cambria" panose="02040503050406030204" pitchFamily="18" charset="0"/>
              </a:rPr>
              <a:t>                                 </a:t>
            </a:r>
            <a:r>
              <a:rPr lang="en-IN" sz="2800" b="1" i="0" dirty="0">
                <a:solidFill>
                  <a:schemeClr val="accent6">
                    <a:lumMod val="50000"/>
                  </a:schemeClr>
                </a:solidFill>
                <a:effectLst/>
                <a:latin typeface="Cambria" panose="02040503050406030204" pitchFamily="18" charset="0"/>
                <a:ea typeface="Cambria" panose="02040503050406030204" pitchFamily="18" charset="0"/>
              </a:rPr>
              <a:t> </a:t>
            </a:r>
            <a:r>
              <a:rPr lang="en-IN" sz="2800" b="1" i="0" dirty="0">
                <a:solidFill>
                  <a:srgbClr val="7030A0"/>
                </a:solidFill>
                <a:effectLst/>
                <a:latin typeface="Cambria" panose="02040503050406030204" pitchFamily="18" charset="0"/>
                <a:ea typeface="Cambria" panose="02040503050406030204" pitchFamily="18" charset="0"/>
              </a:rPr>
              <a:t>{x/Jane} </a:t>
            </a:r>
          </a:p>
          <a:p>
            <a:r>
              <a:rPr lang="en-IN" sz="2800" b="1" i="0" dirty="0">
                <a:solidFill>
                  <a:schemeClr val="accent6">
                    <a:lumMod val="50000"/>
                  </a:schemeClr>
                </a:solidFill>
                <a:effectLst/>
                <a:latin typeface="Cambria" panose="02040503050406030204" pitchFamily="18" charset="0"/>
                <a:ea typeface="Cambria" panose="02040503050406030204" pitchFamily="18" charset="0"/>
              </a:rPr>
              <a:t>UNIFY(Knows(John, x), Knows(y, Bill)) =</a:t>
            </a:r>
          </a:p>
          <a:p>
            <a:r>
              <a:rPr lang="en-IN" sz="2800" b="1" dirty="0">
                <a:solidFill>
                  <a:schemeClr val="accent6">
                    <a:lumMod val="50000"/>
                  </a:schemeClr>
                </a:solidFill>
                <a:latin typeface="Cambria" panose="02040503050406030204" pitchFamily="18" charset="0"/>
                <a:ea typeface="Cambria" panose="02040503050406030204" pitchFamily="18" charset="0"/>
              </a:rPr>
              <a:t>                                  </a:t>
            </a:r>
            <a:r>
              <a:rPr lang="en-IN" sz="2800" b="1" i="0" dirty="0">
                <a:solidFill>
                  <a:schemeClr val="accent6">
                    <a:lumMod val="50000"/>
                  </a:schemeClr>
                </a:solidFill>
                <a:effectLst/>
                <a:latin typeface="Cambria" panose="02040503050406030204" pitchFamily="18" charset="0"/>
                <a:ea typeface="Cambria" panose="02040503050406030204" pitchFamily="18" charset="0"/>
              </a:rPr>
              <a:t> </a:t>
            </a:r>
            <a:r>
              <a:rPr lang="en-IN" sz="2800" b="1" i="0" dirty="0">
                <a:solidFill>
                  <a:srgbClr val="7030A0"/>
                </a:solidFill>
                <a:effectLst/>
                <a:latin typeface="Cambria" panose="02040503050406030204" pitchFamily="18" charset="0"/>
                <a:ea typeface="Cambria" panose="02040503050406030204" pitchFamily="18" charset="0"/>
              </a:rPr>
              <a:t>{x/Bill, y/John} </a:t>
            </a:r>
          </a:p>
          <a:p>
            <a:r>
              <a:rPr lang="en-IN" sz="2800" b="1" i="0" dirty="0">
                <a:solidFill>
                  <a:schemeClr val="accent6">
                    <a:lumMod val="50000"/>
                  </a:schemeClr>
                </a:solidFill>
                <a:effectLst/>
                <a:latin typeface="Cambria" panose="02040503050406030204" pitchFamily="18" charset="0"/>
                <a:ea typeface="Cambria" panose="02040503050406030204" pitchFamily="18" charset="0"/>
              </a:rPr>
              <a:t>UNIFY(Knows(John, x), Knows(y, Mother(y))) =</a:t>
            </a:r>
          </a:p>
          <a:p>
            <a:r>
              <a:rPr lang="en-IN" sz="2800" b="1" dirty="0">
                <a:solidFill>
                  <a:srgbClr val="7030A0"/>
                </a:solidFill>
                <a:latin typeface="Cambria" panose="02040503050406030204" pitchFamily="18" charset="0"/>
                <a:ea typeface="Cambria" panose="02040503050406030204" pitchFamily="18" charset="0"/>
              </a:rPr>
              <a:t>            </a:t>
            </a:r>
            <a:r>
              <a:rPr lang="en-IN" sz="2800" b="1" i="0" dirty="0">
                <a:solidFill>
                  <a:srgbClr val="7030A0"/>
                </a:solidFill>
                <a:effectLst/>
                <a:latin typeface="Cambria" panose="02040503050406030204" pitchFamily="18" charset="0"/>
                <a:ea typeface="Cambria" panose="02040503050406030204" pitchFamily="18" charset="0"/>
              </a:rPr>
              <a:t>{y/John, x/Mother(John)} </a:t>
            </a:r>
          </a:p>
          <a:p>
            <a:endParaRPr lang="en-IN" sz="2800" b="1" dirty="0">
              <a:solidFill>
                <a:schemeClr val="accent6">
                  <a:lumMod val="50000"/>
                </a:schemeClr>
              </a:solidFill>
              <a:latin typeface="Cambria" panose="02040503050406030204" pitchFamily="18" charset="0"/>
              <a:ea typeface="Cambria" panose="02040503050406030204" pitchFamily="18" charset="0"/>
            </a:endParaRPr>
          </a:p>
          <a:p>
            <a:r>
              <a:rPr lang="en-IN" sz="2800" b="1" i="0" dirty="0">
                <a:solidFill>
                  <a:schemeClr val="accent6">
                    <a:lumMod val="50000"/>
                  </a:schemeClr>
                </a:solidFill>
                <a:effectLst/>
                <a:latin typeface="Cambria" panose="02040503050406030204" pitchFamily="18" charset="0"/>
                <a:ea typeface="Cambria" panose="02040503050406030204" pitchFamily="18" charset="0"/>
              </a:rPr>
              <a:t>UNIFY(Knows(John, x), Knows(x, Elizabeth)) =</a:t>
            </a:r>
          </a:p>
          <a:p>
            <a:r>
              <a:rPr lang="en-IN" sz="2800" b="1" dirty="0">
                <a:solidFill>
                  <a:srgbClr val="7030A0"/>
                </a:solidFill>
                <a:latin typeface="Cambria" panose="02040503050406030204" pitchFamily="18" charset="0"/>
                <a:ea typeface="Cambria" panose="02040503050406030204" pitchFamily="18" charset="0"/>
              </a:rPr>
              <a:t>                                   </a:t>
            </a:r>
            <a:r>
              <a:rPr lang="en-IN" sz="2800" b="1" i="0" dirty="0">
                <a:solidFill>
                  <a:srgbClr val="7030A0"/>
                </a:solidFill>
                <a:effectLst/>
                <a:latin typeface="Cambria" panose="02040503050406030204" pitchFamily="18" charset="0"/>
                <a:ea typeface="Cambria" panose="02040503050406030204" pitchFamily="18" charset="0"/>
              </a:rPr>
              <a:t> fail .</a:t>
            </a:r>
            <a:r>
              <a:rPr lang="en-IN" sz="2800" b="1" dirty="0">
                <a:solidFill>
                  <a:srgbClr val="7030A0"/>
                </a:solidFill>
                <a:latin typeface="Cambria" panose="02040503050406030204" pitchFamily="18" charset="0"/>
                <a:ea typeface="Cambria" panose="02040503050406030204" pitchFamily="18" charset="0"/>
              </a:rPr>
              <a:t> </a:t>
            </a:r>
            <a:br>
              <a:rPr lang="en-IN" sz="2800" b="1" dirty="0">
                <a:solidFill>
                  <a:schemeClr val="accent6">
                    <a:lumMod val="50000"/>
                  </a:schemeClr>
                </a:solidFill>
              </a:rPr>
            </a:br>
            <a:endParaRPr lang="en-IN" sz="2800" b="1" dirty="0">
              <a:solidFill>
                <a:schemeClr val="accent6">
                  <a:lumMod val="50000"/>
                </a:schemeClr>
              </a:solidFill>
            </a:endParaRPr>
          </a:p>
        </p:txBody>
      </p:sp>
    </p:spTree>
    <p:extLst>
      <p:ext uri="{BB962C8B-B14F-4D97-AF65-F5344CB8AC3E}">
        <p14:creationId xmlns:p14="http://schemas.microsoft.com/office/powerpoint/2010/main" val="37586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randombar(horizontal)">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467165-DCE9-7ED4-1E95-AC6A85950D2C}"/>
              </a:ext>
            </a:extLst>
          </p:cNvPr>
          <p:cNvSpPr txBox="1"/>
          <p:nvPr/>
        </p:nvSpPr>
        <p:spPr>
          <a:xfrm>
            <a:off x="1311044" y="213538"/>
            <a:ext cx="7832956" cy="1938992"/>
          </a:xfrm>
          <a:prstGeom prst="rect">
            <a:avLst/>
          </a:prstGeom>
          <a:noFill/>
        </p:spPr>
        <p:txBody>
          <a:bodyPr wrap="square">
            <a:spAutoFit/>
          </a:bodyPr>
          <a:lstStyle/>
          <a:p>
            <a:r>
              <a:rPr lang="en-US" sz="3000" b="0" i="0" dirty="0">
                <a:solidFill>
                  <a:srgbClr val="000000"/>
                </a:solidFill>
                <a:effectLst/>
                <a:latin typeface="Cambria" panose="02040503050406030204" pitchFamily="18" charset="0"/>
                <a:ea typeface="Cambria" panose="02040503050406030204" pitchFamily="18" charset="0"/>
              </a:rPr>
              <a:t>UNIFY(Knows(John, x), Knows(y, z)) </a:t>
            </a:r>
          </a:p>
          <a:p>
            <a:r>
              <a:rPr lang="en-US" sz="3000" dirty="0">
                <a:solidFill>
                  <a:srgbClr val="000000"/>
                </a:solidFill>
                <a:latin typeface="Cambria" panose="02040503050406030204" pitchFamily="18" charset="0"/>
                <a:ea typeface="Cambria" panose="02040503050406030204" pitchFamily="18" charset="0"/>
              </a:rPr>
              <a:t>=</a:t>
            </a:r>
            <a:r>
              <a:rPr lang="en-US" sz="3000" b="0" i="0" dirty="0">
                <a:solidFill>
                  <a:srgbClr val="000000"/>
                </a:solidFill>
                <a:effectLst/>
                <a:latin typeface="Cambria" panose="02040503050406030204" pitchFamily="18" charset="0"/>
                <a:ea typeface="Cambria" panose="02040503050406030204" pitchFamily="18" charset="0"/>
              </a:rPr>
              <a:t> {y/John, x/z} </a:t>
            </a:r>
          </a:p>
          <a:p>
            <a:r>
              <a:rPr lang="en-US" sz="3000" dirty="0">
                <a:solidFill>
                  <a:srgbClr val="000000"/>
                </a:solidFill>
                <a:latin typeface="Cambria" panose="02040503050406030204" pitchFamily="18" charset="0"/>
                <a:ea typeface="Cambria" panose="02040503050406030204" pitchFamily="18" charset="0"/>
              </a:rPr>
              <a:t>=</a:t>
            </a:r>
            <a:r>
              <a:rPr lang="en-US" sz="3000" b="0" i="0" dirty="0">
                <a:solidFill>
                  <a:srgbClr val="000000"/>
                </a:solidFill>
                <a:effectLst/>
                <a:latin typeface="Cambria" panose="02040503050406030204" pitchFamily="18" charset="0"/>
                <a:ea typeface="Cambria" panose="02040503050406030204" pitchFamily="18" charset="0"/>
              </a:rPr>
              <a:t> {y/John, x/John, z/John}. </a:t>
            </a:r>
            <a:br>
              <a:rPr lang="en-US" sz="3000" dirty="0">
                <a:latin typeface="Cambria" panose="02040503050406030204" pitchFamily="18" charset="0"/>
                <a:ea typeface="Cambria" panose="02040503050406030204" pitchFamily="18" charset="0"/>
              </a:rPr>
            </a:br>
            <a:endParaRPr lang="en-IN" sz="30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49B46C7-CF7C-C168-C67C-991F94CC526B}"/>
              </a:ext>
            </a:extLst>
          </p:cNvPr>
          <p:cNvSpPr txBox="1"/>
          <p:nvPr/>
        </p:nvSpPr>
        <p:spPr>
          <a:xfrm>
            <a:off x="1432156" y="2152530"/>
            <a:ext cx="4572000" cy="584775"/>
          </a:xfrm>
          <a:prstGeom prst="rect">
            <a:avLst/>
          </a:prstGeom>
          <a:noFill/>
        </p:spPr>
        <p:txBody>
          <a:bodyPr wrap="square">
            <a:spAutoFit/>
          </a:bodyPr>
          <a:lstStyle/>
          <a:p>
            <a:r>
              <a:rPr lang="en-US" sz="3200" b="0" i="0" dirty="0">
                <a:solidFill>
                  <a:srgbClr val="000000"/>
                </a:solidFill>
                <a:effectLst/>
                <a:latin typeface="Cambria" panose="02040503050406030204" pitchFamily="18" charset="0"/>
                <a:ea typeface="Cambria" panose="02040503050406030204" pitchFamily="18" charset="0"/>
              </a:rPr>
              <a:t>{y/John, x/z} </a:t>
            </a:r>
          </a:p>
        </p:txBody>
      </p:sp>
      <p:sp>
        <p:nvSpPr>
          <p:cNvPr id="6" name="TextBox 5">
            <a:extLst>
              <a:ext uri="{FF2B5EF4-FFF2-40B4-BE49-F238E27FC236}">
                <a16:creationId xmlns:a16="http://schemas.microsoft.com/office/drawing/2014/main" id="{6C3A31D2-E5FB-F69A-A8F5-B20D2A7C583D}"/>
              </a:ext>
            </a:extLst>
          </p:cNvPr>
          <p:cNvSpPr txBox="1"/>
          <p:nvPr/>
        </p:nvSpPr>
        <p:spPr>
          <a:xfrm>
            <a:off x="3185937" y="3003752"/>
            <a:ext cx="4083169" cy="584775"/>
          </a:xfrm>
          <a:prstGeom prst="rect">
            <a:avLst/>
          </a:prstGeom>
          <a:noFill/>
        </p:spPr>
        <p:txBody>
          <a:bodyPr wrap="none" rtlCol="0">
            <a:spAutoFit/>
          </a:bodyPr>
          <a:lstStyle/>
          <a:p>
            <a:r>
              <a:rPr lang="en-IN" sz="3200" b="1" i="1" dirty="0">
                <a:latin typeface="Book Antiqua" panose="02040602050305030304" pitchFamily="18" charset="0"/>
              </a:rPr>
              <a:t>Most General Unifier</a:t>
            </a:r>
          </a:p>
        </p:txBody>
      </p:sp>
    </p:spTree>
    <p:extLst>
      <p:ext uri="{BB962C8B-B14F-4D97-AF65-F5344CB8AC3E}">
        <p14:creationId xmlns:p14="http://schemas.microsoft.com/office/powerpoint/2010/main" val="149737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a:extLst>
              <a:ext uri="{FF2B5EF4-FFF2-40B4-BE49-F238E27FC236}">
                <a16:creationId xmlns:a16="http://schemas.microsoft.com/office/drawing/2014/main" id="{1DDDA65E-EFF2-BF15-31C8-92BA9C0B9CD2}"/>
              </a:ext>
            </a:extLst>
          </p:cNvPr>
          <p:cNvSpPr/>
          <p:nvPr/>
        </p:nvSpPr>
        <p:spPr>
          <a:xfrm>
            <a:off x="732731" y="48445"/>
            <a:ext cx="2216360" cy="1744021"/>
          </a:xfrm>
          <a:prstGeom prst="flowChartMagneticDisk">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000" b="1" dirty="0"/>
              <a:t>KB</a:t>
            </a:r>
          </a:p>
        </p:txBody>
      </p:sp>
      <p:sp>
        <p:nvSpPr>
          <p:cNvPr id="9" name="TextBox 8">
            <a:extLst>
              <a:ext uri="{FF2B5EF4-FFF2-40B4-BE49-F238E27FC236}">
                <a16:creationId xmlns:a16="http://schemas.microsoft.com/office/drawing/2014/main" id="{CA2EB197-5209-1609-3F0E-AE73ACBEEBE0}"/>
              </a:ext>
            </a:extLst>
          </p:cNvPr>
          <p:cNvSpPr txBox="1"/>
          <p:nvPr/>
        </p:nvSpPr>
        <p:spPr>
          <a:xfrm>
            <a:off x="3966437" y="433008"/>
            <a:ext cx="1510350" cy="553998"/>
          </a:xfrm>
          <a:prstGeom prst="rect">
            <a:avLst/>
          </a:prstGeom>
          <a:noFill/>
        </p:spPr>
        <p:txBody>
          <a:bodyPr wrap="none" rtlCol="0">
            <a:spAutoFit/>
          </a:bodyPr>
          <a:lstStyle/>
          <a:p>
            <a:r>
              <a:rPr lang="en-IN" sz="3000" b="1" dirty="0">
                <a:latin typeface="Book Antiqua" panose="02040602050305030304" pitchFamily="18" charset="0"/>
              </a:rPr>
              <a:t>STORE</a:t>
            </a:r>
          </a:p>
        </p:txBody>
      </p:sp>
      <p:sp>
        <p:nvSpPr>
          <p:cNvPr id="11" name="TextBox 10">
            <a:extLst>
              <a:ext uri="{FF2B5EF4-FFF2-40B4-BE49-F238E27FC236}">
                <a16:creationId xmlns:a16="http://schemas.microsoft.com/office/drawing/2014/main" id="{F2331FF8-FF63-944A-F8FE-9156B9232D6E}"/>
              </a:ext>
            </a:extLst>
          </p:cNvPr>
          <p:cNvSpPr txBox="1"/>
          <p:nvPr/>
        </p:nvSpPr>
        <p:spPr>
          <a:xfrm>
            <a:off x="3966437" y="1063803"/>
            <a:ext cx="1487908" cy="553998"/>
          </a:xfrm>
          <a:prstGeom prst="rect">
            <a:avLst/>
          </a:prstGeom>
          <a:noFill/>
        </p:spPr>
        <p:txBody>
          <a:bodyPr wrap="none" rtlCol="0">
            <a:spAutoFit/>
          </a:bodyPr>
          <a:lstStyle/>
          <a:p>
            <a:r>
              <a:rPr lang="en-IN" sz="3000" b="1" dirty="0">
                <a:latin typeface="Book Antiqua" panose="02040602050305030304" pitchFamily="18" charset="0"/>
              </a:rPr>
              <a:t>FETCH</a:t>
            </a:r>
          </a:p>
        </p:txBody>
      </p:sp>
      <p:sp>
        <p:nvSpPr>
          <p:cNvPr id="12" name="Arrow: Right 11">
            <a:extLst>
              <a:ext uri="{FF2B5EF4-FFF2-40B4-BE49-F238E27FC236}">
                <a16:creationId xmlns:a16="http://schemas.microsoft.com/office/drawing/2014/main" id="{7601793A-CAE0-4BEA-7F13-7EB2ECA232B5}"/>
              </a:ext>
            </a:extLst>
          </p:cNvPr>
          <p:cNvSpPr/>
          <p:nvPr/>
        </p:nvSpPr>
        <p:spPr>
          <a:xfrm flipH="1">
            <a:off x="2997536" y="604033"/>
            <a:ext cx="920455" cy="211947"/>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Right 12">
            <a:extLst>
              <a:ext uri="{FF2B5EF4-FFF2-40B4-BE49-F238E27FC236}">
                <a16:creationId xmlns:a16="http://schemas.microsoft.com/office/drawing/2014/main" id="{DD4EBE54-F5E6-67A0-A243-06BC5FAECCA8}"/>
              </a:ext>
            </a:extLst>
          </p:cNvPr>
          <p:cNvSpPr/>
          <p:nvPr/>
        </p:nvSpPr>
        <p:spPr>
          <a:xfrm>
            <a:off x="2997536" y="1198234"/>
            <a:ext cx="968901" cy="285136"/>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ight Brace 13">
            <a:extLst>
              <a:ext uri="{FF2B5EF4-FFF2-40B4-BE49-F238E27FC236}">
                <a16:creationId xmlns:a16="http://schemas.microsoft.com/office/drawing/2014/main" id="{66C9E0BF-D7AA-F262-E3C4-00040E15ED50}"/>
              </a:ext>
            </a:extLst>
          </p:cNvPr>
          <p:cNvSpPr/>
          <p:nvPr/>
        </p:nvSpPr>
        <p:spPr>
          <a:xfrm>
            <a:off x="5476787" y="296726"/>
            <a:ext cx="597009" cy="132107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
        <p:nvSpPr>
          <p:cNvPr id="15" name="Rectangle: Rounded Corners 14">
            <a:extLst>
              <a:ext uri="{FF2B5EF4-FFF2-40B4-BE49-F238E27FC236}">
                <a16:creationId xmlns:a16="http://schemas.microsoft.com/office/drawing/2014/main" id="{95D21726-A3CE-D72E-870D-79B72E8D3BA4}"/>
              </a:ext>
            </a:extLst>
          </p:cNvPr>
          <p:cNvSpPr/>
          <p:nvPr/>
        </p:nvSpPr>
        <p:spPr>
          <a:xfrm>
            <a:off x="6279687" y="502617"/>
            <a:ext cx="2321805" cy="76301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dirty="0">
                <a:latin typeface="Book Antiqua" panose="02040602050305030304" pitchFamily="18" charset="0"/>
              </a:rPr>
              <a:t>Sentences</a:t>
            </a:r>
          </a:p>
        </p:txBody>
      </p:sp>
      <p:sp>
        <p:nvSpPr>
          <p:cNvPr id="16" name="TextBox 15">
            <a:extLst>
              <a:ext uri="{FF2B5EF4-FFF2-40B4-BE49-F238E27FC236}">
                <a16:creationId xmlns:a16="http://schemas.microsoft.com/office/drawing/2014/main" id="{3580E74B-A68E-17DB-398A-3AA4BFC01257}"/>
              </a:ext>
            </a:extLst>
          </p:cNvPr>
          <p:cNvSpPr txBox="1"/>
          <p:nvPr/>
        </p:nvSpPr>
        <p:spPr>
          <a:xfrm>
            <a:off x="732731" y="1865624"/>
            <a:ext cx="8191761" cy="4247317"/>
          </a:xfrm>
          <a:prstGeom prst="rect">
            <a:avLst/>
          </a:prstGeom>
          <a:noFill/>
        </p:spPr>
        <p:txBody>
          <a:bodyPr wrap="square">
            <a:spAutoFit/>
          </a:bodyPr>
          <a:lstStyle/>
          <a:p>
            <a:pPr marL="457200" indent="-457200" algn="just">
              <a:buFont typeface="Wingdings" panose="05000000000000000000" pitchFamily="2" charset="2"/>
              <a:buChar char="q"/>
            </a:pPr>
            <a:r>
              <a:rPr lang="en-IN" sz="3000" b="1" i="1" dirty="0">
                <a:latin typeface="Book Antiqua" panose="02040602050305030304" pitchFamily="18" charset="0"/>
              </a:rPr>
              <a:t>Knows(</a:t>
            </a:r>
            <a:r>
              <a:rPr lang="en-IN" sz="3000" b="1" i="1" dirty="0" err="1">
                <a:latin typeface="Book Antiqua" panose="02040602050305030304" pitchFamily="18" charset="0"/>
              </a:rPr>
              <a:t>x,John</a:t>
            </a:r>
            <a:r>
              <a:rPr lang="en-IN" sz="3000" b="1" i="1" dirty="0">
                <a:latin typeface="Book Antiqua" panose="02040602050305030304" pitchFamily="18" charset="0"/>
              </a:rPr>
              <a:t>) </a:t>
            </a:r>
          </a:p>
          <a:p>
            <a:pPr marL="457200" indent="-457200" algn="just">
              <a:buFont typeface="Wingdings" panose="05000000000000000000" pitchFamily="2" charset="2"/>
              <a:buChar char="q"/>
            </a:pPr>
            <a:r>
              <a:rPr lang="en-IN" sz="3000" b="1" i="1" dirty="0">
                <a:latin typeface="Book Antiqua" panose="02040602050305030304" pitchFamily="18" charset="0"/>
              </a:rPr>
              <a:t>Employs(</a:t>
            </a:r>
            <a:r>
              <a:rPr lang="en-IN" sz="3000" b="1" i="1" dirty="0" err="1">
                <a:latin typeface="Book Antiqua" panose="02040602050305030304" pitchFamily="18" charset="0"/>
              </a:rPr>
              <a:t>x,y</a:t>
            </a:r>
            <a:r>
              <a:rPr lang="en-IN" sz="3000" b="1" i="1" dirty="0">
                <a:latin typeface="Book Antiqua" panose="02040602050305030304" pitchFamily="18" charset="0"/>
              </a:rPr>
              <a:t>)</a:t>
            </a:r>
          </a:p>
          <a:p>
            <a:pPr marL="457200" indent="-457200" algn="just">
              <a:buFont typeface="Wingdings" panose="05000000000000000000" pitchFamily="2" charset="2"/>
              <a:buChar char="q"/>
            </a:pPr>
            <a:r>
              <a:rPr lang="en-IN" sz="3000" b="1" i="1" dirty="0">
                <a:latin typeface="Book Antiqua" panose="02040602050305030304" pitchFamily="18" charset="0"/>
              </a:rPr>
              <a:t>Maintaining all facts in a single list and unifying is highly inefficient</a:t>
            </a:r>
          </a:p>
          <a:p>
            <a:pPr marL="457200" indent="-457200" algn="just">
              <a:buFont typeface="Wingdings" panose="05000000000000000000" pitchFamily="2" charset="2"/>
              <a:buChar char="q"/>
            </a:pPr>
            <a:r>
              <a:rPr lang="en-IN" sz="3000" b="1" i="1" dirty="0">
                <a:latin typeface="Book Antiqua" panose="02040602050305030304" pitchFamily="18" charset="0"/>
              </a:rPr>
              <a:t>Indexing KB is efficient</a:t>
            </a:r>
          </a:p>
          <a:p>
            <a:pPr marL="457200" indent="-457200" algn="just">
              <a:buFont typeface="Wingdings" panose="05000000000000000000" pitchFamily="2" charset="2"/>
              <a:buChar char="q"/>
            </a:pPr>
            <a:r>
              <a:rPr lang="en-IN" sz="3000" b="1" i="1" dirty="0">
                <a:latin typeface="Book Antiqua" panose="02040602050305030304" pitchFamily="18" charset="0"/>
              </a:rPr>
              <a:t>Predicate wise indexing</a:t>
            </a:r>
          </a:p>
          <a:p>
            <a:pPr marL="457200" indent="-457200" algn="just">
              <a:buFont typeface="Wingdings" panose="05000000000000000000" pitchFamily="2" charset="2"/>
              <a:buChar char="q"/>
            </a:pPr>
            <a:r>
              <a:rPr lang="en-IN" sz="3000" b="1" i="1" dirty="0">
                <a:latin typeface="Book Antiqua" panose="02040602050305030304" pitchFamily="18" charset="0"/>
              </a:rPr>
              <a:t>Employs(</a:t>
            </a:r>
            <a:r>
              <a:rPr lang="en-IN" sz="3000" b="1" i="1" dirty="0" err="1">
                <a:latin typeface="Book Antiqua" panose="02040602050305030304" pitchFamily="18" charset="0"/>
              </a:rPr>
              <a:t>x,y</a:t>
            </a:r>
            <a:r>
              <a:rPr lang="en-IN" sz="3000" b="1" i="1" dirty="0">
                <a:latin typeface="Book Antiqua" panose="02040602050305030304" pitchFamily="18" charset="0"/>
              </a:rPr>
              <a:t>) – predicate indexing is still inefficient</a:t>
            </a:r>
          </a:p>
          <a:p>
            <a:pPr marL="457200" indent="-457200" algn="just">
              <a:buFont typeface="Wingdings" panose="05000000000000000000" pitchFamily="2" charset="2"/>
              <a:buChar char="q"/>
            </a:pPr>
            <a:r>
              <a:rPr lang="en-IN" sz="3000" b="1" i="1" dirty="0">
                <a:latin typeface="Book Antiqua" panose="02040602050305030304" pitchFamily="18" charset="0"/>
              </a:rPr>
              <a:t>Solution: Multi level indexing</a:t>
            </a:r>
          </a:p>
        </p:txBody>
      </p:sp>
    </p:spTree>
    <p:extLst>
      <p:ext uri="{BB962C8B-B14F-4D97-AF65-F5344CB8AC3E}">
        <p14:creationId xmlns:p14="http://schemas.microsoft.com/office/powerpoint/2010/main" val="330018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0" dur="500"/>
                                        <p:tgtEl>
                                          <p:spTgt spid="1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5" dur="500"/>
                                        <p:tgtEl>
                                          <p:spTgt spid="1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50" dur="500"/>
                                        <p:tgtEl>
                                          <p:spTgt spid="1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55" dur="500"/>
                                        <p:tgtEl>
                                          <p:spTgt spid="16">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60" dur="500"/>
                                        <p:tgtEl>
                                          <p:spTgt spid="1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65" dur="500"/>
                                        <p:tgtEl>
                                          <p:spTgt spid="1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xEl>
                                              <p:pRg st="6" end="6"/>
                                            </p:txEl>
                                          </p:spTgt>
                                        </p:tgtEl>
                                        <p:attrNameLst>
                                          <p:attrName>style.visibility</p:attrName>
                                        </p:attrNameLst>
                                      </p:cBhvr>
                                      <p:to>
                                        <p:strVal val="visible"/>
                                      </p:to>
                                    </p:set>
                                    <p:animEffect transition="in" filter="randombar(horizontal)">
                                      <p:cBhvr>
                                        <p:cTn id="70"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p:bldP spid="12" grpId="0" animBg="1"/>
      <p:bldP spid="13" grpId="0" animBg="1"/>
      <p:bldP spid="14" grpId="0" animBg="1"/>
      <p:bldP spid="15" grpId="0" animBg="1"/>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D314538-EBD0-DA7E-F92C-44352C6CAAC1}"/>
              </a:ext>
            </a:extLst>
          </p:cNvPr>
          <p:cNvSpPr/>
          <p:nvPr/>
        </p:nvSpPr>
        <p:spPr>
          <a:xfrm>
            <a:off x="962845" y="169558"/>
            <a:ext cx="5837627" cy="76301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dirty="0">
                <a:latin typeface="Book Antiqua" panose="02040602050305030304" pitchFamily="18" charset="0"/>
              </a:rPr>
              <a:t>Subsumption lattice</a:t>
            </a:r>
          </a:p>
        </p:txBody>
      </p:sp>
      <p:sp>
        <p:nvSpPr>
          <p:cNvPr id="5" name="TextBox 4">
            <a:extLst>
              <a:ext uri="{FF2B5EF4-FFF2-40B4-BE49-F238E27FC236}">
                <a16:creationId xmlns:a16="http://schemas.microsoft.com/office/drawing/2014/main" id="{59654035-7435-D843-02B0-92813FEAE3DA}"/>
              </a:ext>
            </a:extLst>
          </p:cNvPr>
          <p:cNvSpPr txBox="1"/>
          <p:nvPr/>
        </p:nvSpPr>
        <p:spPr>
          <a:xfrm>
            <a:off x="425164" y="987558"/>
            <a:ext cx="8191761" cy="1938992"/>
          </a:xfrm>
          <a:prstGeom prst="rect">
            <a:avLst/>
          </a:prstGeom>
          <a:noFill/>
        </p:spPr>
        <p:txBody>
          <a:bodyPr wrap="square">
            <a:spAutoFit/>
          </a:bodyPr>
          <a:lstStyle/>
          <a:p>
            <a:pPr marL="457200" indent="-457200" algn="just">
              <a:buFont typeface="Wingdings" panose="05000000000000000000" pitchFamily="2" charset="2"/>
              <a:buChar char="q"/>
            </a:pPr>
            <a:r>
              <a:rPr lang="en-IN" sz="3000" b="1" i="1" dirty="0">
                <a:latin typeface="Book Antiqua" panose="02040602050305030304" pitchFamily="18" charset="0"/>
              </a:rPr>
              <a:t>It is a structure created with most generic unifiers at the top and specific at the bottom</a:t>
            </a:r>
          </a:p>
          <a:p>
            <a:pPr marL="457200" indent="-457200" algn="just">
              <a:buFont typeface="Wingdings" panose="05000000000000000000" pitchFamily="2" charset="2"/>
              <a:buChar char="q"/>
            </a:pPr>
            <a:r>
              <a:rPr lang="en-IN" sz="3000" b="1" i="1" dirty="0">
                <a:latin typeface="Book Antiqua" panose="02040602050305030304" pitchFamily="18" charset="0"/>
              </a:rPr>
              <a:t>It helps to answer queries efficiently</a:t>
            </a:r>
          </a:p>
          <a:p>
            <a:pPr marL="457200" indent="-457200" algn="just">
              <a:buFont typeface="Wingdings" panose="05000000000000000000" pitchFamily="2" charset="2"/>
              <a:buChar char="q"/>
            </a:pPr>
            <a:r>
              <a:rPr lang="en-IN" sz="3000" b="1" i="1" dirty="0">
                <a:latin typeface="Book Antiqua" panose="02040602050305030304" pitchFamily="18" charset="0"/>
              </a:rPr>
              <a:t>Each bottom level by one substitution</a:t>
            </a:r>
          </a:p>
        </p:txBody>
      </p:sp>
      <p:pic>
        <p:nvPicPr>
          <p:cNvPr id="7" name="Picture 6">
            <a:extLst>
              <a:ext uri="{FF2B5EF4-FFF2-40B4-BE49-F238E27FC236}">
                <a16:creationId xmlns:a16="http://schemas.microsoft.com/office/drawing/2014/main" id="{D09D67CD-C55F-2A90-D0CB-42F98FB01F9B}"/>
              </a:ext>
            </a:extLst>
          </p:cNvPr>
          <p:cNvPicPr>
            <a:picLocks noChangeAspect="1"/>
          </p:cNvPicPr>
          <p:nvPr/>
        </p:nvPicPr>
        <p:blipFill>
          <a:blip r:embed="rId2"/>
          <a:stretch>
            <a:fillRect/>
          </a:stretch>
        </p:blipFill>
        <p:spPr>
          <a:xfrm>
            <a:off x="1162680" y="2887520"/>
            <a:ext cx="7116400" cy="2982922"/>
          </a:xfrm>
          <a:prstGeom prst="rect">
            <a:avLst/>
          </a:prstGeom>
        </p:spPr>
      </p:pic>
    </p:spTree>
    <p:extLst>
      <p:ext uri="{BB962C8B-B14F-4D97-AF65-F5344CB8AC3E}">
        <p14:creationId xmlns:p14="http://schemas.microsoft.com/office/powerpoint/2010/main" val="301441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69CBE-E1CC-726C-9A4F-5B01024305E6}"/>
              </a:ext>
            </a:extLst>
          </p:cNvPr>
          <p:cNvPicPr>
            <a:picLocks noChangeAspect="1"/>
          </p:cNvPicPr>
          <p:nvPr/>
        </p:nvPicPr>
        <p:blipFill>
          <a:blip r:embed="rId2"/>
          <a:stretch>
            <a:fillRect/>
          </a:stretch>
        </p:blipFill>
        <p:spPr>
          <a:xfrm>
            <a:off x="395852" y="845673"/>
            <a:ext cx="8699633" cy="3066264"/>
          </a:xfrm>
          <a:prstGeom prst="rect">
            <a:avLst/>
          </a:prstGeom>
        </p:spPr>
      </p:pic>
    </p:spTree>
    <p:extLst>
      <p:ext uri="{BB962C8B-B14F-4D97-AF65-F5344CB8AC3E}">
        <p14:creationId xmlns:p14="http://schemas.microsoft.com/office/powerpoint/2010/main" val="10491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8FF56E7-D975-5F1C-7BFF-4463AB39C8D7}"/>
              </a:ext>
            </a:extLst>
          </p:cNvPr>
          <p:cNvSpPr/>
          <p:nvPr/>
        </p:nvSpPr>
        <p:spPr>
          <a:xfrm>
            <a:off x="660063" y="139279"/>
            <a:ext cx="4989839" cy="76301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dirty="0">
                <a:latin typeface="Book Antiqua" panose="02040602050305030304" pitchFamily="18" charset="0"/>
              </a:rPr>
              <a:t>Inference Engine</a:t>
            </a:r>
          </a:p>
        </p:txBody>
      </p:sp>
      <p:sp>
        <p:nvSpPr>
          <p:cNvPr id="4" name="TextBox 3">
            <a:extLst>
              <a:ext uri="{FF2B5EF4-FFF2-40B4-BE49-F238E27FC236}">
                <a16:creationId xmlns:a16="http://schemas.microsoft.com/office/drawing/2014/main" id="{3200997C-1013-8F8D-CAB9-6C928D5DF96F}"/>
              </a:ext>
            </a:extLst>
          </p:cNvPr>
          <p:cNvSpPr txBox="1"/>
          <p:nvPr/>
        </p:nvSpPr>
        <p:spPr>
          <a:xfrm>
            <a:off x="1077901" y="1062885"/>
            <a:ext cx="7854151" cy="2400657"/>
          </a:xfrm>
          <a:prstGeom prst="rect">
            <a:avLst/>
          </a:prstGeom>
          <a:noFill/>
        </p:spPr>
        <p:txBody>
          <a:bodyPr wrap="square">
            <a:spAutoFit/>
          </a:bodyPr>
          <a:lstStyle/>
          <a:p>
            <a:pPr algn="just"/>
            <a:r>
              <a:rPr lang="en-US" sz="3000" b="1" i="1" dirty="0">
                <a:solidFill>
                  <a:srgbClr val="333333"/>
                </a:solidFill>
                <a:effectLst/>
                <a:latin typeface="Book Antiqua" panose="02040602050305030304" pitchFamily="18" charset="0"/>
              </a:rPr>
              <a:t>The inference engine is the </a:t>
            </a:r>
            <a:r>
              <a:rPr lang="en-US" sz="3000" b="1" i="1" dirty="0">
                <a:solidFill>
                  <a:srgbClr val="333333"/>
                </a:solidFill>
                <a:effectLst/>
                <a:highlight>
                  <a:srgbClr val="FFFF00"/>
                </a:highlight>
                <a:latin typeface="Book Antiqua" panose="02040602050305030304" pitchFamily="18" charset="0"/>
              </a:rPr>
              <a:t>component of the intelligent system </a:t>
            </a:r>
            <a:r>
              <a:rPr lang="en-US" sz="3000" b="1" i="1" dirty="0">
                <a:solidFill>
                  <a:srgbClr val="333333"/>
                </a:solidFill>
                <a:effectLst/>
                <a:latin typeface="Book Antiqua" panose="02040602050305030304" pitchFamily="18" charset="0"/>
              </a:rPr>
              <a:t>in artificial intelligence, which </a:t>
            </a:r>
            <a:r>
              <a:rPr lang="en-US" sz="3000" b="1" i="1" dirty="0">
                <a:solidFill>
                  <a:srgbClr val="333333"/>
                </a:solidFill>
                <a:effectLst/>
                <a:highlight>
                  <a:srgbClr val="FFFF00"/>
                </a:highlight>
                <a:latin typeface="Book Antiqua" panose="02040602050305030304" pitchFamily="18" charset="0"/>
              </a:rPr>
              <a:t>applies logical rules </a:t>
            </a:r>
            <a:r>
              <a:rPr lang="en-US" sz="3000" b="1" i="1" dirty="0">
                <a:solidFill>
                  <a:srgbClr val="333333"/>
                </a:solidFill>
                <a:effectLst/>
                <a:latin typeface="Book Antiqua" panose="02040602050305030304" pitchFamily="18" charset="0"/>
              </a:rPr>
              <a:t>to the knowledge base to infer </a:t>
            </a:r>
            <a:r>
              <a:rPr lang="en-US" sz="3000" b="1" i="1" dirty="0">
                <a:solidFill>
                  <a:srgbClr val="333333"/>
                </a:solidFill>
                <a:effectLst/>
                <a:highlight>
                  <a:srgbClr val="FFFF00"/>
                </a:highlight>
                <a:latin typeface="Book Antiqua" panose="02040602050305030304" pitchFamily="18" charset="0"/>
              </a:rPr>
              <a:t>new information </a:t>
            </a:r>
            <a:r>
              <a:rPr lang="en-US" sz="3000" b="1" i="1" dirty="0">
                <a:solidFill>
                  <a:srgbClr val="333333"/>
                </a:solidFill>
                <a:effectLst/>
                <a:latin typeface="Book Antiqua" panose="02040602050305030304" pitchFamily="18" charset="0"/>
              </a:rPr>
              <a:t>from known facts. </a:t>
            </a:r>
            <a:endParaRPr lang="en-IN" sz="3000" b="1" i="1" dirty="0">
              <a:latin typeface="Book Antiqua" panose="02040602050305030304" pitchFamily="18" charset="0"/>
            </a:endParaRPr>
          </a:p>
        </p:txBody>
      </p:sp>
      <p:sp>
        <p:nvSpPr>
          <p:cNvPr id="6" name="TextBox 5">
            <a:extLst>
              <a:ext uri="{FF2B5EF4-FFF2-40B4-BE49-F238E27FC236}">
                <a16:creationId xmlns:a16="http://schemas.microsoft.com/office/drawing/2014/main" id="{A74AD2E1-7F93-D8C4-B04E-9C15D6B4390C}"/>
              </a:ext>
            </a:extLst>
          </p:cNvPr>
          <p:cNvSpPr txBox="1"/>
          <p:nvPr/>
        </p:nvSpPr>
        <p:spPr>
          <a:xfrm>
            <a:off x="323975" y="3463542"/>
            <a:ext cx="8608077" cy="1938992"/>
          </a:xfrm>
          <a:prstGeom prst="rect">
            <a:avLst/>
          </a:prstGeom>
          <a:noFill/>
        </p:spPr>
        <p:txBody>
          <a:bodyPr wrap="square">
            <a:spAutoFit/>
          </a:bodyPr>
          <a:lstStyle/>
          <a:p>
            <a:pPr algn="just"/>
            <a:r>
              <a:rPr lang="en-US" sz="3000" b="1" i="0" dirty="0">
                <a:solidFill>
                  <a:srgbClr val="333333"/>
                </a:solidFill>
                <a:effectLst/>
                <a:latin typeface="Book Antiqua" panose="02040602050305030304" pitchFamily="18" charset="0"/>
              </a:rPr>
              <a:t>Horn Clause and Definite clause:</a:t>
            </a:r>
            <a:endParaRPr lang="en-US" sz="3000" b="0" i="0" dirty="0">
              <a:solidFill>
                <a:srgbClr val="333333"/>
              </a:solidFill>
              <a:effectLst/>
              <a:latin typeface="Book Antiqua" panose="02040602050305030304" pitchFamily="18" charset="0"/>
            </a:endParaRPr>
          </a:p>
          <a:p>
            <a:pPr algn="just"/>
            <a:r>
              <a:rPr lang="en-US" sz="3000" b="0" i="0" dirty="0">
                <a:solidFill>
                  <a:srgbClr val="333333"/>
                </a:solidFill>
                <a:effectLst/>
                <a:latin typeface="Book Antiqua" panose="02040602050305030304" pitchFamily="18" charset="0"/>
              </a:rPr>
              <a:t>Horn clause and definite clause are the forms of sentences, which enables KB  to use a more restricted and efficient inference algorithm</a:t>
            </a:r>
          </a:p>
        </p:txBody>
      </p:sp>
    </p:spTree>
    <p:extLst>
      <p:ext uri="{BB962C8B-B14F-4D97-AF65-F5344CB8AC3E}">
        <p14:creationId xmlns:p14="http://schemas.microsoft.com/office/powerpoint/2010/main" val="10050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C53CD5-FCAA-1381-FB95-4448205DABD3}"/>
              </a:ext>
            </a:extLst>
          </p:cNvPr>
          <p:cNvSpPr txBox="1"/>
          <p:nvPr/>
        </p:nvSpPr>
        <p:spPr>
          <a:xfrm>
            <a:off x="519270" y="132658"/>
            <a:ext cx="8105459" cy="3785652"/>
          </a:xfrm>
          <a:prstGeom prst="rect">
            <a:avLst/>
          </a:prstGeom>
          <a:noFill/>
        </p:spPr>
        <p:txBody>
          <a:bodyPr wrap="square">
            <a:spAutoFit/>
          </a:bodyPr>
          <a:lstStyle/>
          <a:p>
            <a:pPr algn="just"/>
            <a:r>
              <a:rPr lang="en-US" sz="3000" b="1" i="1" dirty="0">
                <a:solidFill>
                  <a:srgbClr val="333333"/>
                </a:solidFill>
                <a:effectLst/>
                <a:latin typeface="Book Antiqua" panose="02040602050305030304" pitchFamily="18" charset="0"/>
              </a:rPr>
              <a:t>Definite clause:</a:t>
            </a:r>
            <a:r>
              <a:rPr lang="en-US" sz="3000" b="0" i="1" dirty="0">
                <a:solidFill>
                  <a:srgbClr val="333333"/>
                </a:solidFill>
                <a:effectLst/>
                <a:latin typeface="Book Antiqua" panose="02040602050305030304" pitchFamily="18" charset="0"/>
              </a:rPr>
              <a:t> A clause which is a disjunction of literals with </a:t>
            </a:r>
            <a:r>
              <a:rPr lang="en-US" sz="3000" b="1" i="1" dirty="0">
                <a:solidFill>
                  <a:srgbClr val="333333"/>
                </a:solidFill>
                <a:effectLst/>
                <a:latin typeface="Book Antiqua" panose="02040602050305030304" pitchFamily="18" charset="0"/>
              </a:rPr>
              <a:t>exactly one positive literal</a:t>
            </a:r>
            <a:r>
              <a:rPr lang="en-US" sz="3000" b="0" i="1" dirty="0">
                <a:solidFill>
                  <a:srgbClr val="333333"/>
                </a:solidFill>
                <a:effectLst/>
                <a:latin typeface="Book Antiqua" panose="02040602050305030304" pitchFamily="18" charset="0"/>
              </a:rPr>
              <a:t> is known as a definite clause or strict horn clause.</a:t>
            </a:r>
          </a:p>
          <a:p>
            <a:pPr algn="just"/>
            <a:endParaRPr lang="en-US" sz="3000" b="0" i="1" dirty="0">
              <a:solidFill>
                <a:srgbClr val="333333"/>
              </a:solidFill>
              <a:effectLst/>
              <a:latin typeface="Book Antiqua" panose="02040602050305030304" pitchFamily="18" charset="0"/>
            </a:endParaRPr>
          </a:p>
          <a:p>
            <a:pPr algn="just"/>
            <a:r>
              <a:rPr lang="en-US" sz="3000" b="1" i="1" dirty="0">
                <a:solidFill>
                  <a:srgbClr val="333333"/>
                </a:solidFill>
                <a:effectLst/>
                <a:latin typeface="Book Antiqua" panose="02040602050305030304" pitchFamily="18" charset="0"/>
              </a:rPr>
              <a:t>Horn clause:</a:t>
            </a:r>
            <a:r>
              <a:rPr lang="en-US" sz="3000" b="0" i="1" dirty="0">
                <a:solidFill>
                  <a:srgbClr val="333333"/>
                </a:solidFill>
                <a:effectLst/>
                <a:latin typeface="Book Antiqua" panose="02040602050305030304" pitchFamily="18" charset="0"/>
              </a:rPr>
              <a:t> A clause which is a disjunction of literals with </a:t>
            </a:r>
            <a:r>
              <a:rPr lang="en-US" sz="3000" b="1" i="1" dirty="0">
                <a:solidFill>
                  <a:srgbClr val="333333"/>
                </a:solidFill>
                <a:effectLst/>
                <a:latin typeface="Book Antiqua" panose="02040602050305030304" pitchFamily="18" charset="0"/>
              </a:rPr>
              <a:t>at most one positive literal</a:t>
            </a:r>
            <a:r>
              <a:rPr lang="en-US" sz="3000" b="0" i="1" dirty="0">
                <a:solidFill>
                  <a:srgbClr val="333333"/>
                </a:solidFill>
                <a:effectLst/>
                <a:latin typeface="Book Antiqua" panose="02040602050305030304" pitchFamily="18" charset="0"/>
              </a:rPr>
              <a:t> is known as horn clause. Hence all the definite clauses are horn clauses</a:t>
            </a:r>
            <a:r>
              <a:rPr lang="en-US" b="0" i="1" dirty="0">
                <a:solidFill>
                  <a:srgbClr val="333333"/>
                </a:solidFill>
                <a:effectLst/>
                <a:latin typeface="inter-regular"/>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197844F-37E3-1F10-C38F-0AAD4D62796E}"/>
                  </a:ext>
                </a:extLst>
              </p:cNvPr>
              <p:cNvSpPr txBox="1"/>
              <p:nvPr/>
            </p:nvSpPr>
            <p:spPr>
              <a:xfrm>
                <a:off x="772094" y="3978580"/>
                <a:ext cx="4572000" cy="553998"/>
              </a:xfrm>
              <a:prstGeom prst="rect">
                <a:avLst/>
              </a:prstGeom>
              <a:noFill/>
            </p:spPr>
            <p:txBody>
              <a:bodyPr wrap="square">
                <a:spAutoFit/>
              </a:bodyPr>
              <a:lstStyle/>
              <a:p>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p </a:t>
                </a:r>
                <a14:m>
                  <m:oMath xmlns:m="http://schemas.openxmlformats.org/officeDocument/2006/math">
                    <m:r>
                      <a:rPr lang="en-IN" sz="3000" b="1" i="1" smtClean="0">
                        <a:solidFill>
                          <a:schemeClr val="accent6">
                            <a:lumMod val="50000"/>
                          </a:schemeClr>
                        </a:solidFill>
                        <a:effectLst/>
                        <a:latin typeface="Cambria Math" panose="02040503050406030204" pitchFamily="18" charset="0"/>
                        <a:ea typeface="Cambria Math" panose="02040503050406030204" pitchFamily="18" charset="0"/>
                        <a:cs typeface="Calibri" panose="020F0502020204030204" pitchFamily="34" charset="0"/>
                      </a:rPr>
                      <m:t>∧</m:t>
                    </m:r>
                  </m:oMath>
                </a14:m>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q → k.</a:t>
                </a:r>
                <a:endPar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3197844F-37E3-1F10-C38F-0AAD4D62796E}"/>
                  </a:ext>
                </a:extLst>
              </p:cNvPr>
              <p:cNvSpPr txBox="1">
                <a:spLocks noRot="1" noChangeAspect="1" noMove="1" noResize="1" noEditPoints="1" noAdjustHandles="1" noChangeArrowheads="1" noChangeShapeType="1" noTextEdit="1"/>
              </p:cNvSpPr>
              <p:nvPr/>
            </p:nvSpPr>
            <p:spPr>
              <a:xfrm>
                <a:off x="772094" y="3978580"/>
                <a:ext cx="4572000" cy="553998"/>
              </a:xfrm>
              <a:prstGeom prst="rect">
                <a:avLst/>
              </a:prstGeom>
              <a:blipFill>
                <a:blip r:embed="rId2"/>
                <a:stretch>
                  <a:fillRect l="-3200" t="-14286" b="-32967"/>
                </a:stretch>
              </a:blipFill>
            </p:spPr>
            <p:txBody>
              <a:bodyPr/>
              <a:lstStyle/>
              <a:p>
                <a:r>
                  <a:rPr lang="en-IN">
                    <a:noFill/>
                  </a:rPr>
                  <a:t> </a:t>
                </a:r>
              </a:p>
            </p:txBody>
          </p:sp>
        </mc:Fallback>
      </mc:AlternateContent>
    </p:spTree>
    <p:extLst>
      <p:ext uri="{BB962C8B-B14F-4D97-AF65-F5344CB8AC3E}">
        <p14:creationId xmlns:p14="http://schemas.microsoft.com/office/powerpoint/2010/main" val="15508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F477F7-0C31-328A-F5E0-02BFC2FCE26B}"/>
              </a:ext>
            </a:extLst>
          </p:cNvPr>
          <p:cNvPicPr>
            <a:picLocks noChangeAspect="1"/>
          </p:cNvPicPr>
          <p:nvPr/>
        </p:nvPicPr>
        <p:blipFill>
          <a:blip r:embed="rId2"/>
          <a:stretch>
            <a:fillRect/>
          </a:stretch>
        </p:blipFill>
        <p:spPr>
          <a:xfrm>
            <a:off x="211948" y="-65711"/>
            <a:ext cx="8753406" cy="3614310"/>
          </a:xfrm>
          <a:prstGeom prst="rect">
            <a:avLst/>
          </a:prstGeom>
        </p:spPr>
      </p:pic>
      <p:sp>
        <p:nvSpPr>
          <p:cNvPr id="4" name="TextBox 3">
            <a:extLst>
              <a:ext uri="{FF2B5EF4-FFF2-40B4-BE49-F238E27FC236}">
                <a16:creationId xmlns:a16="http://schemas.microsoft.com/office/drawing/2014/main" id="{F81A4EAC-706A-4798-BAC0-84143398449F}"/>
              </a:ext>
            </a:extLst>
          </p:cNvPr>
          <p:cNvSpPr txBox="1"/>
          <p:nvPr/>
        </p:nvSpPr>
        <p:spPr>
          <a:xfrm>
            <a:off x="357277" y="3669433"/>
            <a:ext cx="8608077" cy="1938992"/>
          </a:xfrm>
          <a:prstGeom prst="rect">
            <a:avLst/>
          </a:prstGeom>
          <a:noFill/>
        </p:spPr>
        <p:txBody>
          <a:bodyPr wrap="square">
            <a:spAutoFit/>
          </a:bodyPr>
          <a:lstStyle/>
          <a:p>
            <a:pPr algn="just"/>
            <a:r>
              <a:rPr lang="en-US" sz="3000" b="1" i="1" dirty="0">
                <a:solidFill>
                  <a:srgbClr val="333333"/>
                </a:solidFill>
                <a:effectLst/>
                <a:latin typeface="Book Antiqua" panose="02040602050305030304" pitchFamily="18" charset="0"/>
              </a:rPr>
              <a:t>In Forward chaining, start with rules and facts and then derive goal.</a:t>
            </a:r>
          </a:p>
          <a:p>
            <a:pPr algn="just"/>
            <a:r>
              <a:rPr lang="en-US" sz="3000" b="1" i="1" dirty="0">
                <a:solidFill>
                  <a:srgbClr val="333333"/>
                </a:solidFill>
                <a:latin typeface="Book Antiqua" panose="02040602050305030304" pitchFamily="18" charset="0"/>
              </a:rPr>
              <a:t>To derive new rule or fact, using Generalized modus ponens</a:t>
            </a:r>
            <a:endParaRPr lang="en-US" sz="3000" b="0" i="1" dirty="0">
              <a:solidFill>
                <a:srgbClr val="333333"/>
              </a:solidFill>
              <a:effectLst/>
              <a:latin typeface="Book Antiqua" panose="02040602050305030304" pitchFamily="18" charset="0"/>
            </a:endParaRPr>
          </a:p>
        </p:txBody>
      </p:sp>
    </p:spTree>
    <p:extLst>
      <p:ext uri="{BB962C8B-B14F-4D97-AF65-F5344CB8AC3E}">
        <p14:creationId xmlns:p14="http://schemas.microsoft.com/office/powerpoint/2010/main" val="317188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34AA1-A151-F52F-C7F1-C8980058A1C3}"/>
              </a:ext>
            </a:extLst>
          </p:cNvPr>
          <p:cNvSpPr txBox="1"/>
          <p:nvPr/>
        </p:nvSpPr>
        <p:spPr>
          <a:xfrm>
            <a:off x="554090" y="215878"/>
            <a:ext cx="8256850" cy="2677656"/>
          </a:xfrm>
          <a:prstGeom prst="rect">
            <a:avLst/>
          </a:prstGeom>
          <a:noFill/>
        </p:spPr>
        <p:txBody>
          <a:bodyPr wrap="square">
            <a:spAutoFit/>
          </a:bodyPr>
          <a:lstStyle/>
          <a:p>
            <a:pPr algn="just"/>
            <a:r>
              <a:rPr lang="en-US" sz="2800" b="1" i="0" dirty="0">
                <a:solidFill>
                  <a:srgbClr val="333333"/>
                </a:solidFill>
                <a:effectLst/>
                <a:latin typeface="Book Antiqua" panose="02040602050305030304" pitchFamily="18" charset="0"/>
              </a:rPr>
              <a:t>"As per the law, it is a crime for an American to sell weapons to hostile nations. Country A, an enemy of America, has some missiles, and all the missiles were sold to it by Robert, who is an American citizen."</a:t>
            </a:r>
            <a:endParaRPr lang="en-US" sz="2800" b="0" i="0" dirty="0">
              <a:solidFill>
                <a:srgbClr val="333333"/>
              </a:solidFill>
              <a:effectLst/>
              <a:latin typeface="Book Antiqua" panose="02040602050305030304" pitchFamily="18" charset="0"/>
            </a:endParaRPr>
          </a:p>
          <a:p>
            <a:pPr algn="just"/>
            <a:r>
              <a:rPr lang="en-US" sz="2800" b="0" i="0" dirty="0">
                <a:solidFill>
                  <a:srgbClr val="333333"/>
                </a:solidFill>
                <a:effectLst/>
                <a:latin typeface="Book Antiqua" panose="02040602050305030304" pitchFamily="18" charset="0"/>
              </a:rPr>
              <a:t>Prove that </a:t>
            </a:r>
            <a:r>
              <a:rPr lang="en-US" sz="2800" b="1" i="0" dirty="0">
                <a:solidFill>
                  <a:srgbClr val="333333"/>
                </a:solidFill>
                <a:effectLst/>
                <a:latin typeface="Book Antiqua" panose="02040602050305030304" pitchFamily="18" charset="0"/>
              </a:rPr>
              <a:t>"Robert is criminal."</a:t>
            </a:r>
            <a:endParaRPr lang="en-US" sz="2800" b="0" i="0" dirty="0">
              <a:solidFill>
                <a:srgbClr val="333333"/>
              </a:solidFill>
              <a:effectLst/>
              <a:latin typeface="Book Antiqua" panose="02040602050305030304" pitchFamily="18" charset="0"/>
            </a:endParaRPr>
          </a:p>
        </p:txBody>
      </p:sp>
      <p:sp>
        <p:nvSpPr>
          <p:cNvPr id="6" name="TextBox 5">
            <a:extLst>
              <a:ext uri="{FF2B5EF4-FFF2-40B4-BE49-F238E27FC236}">
                <a16:creationId xmlns:a16="http://schemas.microsoft.com/office/drawing/2014/main" id="{747E01EA-4041-E7ED-91A8-930D0C0374DB}"/>
              </a:ext>
            </a:extLst>
          </p:cNvPr>
          <p:cNvSpPr txBox="1"/>
          <p:nvPr/>
        </p:nvSpPr>
        <p:spPr>
          <a:xfrm>
            <a:off x="317920" y="3186775"/>
            <a:ext cx="7881402" cy="954107"/>
          </a:xfrm>
          <a:prstGeom prst="rect">
            <a:avLst/>
          </a:prstGeom>
          <a:noFill/>
        </p:spPr>
        <p:txBody>
          <a:bodyPr wrap="square">
            <a:spAutoFit/>
          </a:bodyPr>
          <a:lstStyle/>
          <a:p>
            <a:r>
              <a:rPr lang="en-US" sz="2800" b="1" i="1" dirty="0">
                <a:solidFill>
                  <a:srgbClr val="7030A0"/>
                </a:solidFill>
                <a:effectLst/>
                <a:latin typeface="Book Antiqua" panose="02040602050305030304" pitchFamily="18" charset="0"/>
              </a:rPr>
              <a:t>it is a crime for an American to sell weapons to hostile nations</a:t>
            </a:r>
            <a:endParaRPr lang="en-IN" sz="2800" i="1" dirty="0">
              <a:solidFill>
                <a:srgbClr val="7030A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2062C3B-3AEB-65C8-B1B8-D8735D5047CF}"/>
                  </a:ext>
                </a:extLst>
              </p:cNvPr>
              <p:cNvSpPr txBox="1"/>
              <p:nvPr/>
            </p:nvSpPr>
            <p:spPr>
              <a:xfrm>
                <a:off x="1420045" y="4157124"/>
                <a:ext cx="6597607" cy="1046440"/>
              </a:xfrm>
              <a:prstGeom prst="rect">
                <a:avLst/>
              </a:prstGeom>
              <a:noFill/>
            </p:spPr>
            <p:txBody>
              <a:bodyPr wrap="square">
                <a:spAutoFit/>
              </a:bodyPr>
              <a:lstStyle/>
              <a:p>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American(p) </a:t>
                </a:r>
                <a14:m>
                  <m:oMath xmlns:m="http://schemas.openxmlformats.org/officeDocument/2006/math">
                    <m:r>
                      <a:rPr lang="en-IN" sz="3000" b="1" i="1">
                        <a:solidFill>
                          <a:schemeClr val="accent6">
                            <a:lumMod val="50000"/>
                          </a:schemeClr>
                        </a:solidFill>
                        <a:latin typeface="Cambria Math" panose="02040503050406030204" pitchFamily="18" charset="0"/>
                        <a:ea typeface="Cambria Math" panose="02040503050406030204" pitchFamily="18" charset="0"/>
                        <a:cs typeface="Calibri" panose="020F0502020204030204" pitchFamily="34" charset="0"/>
                      </a:rPr>
                      <m:t>∧</m:t>
                    </m:r>
                  </m:oMath>
                </a14:m>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weapon(q) </a:t>
                </a:r>
                <a14:m>
                  <m:oMath xmlns:m="http://schemas.openxmlformats.org/officeDocument/2006/math">
                    <m:r>
                      <a:rPr lang="en-IN" sz="3000" b="1" i="1">
                        <a:solidFill>
                          <a:schemeClr val="accent6">
                            <a:lumMod val="50000"/>
                          </a:schemeClr>
                        </a:solidFill>
                        <a:latin typeface="Cambria Math" panose="02040503050406030204" pitchFamily="18" charset="0"/>
                        <a:ea typeface="Cambria Math" panose="02040503050406030204" pitchFamily="18" charset="0"/>
                        <a:cs typeface="Calibri" panose="020F0502020204030204" pitchFamily="34" charset="0"/>
                      </a:rPr>
                      <m:t>∧</m:t>
                    </m:r>
                  </m:oMath>
                </a14:m>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hostile(r) </a:t>
                </a:r>
                <a14:m>
                  <m:oMath xmlns:m="http://schemas.openxmlformats.org/officeDocument/2006/math">
                    <m:r>
                      <a:rPr lang="en-IN" sz="3000" b="1" i="1">
                        <a:solidFill>
                          <a:schemeClr val="accent6">
                            <a:lumMod val="50000"/>
                          </a:schemeClr>
                        </a:solidFill>
                        <a:latin typeface="Cambria Math" panose="02040503050406030204" pitchFamily="18" charset="0"/>
                        <a:ea typeface="Cambria Math" panose="02040503050406030204" pitchFamily="18" charset="0"/>
                        <a:cs typeface="Calibri" panose="020F0502020204030204" pitchFamily="34" charset="0"/>
                      </a:rPr>
                      <m:t>∧</m:t>
                    </m:r>
                  </m:oMath>
                </a14:m>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sells(</a:t>
                </a:r>
                <a:r>
                  <a:rPr lang="en-IN" sz="3000" b="1" i="0" dirty="0" err="1">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p,q</a:t>
                </a:r>
                <a:r>
                  <a:rPr lang="en-IN" sz="3000" b="1"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,r</a:t>
                </a:r>
                <a:r>
                  <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IN" sz="3200" b="1" i="0" dirty="0">
                    <a:solidFill>
                      <a:schemeClr val="accent6">
                        <a:lumMod val="50000"/>
                      </a:schemeClr>
                    </a:solidFill>
                    <a:effectLst/>
                    <a:latin typeface="inter-bold"/>
                  </a:rPr>
                  <a:t>→ Criminal(p)</a:t>
                </a:r>
                <a:r>
                  <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p>
            </p:txBody>
          </p:sp>
        </mc:Choice>
        <mc:Fallback xmlns="">
          <p:sp>
            <p:nvSpPr>
              <p:cNvPr id="7" name="TextBox 6">
                <a:extLst>
                  <a:ext uri="{FF2B5EF4-FFF2-40B4-BE49-F238E27FC236}">
                    <a16:creationId xmlns:a16="http://schemas.microsoft.com/office/drawing/2014/main" id="{62062C3B-3AEB-65C8-B1B8-D8735D5047CF}"/>
                  </a:ext>
                </a:extLst>
              </p:cNvPr>
              <p:cNvSpPr txBox="1">
                <a:spLocks noRot="1" noChangeAspect="1" noMove="1" noResize="1" noEditPoints="1" noAdjustHandles="1" noChangeArrowheads="1" noChangeShapeType="1" noTextEdit="1"/>
              </p:cNvSpPr>
              <p:nvPr/>
            </p:nvSpPr>
            <p:spPr>
              <a:xfrm>
                <a:off x="1420045" y="4157124"/>
                <a:ext cx="6597607" cy="1046440"/>
              </a:xfrm>
              <a:prstGeom prst="rect">
                <a:avLst/>
              </a:prstGeom>
              <a:blipFill>
                <a:blip r:embed="rId2"/>
                <a:stretch>
                  <a:fillRect l="-2218" t="-7558" r="-2218" b="-18023"/>
                </a:stretch>
              </a:blipFill>
            </p:spPr>
            <p:txBody>
              <a:bodyPr/>
              <a:lstStyle/>
              <a:p>
                <a:r>
                  <a:rPr lang="en-IN">
                    <a:noFill/>
                  </a:rPr>
                  <a:t> </a:t>
                </a:r>
              </a:p>
            </p:txBody>
          </p:sp>
        </mc:Fallback>
      </mc:AlternateContent>
    </p:spTree>
    <p:extLst>
      <p:ext uri="{BB962C8B-B14F-4D97-AF65-F5344CB8AC3E}">
        <p14:creationId xmlns:p14="http://schemas.microsoft.com/office/powerpoint/2010/main" val="92505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83CFEB-C365-60E0-2CED-3A5698FB99BC}"/>
              </a:ext>
            </a:extLst>
          </p:cNvPr>
          <p:cNvSpPr txBox="1"/>
          <p:nvPr/>
        </p:nvSpPr>
        <p:spPr>
          <a:xfrm>
            <a:off x="333060" y="189239"/>
            <a:ext cx="7881402" cy="954107"/>
          </a:xfrm>
          <a:prstGeom prst="rect">
            <a:avLst/>
          </a:prstGeom>
          <a:noFill/>
        </p:spPr>
        <p:txBody>
          <a:bodyPr wrap="square">
            <a:spAutoFit/>
          </a:bodyPr>
          <a:lstStyle/>
          <a:p>
            <a:pPr algn="just"/>
            <a:r>
              <a:rPr lang="en-US" sz="2800" b="1" i="1" dirty="0">
                <a:solidFill>
                  <a:srgbClr val="7030A0"/>
                </a:solidFill>
                <a:effectLst/>
                <a:latin typeface="Book Antiqua" panose="02040602050305030304" pitchFamily="18" charset="0"/>
              </a:rPr>
              <a:t>Country A, an enemy of America, has some missiles</a:t>
            </a:r>
            <a:endParaRPr lang="en-IN" sz="2800" i="1" dirty="0">
              <a:solidFill>
                <a:srgbClr val="7030A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C176079-A78D-7DCC-667A-66F12E8A32BB}"/>
                  </a:ext>
                </a:extLst>
              </p:cNvPr>
              <p:cNvSpPr txBox="1"/>
              <p:nvPr/>
            </p:nvSpPr>
            <p:spPr>
              <a:xfrm>
                <a:off x="1102125" y="1220144"/>
                <a:ext cx="6597607" cy="553998"/>
              </a:xfrm>
              <a:prstGeom prst="rect">
                <a:avLst/>
              </a:prstGeom>
              <a:noFill/>
            </p:spPr>
            <p:txBody>
              <a:bodyPr wrap="square">
                <a:spAutoFit/>
              </a:bodyPr>
              <a:lstStyle/>
              <a:p>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𝒑</m:t>
                    </m:r>
                  </m:oMath>
                </a14:m>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Owns(</a:t>
                </a:r>
                <a:r>
                  <a:rPr lang="en-IN" sz="3000" b="1" i="0" dirty="0" err="1">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A,p</a:t>
                </a:r>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a:t>
                </a:r>
                <a14:m>
                  <m:oMath xmlns:m="http://schemas.openxmlformats.org/officeDocument/2006/math">
                    <m:r>
                      <a:rPr lang="en-IN" sz="3000" b="1" i="1">
                        <a:solidFill>
                          <a:schemeClr val="accent6">
                            <a:lumMod val="50000"/>
                          </a:schemeClr>
                        </a:solidFill>
                        <a:latin typeface="Cambria Math" panose="02040503050406030204" pitchFamily="18" charset="0"/>
                        <a:ea typeface="Cambria Math" panose="02040503050406030204" pitchFamily="18" charset="0"/>
                        <a:cs typeface="Calibri" panose="020F0502020204030204" pitchFamily="34" charset="0"/>
                      </a:rPr>
                      <m:t>∧</m:t>
                    </m:r>
                  </m:oMath>
                </a14:m>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Missile(p)</a:t>
                </a:r>
                <a:endPar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8C176079-A78D-7DCC-667A-66F12E8A32BB}"/>
                  </a:ext>
                </a:extLst>
              </p:cNvPr>
              <p:cNvSpPr txBox="1">
                <a:spLocks noRot="1" noChangeAspect="1" noMove="1" noResize="1" noEditPoints="1" noAdjustHandles="1" noChangeArrowheads="1" noChangeShapeType="1" noTextEdit="1"/>
              </p:cNvSpPr>
              <p:nvPr/>
            </p:nvSpPr>
            <p:spPr>
              <a:xfrm>
                <a:off x="1102125" y="1220144"/>
                <a:ext cx="6597607" cy="553998"/>
              </a:xfrm>
              <a:prstGeom prst="rect">
                <a:avLst/>
              </a:prstGeom>
              <a:blipFill>
                <a:blip r:embed="rId2"/>
                <a:stretch>
                  <a:fillRect t="-14286" b="-329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786A44E-F6F7-5EBF-5C26-08A00BD2FE6A}"/>
                  </a:ext>
                </a:extLst>
              </p:cNvPr>
              <p:cNvSpPr txBox="1"/>
              <p:nvPr/>
            </p:nvSpPr>
            <p:spPr>
              <a:xfrm>
                <a:off x="1054689" y="1850940"/>
                <a:ext cx="6597607" cy="553998"/>
              </a:xfrm>
              <a:prstGeom prst="rect">
                <a:avLst/>
              </a:prstGeom>
              <a:noFill/>
            </p:spPr>
            <p:txBody>
              <a:bodyPr wrap="square">
                <a:spAutoFit/>
              </a:bodyPr>
              <a:lstStyle/>
              <a:p>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𝒑</m:t>
                    </m:r>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𝑻</m:t>
                    </m:r>
                    <m:r>
                      <a:rPr lang="en-IN" sz="3000" b="1" i="1" smtClean="0">
                        <a:solidFill>
                          <a:srgbClr val="002060"/>
                        </a:solidFill>
                        <a:latin typeface="Cambria Math" panose="02040503050406030204" pitchFamily="18" charset="0"/>
                        <a:ea typeface="Cambria Math" panose="02040503050406030204" pitchFamily="18" charset="0"/>
                      </a:rPr>
                      <m:t>𝟏</m:t>
                    </m:r>
                  </m:oMath>
                </a14:m>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a:t>
                </a:r>
                <a:endPar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3786A44E-F6F7-5EBF-5C26-08A00BD2FE6A}"/>
                  </a:ext>
                </a:extLst>
              </p:cNvPr>
              <p:cNvSpPr txBox="1">
                <a:spLocks noRot="1" noChangeAspect="1" noMove="1" noResize="1" noEditPoints="1" noAdjustHandles="1" noChangeArrowheads="1" noChangeShapeType="1" noTextEdit="1"/>
              </p:cNvSpPr>
              <p:nvPr/>
            </p:nvSpPr>
            <p:spPr>
              <a:xfrm>
                <a:off x="1054689" y="1850940"/>
                <a:ext cx="6597607" cy="553998"/>
              </a:xfrm>
              <a:prstGeom prst="rect">
                <a:avLst/>
              </a:prstGeom>
              <a:blipFill>
                <a:blip r:embed="rId3"/>
                <a:stretch>
                  <a:fillRect/>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E43D849C-88A9-753A-6447-A9685C0D0C7F}"/>
              </a:ext>
            </a:extLst>
          </p:cNvPr>
          <p:cNvSpPr txBox="1"/>
          <p:nvPr/>
        </p:nvSpPr>
        <p:spPr>
          <a:xfrm>
            <a:off x="2379863" y="2071115"/>
            <a:ext cx="2973313" cy="1015663"/>
          </a:xfrm>
          <a:prstGeom prst="rect">
            <a:avLst/>
          </a:prstGeom>
          <a:noFill/>
        </p:spPr>
        <p:txBody>
          <a:bodyPr wrap="square">
            <a:spAutoFit/>
          </a:bodyPr>
          <a:lstStyle/>
          <a:p>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Owns(A,T1) </a:t>
            </a:r>
          </a:p>
          <a:p>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Missile(T1)</a:t>
            </a:r>
            <a:endPar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sp>
        <p:nvSpPr>
          <p:cNvPr id="10" name="TextBox 9">
            <a:extLst>
              <a:ext uri="{FF2B5EF4-FFF2-40B4-BE49-F238E27FC236}">
                <a16:creationId xmlns:a16="http://schemas.microsoft.com/office/drawing/2014/main" id="{8D865FFF-D272-D9B1-A182-C8BE93917E00}"/>
              </a:ext>
            </a:extLst>
          </p:cNvPr>
          <p:cNvSpPr txBox="1"/>
          <p:nvPr/>
        </p:nvSpPr>
        <p:spPr>
          <a:xfrm>
            <a:off x="388569" y="3209743"/>
            <a:ext cx="7929846" cy="954107"/>
          </a:xfrm>
          <a:prstGeom prst="rect">
            <a:avLst/>
          </a:prstGeom>
          <a:noFill/>
        </p:spPr>
        <p:txBody>
          <a:bodyPr wrap="square">
            <a:spAutoFit/>
          </a:bodyPr>
          <a:lstStyle/>
          <a:p>
            <a:r>
              <a:rPr lang="en-US" sz="2800" b="1" i="1" dirty="0">
                <a:solidFill>
                  <a:srgbClr val="7030A0"/>
                </a:solidFill>
                <a:effectLst/>
                <a:latin typeface="Book Antiqua" panose="02040602050305030304" pitchFamily="18" charset="0"/>
              </a:rPr>
              <a:t>all the missiles were sold to it by Robert who is an American</a:t>
            </a:r>
            <a:endParaRPr lang="en-IN" sz="2800" i="1" dirty="0">
              <a:solidFill>
                <a:srgbClr val="7030A0"/>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F795109-E12E-4792-65C5-6B8B09EE8FA2}"/>
                  </a:ext>
                </a:extLst>
              </p:cNvPr>
              <p:cNvSpPr txBox="1"/>
              <p:nvPr/>
            </p:nvSpPr>
            <p:spPr>
              <a:xfrm>
                <a:off x="631300" y="4163850"/>
                <a:ext cx="8397643" cy="573427"/>
              </a:xfrm>
              <a:prstGeom prst="rect">
                <a:avLst/>
              </a:prstGeom>
              <a:noFill/>
            </p:spPr>
            <p:txBody>
              <a:bodyPr wrap="square">
                <a:spAutoFit/>
              </a:bodyPr>
              <a:lstStyle/>
              <a:p>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m:t>
                    </m:r>
                    <m:r>
                      <a:rPr lang="en-IN" sz="3000" b="1" i="1" smtClean="0">
                        <a:solidFill>
                          <a:srgbClr val="002060"/>
                        </a:solidFill>
                        <a:latin typeface="Cambria Math" panose="02040503050406030204" pitchFamily="18" charset="0"/>
                        <a:ea typeface="Cambria Math" panose="02040503050406030204" pitchFamily="18" charset="0"/>
                      </a:rPr>
                      <m:t>𝒑</m:t>
                    </m:r>
                  </m:oMath>
                </a14:m>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Missile(</a:t>
                </a:r>
                <a:r>
                  <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p) </a:t>
                </a:r>
                <a14:m>
                  <m:oMath xmlns:m="http://schemas.openxmlformats.org/officeDocument/2006/math">
                    <m:r>
                      <a:rPr lang="en-IN" sz="3000" b="1" i="1">
                        <a:solidFill>
                          <a:schemeClr val="accent6">
                            <a:lumMod val="50000"/>
                          </a:schemeClr>
                        </a:solidFill>
                        <a:latin typeface="Cambria Math" panose="02040503050406030204" pitchFamily="18" charset="0"/>
                        <a:ea typeface="Cambria Math" panose="02040503050406030204" pitchFamily="18" charset="0"/>
                        <a:cs typeface="Calibri" panose="020F0502020204030204" pitchFamily="34" charset="0"/>
                      </a:rPr>
                      <m:t>∧</m:t>
                    </m:r>
                  </m:oMath>
                </a14:m>
                <a:r>
                  <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Owns(</a:t>
                </a:r>
                <a:r>
                  <a:rPr lang="en-IN" sz="3000" b="1"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A,p</a:t>
                </a:r>
                <a:r>
                  <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IN" sz="2800" b="1" dirty="0">
                    <a:solidFill>
                      <a:schemeClr val="accent6">
                        <a:lumMod val="50000"/>
                      </a:schemeClr>
                    </a:solidFill>
                    <a:latin typeface="inter-bold"/>
                  </a:rPr>
                  <a:t>→ Sells(</a:t>
                </a:r>
                <a:r>
                  <a:rPr lang="en-IN" sz="2800" b="1" dirty="0" err="1">
                    <a:solidFill>
                      <a:schemeClr val="accent6">
                        <a:lumMod val="50000"/>
                      </a:schemeClr>
                    </a:solidFill>
                    <a:latin typeface="inter-bold"/>
                  </a:rPr>
                  <a:t>Robert,p,A</a:t>
                </a:r>
                <a:r>
                  <a:rPr lang="en-IN" sz="2800" b="1" dirty="0">
                    <a:solidFill>
                      <a:schemeClr val="accent6">
                        <a:lumMod val="50000"/>
                      </a:schemeClr>
                    </a:solidFill>
                    <a:latin typeface="inter-bold"/>
                  </a:rPr>
                  <a:t>)</a:t>
                </a:r>
                <a:r>
                  <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p>
            </p:txBody>
          </p:sp>
        </mc:Choice>
        <mc:Fallback xmlns="">
          <p:sp>
            <p:nvSpPr>
              <p:cNvPr id="11" name="TextBox 10">
                <a:extLst>
                  <a:ext uri="{FF2B5EF4-FFF2-40B4-BE49-F238E27FC236}">
                    <a16:creationId xmlns:a16="http://schemas.microsoft.com/office/drawing/2014/main" id="{4F795109-E12E-4792-65C5-6B8B09EE8FA2}"/>
                  </a:ext>
                </a:extLst>
              </p:cNvPr>
              <p:cNvSpPr txBox="1">
                <a:spLocks noRot="1" noChangeAspect="1" noMove="1" noResize="1" noEditPoints="1" noAdjustHandles="1" noChangeArrowheads="1" noChangeShapeType="1" noTextEdit="1"/>
              </p:cNvSpPr>
              <p:nvPr/>
            </p:nvSpPr>
            <p:spPr>
              <a:xfrm>
                <a:off x="631300" y="4163850"/>
                <a:ext cx="8397643" cy="573427"/>
              </a:xfrm>
              <a:prstGeom prst="rect">
                <a:avLst/>
              </a:prstGeom>
              <a:blipFill>
                <a:blip r:embed="rId5"/>
                <a:stretch>
                  <a:fillRect t="-14894" b="-27660"/>
                </a:stretch>
              </a:blipFill>
            </p:spPr>
            <p:txBody>
              <a:bodyPr/>
              <a:lstStyle/>
              <a:p>
                <a:r>
                  <a:rPr lang="en-IN">
                    <a:noFill/>
                  </a:rPr>
                  <a:t> </a:t>
                </a:r>
              </a:p>
            </p:txBody>
          </p:sp>
        </mc:Fallback>
      </mc:AlternateContent>
    </p:spTree>
    <p:extLst>
      <p:ext uri="{BB962C8B-B14F-4D97-AF65-F5344CB8AC3E}">
        <p14:creationId xmlns:p14="http://schemas.microsoft.com/office/powerpoint/2010/main" val="28324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EF181D-66F2-27A1-0CE3-D48290072160}"/>
              </a:ext>
            </a:extLst>
          </p:cNvPr>
          <p:cNvSpPr txBox="1"/>
          <p:nvPr/>
        </p:nvSpPr>
        <p:spPr>
          <a:xfrm>
            <a:off x="596478" y="256707"/>
            <a:ext cx="8190239" cy="1661993"/>
          </a:xfrm>
          <a:prstGeom prst="rect">
            <a:avLst/>
          </a:prstGeom>
          <a:noFill/>
        </p:spPr>
        <p:txBody>
          <a:bodyPr wrap="square">
            <a:spAutoFit/>
          </a:bodyPr>
          <a:lstStyle/>
          <a:p>
            <a:r>
              <a:rPr lang="en-US" sz="2800" b="1" i="1" dirty="0">
                <a:solidFill>
                  <a:schemeClr val="accent6">
                    <a:lumMod val="50000"/>
                  </a:schemeClr>
                </a:solidFill>
                <a:effectLst/>
                <a:latin typeface="Book Antiqua" panose="02040602050305030304" pitchFamily="18" charset="0"/>
              </a:rPr>
              <a:t>Language also seems to influence thought through seemingly arbitrary grammatical features such as the gender of nouns</a:t>
            </a:r>
            <a:r>
              <a:rPr lang="en-US" sz="2800" b="1" i="1" dirty="0">
                <a:solidFill>
                  <a:schemeClr val="accent6">
                    <a:lumMod val="50000"/>
                  </a:schemeClr>
                </a:solidFill>
                <a:latin typeface="Book Antiqua" panose="02040602050305030304" pitchFamily="18" charset="0"/>
              </a:rPr>
              <a:t> </a:t>
            </a:r>
            <a:br>
              <a:rPr lang="en-US" dirty="0">
                <a:solidFill>
                  <a:schemeClr val="accent6">
                    <a:lumMod val="50000"/>
                  </a:schemeClr>
                </a:solidFill>
              </a:rPr>
            </a:br>
            <a:endParaRPr lang="en-IN" dirty="0">
              <a:solidFill>
                <a:schemeClr val="accent6">
                  <a:lumMod val="50000"/>
                </a:schemeClr>
              </a:solidFill>
            </a:endParaRPr>
          </a:p>
        </p:txBody>
      </p:sp>
      <p:sp>
        <p:nvSpPr>
          <p:cNvPr id="5" name="TextBox 4">
            <a:extLst>
              <a:ext uri="{FF2B5EF4-FFF2-40B4-BE49-F238E27FC236}">
                <a16:creationId xmlns:a16="http://schemas.microsoft.com/office/drawing/2014/main" id="{AB1AAE82-F67C-2A18-032F-25D0565C158B}"/>
              </a:ext>
            </a:extLst>
          </p:cNvPr>
          <p:cNvSpPr txBox="1"/>
          <p:nvPr/>
        </p:nvSpPr>
        <p:spPr>
          <a:xfrm>
            <a:off x="596478" y="1715334"/>
            <a:ext cx="8190238" cy="954107"/>
          </a:xfrm>
          <a:prstGeom prst="rect">
            <a:avLst/>
          </a:prstGeom>
          <a:noFill/>
        </p:spPr>
        <p:txBody>
          <a:bodyPr wrap="square">
            <a:spAutoFit/>
          </a:bodyPr>
          <a:lstStyle/>
          <a:p>
            <a:r>
              <a:rPr lang="en-US" sz="2800" b="1" i="1" dirty="0">
                <a:solidFill>
                  <a:srgbClr val="002060"/>
                </a:solidFill>
                <a:effectLst/>
                <a:latin typeface="Book Antiqua" panose="02040602050305030304" pitchFamily="18" charset="0"/>
              </a:rPr>
              <a:t>For example, “bridge” is masculine in Spanish and feminine in German.</a:t>
            </a:r>
            <a:r>
              <a:rPr lang="en-US" sz="2800" b="1" i="1" dirty="0">
                <a:solidFill>
                  <a:srgbClr val="002060"/>
                </a:solidFill>
                <a:latin typeface="Book Antiqua" panose="02040602050305030304" pitchFamily="18" charset="0"/>
              </a:rPr>
              <a:t> </a:t>
            </a:r>
            <a:endParaRPr lang="en-IN" sz="2800" b="1" i="1" dirty="0">
              <a:solidFill>
                <a:srgbClr val="002060"/>
              </a:solidFill>
              <a:latin typeface="Book Antiqua" panose="02040602050305030304" pitchFamily="18" charset="0"/>
            </a:endParaRPr>
          </a:p>
        </p:txBody>
      </p:sp>
      <p:sp>
        <p:nvSpPr>
          <p:cNvPr id="7" name="TextBox 6">
            <a:extLst>
              <a:ext uri="{FF2B5EF4-FFF2-40B4-BE49-F238E27FC236}">
                <a16:creationId xmlns:a16="http://schemas.microsoft.com/office/drawing/2014/main" id="{E99697B5-4D80-A474-AAAD-88DBA641BBFB}"/>
              </a:ext>
            </a:extLst>
          </p:cNvPr>
          <p:cNvSpPr txBox="1"/>
          <p:nvPr/>
        </p:nvSpPr>
        <p:spPr>
          <a:xfrm>
            <a:off x="596476" y="2730524"/>
            <a:ext cx="8368881" cy="1384995"/>
          </a:xfrm>
          <a:prstGeom prst="rect">
            <a:avLst/>
          </a:prstGeom>
          <a:noFill/>
        </p:spPr>
        <p:txBody>
          <a:bodyPr wrap="square">
            <a:spAutoFit/>
          </a:bodyPr>
          <a:lstStyle/>
          <a:p>
            <a:pPr algn="just"/>
            <a:r>
              <a:rPr lang="en-US" sz="2800" b="1" i="1" dirty="0">
                <a:solidFill>
                  <a:schemeClr val="accent6">
                    <a:lumMod val="50000"/>
                  </a:schemeClr>
                </a:solidFill>
                <a:effectLst/>
                <a:latin typeface="Book Antiqua" panose="02040602050305030304" pitchFamily="18" charset="0"/>
              </a:rPr>
              <a:t>Describe a photograph of a particular bridge. Spanish - big, dangerous, strong, and towering, German - beautiful, elegant, fragile, and slender.</a:t>
            </a:r>
            <a:endParaRPr lang="en-IN" sz="2800" b="1" i="1" dirty="0">
              <a:solidFill>
                <a:schemeClr val="accent6">
                  <a:lumMod val="50000"/>
                </a:schemeClr>
              </a:solidFill>
              <a:latin typeface="Book Antiqua" panose="02040602050305030304" pitchFamily="18" charset="0"/>
            </a:endParaRPr>
          </a:p>
        </p:txBody>
      </p:sp>
      <p:sp>
        <p:nvSpPr>
          <p:cNvPr id="9" name="TextBox 8">
            <a:extLst>
              <a:ext uri="{FF2B5EF4-FFF2-40B4-BE49-F238E27FC236}">
                <a16:creationId xmlns:a16="http://schemas.microsoft.com/office/drawing/2014/main" id="{3DC32611-2411-EE04-7D66-206AE0C2722C}"/>
              </a:ext>
            </a:extLst>
          </p:cNvPr>
          <p:cNvSpPr txBox="1"/>
          <p:nvPr/>
        </p:nvSpPr>
        <p:spPr>
          <a:xfrm>
            <a:off x="678229" y="4234845"/>
            <a:ext cx="8197807" cy="1384995"/>
          </a:xfrm>
          <a:prstGeom prst="rect">
            <a:avLst/>
          </a:prstGeom>
          <a:noFill/>
        </p:spPr>
        <p:txBody>
          <a:bodyPr wrap="square">
            <a:spAutoFit/>
          </a:bodyPr>
          <a:lstStyle/>
          <a:p>
            <a:pPr algn="just"/>
            <a:r>
              <a:rPr lang="en-US" sz="2800" b="1" i="1" dirty="0">
                <a:solidFill>
                  <a:srgbClr val="002060"/>
                </a:solidFill>
                <a:effectLst/>
                <a:latin typeface="Times-Roman"/>
              </a:rPr>
              <a:t>For </a:t>
            </a:r>
            <a:r>
              <a:rPr lang="en-US" sz="2800" b="1" i="1" dirty="0">
                <a:solidFill>
                  <a:srgbClr val="002060"/>
                </a:solidFill>
                <a:effectLst/>
                <a:latin typeface="Times-Italic"/>
              </a:rPr>
              <a:t>non-deductive </a:t>
            </a:r>
            <a:r>
              <a:rPr lang="en-US" sz="2800" b="1" i="1" dirty="0">
                <a:solidFill>
                  <a:srgbClr val="002060"/>
                </a:solidFill>
                <a:effectLst/>
                <a:latin typeface="Times-Roman"/>
              </a:rPr>
              <a:t>tasks such as learning from experience, outcomes are </a:t>
            </a:r>
            <a:r>
              <a:rPr lang="en-US" sz="2800" b="1" i="1" dirty="0">
                <a:solidFill>
                  <a:srgbClr val="002060"/>
                </a:solidFill>
                <a:effectLst/>
                <a:latin typeface="Times-Italic"/>
              </a:rPr>
              <a:t>necessarily </a:t>
            </a:r>
            <a:r>
              <a:rPr lang="en-US" sz="2800" b="1" i="1" dirty="0">
                <a:solidFill>
                  <a:srgbClr val="002060"/>
                </a:solidFill>
                <a:effectLst/>
                <a:latin typeface="Times-Roman"/>
              </a:rPr>
              <a:t>dependent on the form of the representations used</a:t>
            </a:r>
            <a:r>
              <a:rPr lang="en-US" sz="2800" b="1" i="1" dirty="0">
                <a:solidFill>
                  <a:srgbClr val="002060"/>
                </a:solidFill>
              </a:rPr>
              <a:t> </a:t>
            </a:r>
            <a:endParaRPr lang="en-IN" sz="2800" b="1" i="1" dirty="0">
              <a:solidFill>
                <a:srgbClr val="002060"/>
              </a:solidFill>
            </a:endParaRPr>
          </a:p>
        </p:txBody>
      </p:sp>
    </p:spTree>
    <p:extLst>
      <p:ext uri="{BB962C8B-B14F-4D97-AF65-F5344CB8AC3E}">
        <p14:creationId xmlns:p14="http://schemas.microsoft.com/office/powerpoint/2010/main" val="6627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36DFC-B115-1243-B674-848FED7023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19FC07-9BA1-8531-0BD3-44989BF48285}"/>
              </a:ext>
            </a:extLst>
          </p:cNvPr>
          <p:cNvSpPr txBox="1"/>
          <p:nvPr/>
        </p:nvSpPr>
        <p:spPr>
          <a:xfrm>
            <a:off x="333060" y="189239"/>
            <a:ext cx="7881402" cy="523220"/>
          </a:xfrm>
          <a:prstGeom prst="rect">
            <a:avLst/>
          </a:prstGeom>
          <a:noFill/>
        </p:spPr>
        <p:txBody>
          <a:bodyPr wrap="square">
            <a:spAutoFit/>
          </a:bodyPr>
          <a:lstStyle/>
          <a:p>
            <a:pPr algn="just"/>
            <a:r>
              <a:rPr lang="en-US" sz="2800" b="1" i="1" dirty="0">
                <a:solidFill>
                  <a:srgbClr val="7030A0"/>
                </a:solidFill>
                <a:effectLst/>
                <a:latin typeface="Book Antiqua" panose="02040602050305030304" pitchFamily="18" charset="0"/>
              </a:rPr>
              <a:t>Missiles are weapons</a:t>
            </a:r>
            <a:endParaRPr lang="en-IN" sz="2800" i="1" dirty="0">
              <a:solidFill>
                <a:srgbClr val="7030A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BFFEB0-F946-30B4-C488-1B8601523417}"/>
                  </a:ext>
                </a:extLst>
              </p:cNvPr>
              <p:cNvSpPr txBox="1"/>
              <p:nvPr/>
            </p:nvSpPr>
            <p:spPr>
              <a:xfrm>
                <a:off x="884122" y="755894"/>
                <a:ext cx="6597607" cy="584775"/>
              </a:xfrm>
              <a:prstGeom prst="rect">
                <a:avLst/>
              </a:prstGeom>
              <a:noFill/>
            </p:spPr>
            <p:txBody>
              <a:bodyPr wrap="square">
                <a:spAutoFit/>
              </a:bodyPr>
              <a:lstStyle/>
              <a:p>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𝒑</m:t>
                    </m:r>
                  </m:oMath>
                </a14:m>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Missile(p) </a:t>
                </a:r>
                <a:r>
                  <a:rPr lang="en-IN" sz="3200" b="1" dirty="0">
                    <a:solidFill>
                      <a:schemeClr val="accent6">
                        <a:lumMod val="50000"/>
                      </a:schemeClr>
                    </a:solidFill>
                    <a:latin typeface="inter-bold"/>
                  </a:rPr>
                  <a:t>→ Weapons</a:t>
                </a:r>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(p)</a:t>
                </a:r>
                <a:endPar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2EBFFEB0-F946-30B4-C488-1B8601523417}"/>
                  </a:ext>
                </a:extLst>
              </p:cNvPr>
              <p:cNvSpPr txBox="1">
                <a:spLocks noRot="1" noChangeAspect="1" noMove="1" noResize="1" noEditPoints="1" noAdjustHandles="1" noChangeArrowheads="1" noChangeShapeType="1" noTextEdit="1"/>
              </p:cNvSpPr>
              <p:nvPr/>
            </p:nvSpPr>
            <p:spPr>
              <a:xfrm>
                <a:off x="884122" y="755894"/>
                <a:ext cx="6597607" cy="584775"/>
              </a:xfrm>
              <a:prstGeom prst="rect">
                <a:avLst/>
              </a:prstGeom>
              <a:blipFill>
                <a:blip r:embed="rId2"/>
                <a:stretch>
                  <a:fillRect t="-13542" b="-33333"/>
                </a:stretch>
              </a:blipFill>
            </p:spPr>
            <p:txBody>
              <a:bodyPr/>
              <a:lstStyle/>
              <a:p>
                <a:r>
                  <a:rPr lang="en-IN">
                    <a:noFill/>
                  </a:rPr>
                  <a:t> </a:t>
                </a:r>
              </a:p>
            </p:txBody>
          </p:sp>
        </mc:Fallback>
      </mc:AlternateContent>
      <p:sp>
        <p:nvSpPr>
          <p:cNvPr id="10" name="TextBox 9">
            <a:extLst>
              <a:ext uri="{FF2B5EF4-FFF2-40B4-BE49-F238E27FC236}">
                <a16:creationId xmlns:a16="http://schemas.microsoft.com/office/drawing/2014/main" id="{6B6AFDA7-5E61-7D14-2AC5-69EAF00DFCCC}"/>
              </a:ext>
            </a:extLst>
          </p:cNvPr>
          <p:cNvSpPr txBox="1"/>
          <p:nvPr/>
        </p:nvSpPr>
        <p:spPr>
          <a:xfrm>
            <a:off x="218002" y="1646996"/>
            <a:ext cx="7929846" cy="523220"/>
          </a:xfrm>
          <a:prstGeom prst="rect">
            <a:avLst/>
          </a:prstGeom>
          <a:noFill/>
        </p:spPr>
        <p:txBody>
          <a:bodyPr wrap="square">
            <a:spAutoFit/>
          </a:bodyPr>
          <a:lstStyle/>
          <a:p>
            <a:r>
              <a:rPr lang="en-US" sz="2800" b="1" i="1" dirty="0">
                <a:solidFill>
                  <a:srgbClr val="7030A0"/>
                </a:solidFill>
                <a:effectLst/>
                <a:latin typeface="Book Antiqua" panose="02040602050305030304" pitchFamily="18" charset="0"/>
              </a:rPr>
              <a:t>Enemy of America is known as hostile</a:t>
            </a:r>
            <a:endParaRPr lang="en-IN" sz="2800" b="1" i="1" dirty="0">
              <a:solidFill>
                <a:srgbClr val="7030A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D9FAA10-0DFE-2E05-87B6-A1890206286C}"/>
                  </a:ext>
                </a:extLst>
              </p:cNvPr>
              <p:cNvSpPr txBox="1"/>
              <p:nvPr/>
            </p:nvSpPr>
            <p:spPr>
              <a:xfrm>
                <a:off x="152905" y="3454515"/>
                <a:ext cx="6078337" cy="584775"/>
              </a:xfrm>
              <a:prstGeom prst="rect">
                <a:avLst/>
              </a:prstGeom>
              <a:noFill/>
            </p:spPr>
            <p:txBody>
              <a:bodyPr wrap="square">
                <a:spAutoFit/>
              </a:bodyPr>
              <a:lstStyle/>
              <a:p>
                <a:pPr lvl="2"/>
                <a14:m>
                  <m:oMathPara xmlns:m="http://schemas.openxmlformats.org/officeDocument/2006/math">
                    <m:oMathParaPr>
                      <m:jc m:val="centerGroup"/>
                    </m:oMathParaPr>
                    <m:oMath xmlns:m="http://schemas.openxmlformats.org/officeDocument/2006/math">
                      <m:r>
                        <a:rPr lang="en-IN" sz="3200" b="1" i="1" dirty="0" smtClean="0">
                          <a:solidFill>
                            <a:schemeClr val="accent6">
                              <a:lumMod val="50000"/>
                            </a:schemeClr>
                          </a:solidFill>
                          <a:latin typeface="Cambria Math" panose="02040503050406030204" pitchFamily="18" charset="0"/>
                          <a:ea typeface="Cambria" panose="02040503050406030204" pitchFamily="18" charset="0"/>
                        </a:rPr>
                        <m:t>𝑬𝒏𝒆𝒎𝒚</m:t>
                      </m:r>
                      <m:r>
                        <a:rPr lang="en-IN" sz="3200" b="1" i="1" dirty="0" smtClean="0">
                          <a:solidFill>
                            <a:schemeClr val="accent6">
                              <a:lumMod val="50000"/>
                            </a:schemeClr>
                          </a:solidFill>
                          <a:latin typeface="Cambria Math" panose="02040503050406030204" pitchFamily="18" charset="0"/>
                          <a:ea typeface="Cambria" panose="02040503050406030204" pitchFamily="18" charset="0"/>
                        </a:rPr>
                        <m:t>(</m:t>
                      </m:r>
                      <m:r>
                        <a:rPr lang="en-IN" sz="3200" b="1" i="1" dirty="0" smtClean="0">
                          <a:solidFill>
                            <a:schemeClr val="accent6">
                              <a:lumMod val="50000"/>
                            </a:schemeClr>
                          </a:solidFill>
                          <a:latin typeface="Cambria Math" panose="02040503050406030204" pitchFamily="18" charset="0"/>
                          <a:ea typeface="Cambria" panose="02040503050406030204" pitchFamily="18" charset="0"/>
                        </a:rPr>
                        <m:t>𝑨</m:t>
                      </m:r>
                      <m:r>
                        <a:rPr lang="en-IN" sz="3200" b="1" i="1" dirty="0" smtClean="0">
                          <a:solidFill>
                            <a:schemeClr val="accent6">
                              <a:lumMod val="50000"/>
                            </a:schemeClr>
                          </a:solidFill>
                          <a:latin typeface="Cambria Math" panose="02040503050406030204" pitchFamily="18" charset="0"/>
                          <a:ea typeface="Cambria" panose="02040503050406030204" pitchFamily="18" charset="0"/>
                        </a:rPr>
                        <m:t>, </m:t>
                      </m:r>
                      <m:r>
                        <a:rPr lang="en-IN" sz="3200" b="1" i="1" dirty="0" smtClean="0">
                          <a:solidFill>
                            <a:schemeClr val="accent6">
                              <a:lumMod val="50000"/>
                            </a:schemeClr>
                          </a:solidFill>
                          <a:latin typeface="Cambria Math" panose="02040503050406030204" pitchFamily="18" charset="0"/>
                          <a:ea typeface="Cambria" panose="02040503050406030204" pitchFamily="18" charset="0"/>
                        </a:rPr>
                        <m:t>𝑨𝒎𝒆𝒓𝒊𝒄𝒂</m:t>
                      </m:r>
                      <m:r>
                        <a:rPr lang="en-IN" sz="3200" b="1" i="1" dirty="0" smtClean="0">
                          <a:solidFill>
                            <a:srgbClr val="000000"/>
                          </a:solidFill>
                          <a:latin typeface="Cambria Math" panose="02040503050406030204" pitchFamily="18" charset="0"/>
                          <a:ea typeface="Cambria" panose="02040503050406030204" pitchFamily="18" charset="0"/>
                        </a:rPr>
                        <m:t>)</m:t>
                      </m:r>
                    </m:oMath>
                  </m:oMathPara>
                </a14:m>
                <a:endPar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1" name="TextBox 10">
                <a:extLst>
                  <a:ext uri="{FF2B5EF4-FFF2-40B4-BE49-F238E27FC236}">
                    <a16:creationId xmlns:a16="http://schemas.microsoft.com/office/drawing/2014/main" id="{9D9FAA10-0DFE-2E05-87B6-A1890206286C}"/>
                  </a:ext>
                </a:extLst>
              </p:cNvPr>
              <p:cNvSpPr txBox="1">
                <a:spLocks noRot="1" noChangeAspect="1" noMove="1" noResize="1" noEditPoints="1" noAdjustHandles="1" noChangeArrowheads="1" noChangeShapeType="1" noTextEdit="1"/>
              </p:cNvSpPr>
              <p:nvPr/>
            </p:nvSpPr>
            <p:spPr>
              <a:xfrm>
                <a:off x="152905" y="3454515"/>
                <a:ext cx="6078337" cy="584775"/>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D53452-4700-B3F6-57F7-6CE49F8AC8AE}"/>
                  </a:ext>
                </a:extLst>
              </p:cNvPr>
              <p:cNvSpPr txBox="1"/>
              <p:nvPr/>
            </p:nvSpPr>
            <p:spPr>
              <a:xfrm>
                <a:off x="974957" y="2170216"/>
                <a:ext cx="6597607" cy="584775"/>
              </a:xfrm>
              <a:prstGeom prst="rect">
                <a:avLst/>
              </a:prstGeom>
              <a:noFill/>
            </p:spPr>
            <p:txBody>
              <a:bodyPr wrap="square">
                <a:spAutoFit/>
              </a:bodyPr>
              <a:lstStyle/>
              <a:p>
                <a14:m>
                  <m:oMath xmlns:m="http://schemas.openxmlformats.org/officeDocument/2006/math">
                    <m:r>
                      <a:rPr lang="en-IN" sz="3000" b="1" i="1">
                        <a:solidFill>
                          <a:srgbClr val="002060"/>
                        </a:solidFill>
                        <a:latin typeface="Cambria Math" panose="02040503050406030204" pitchFamily="18" charset="0"/>
                        <a:ea typeface="Cambria Math" panose="02040503050406030204" pitchFamily="18" charset="0"/>
                      </a:rPr>
                      <m:t>∃ </m:t>
                    </m:r>
                    <m:r>
                      <a:rPr lang="en-IN" sz="3000" b="1" i="1" smtClean="0">
                        <a:solidFill>
                          <a:srgbClr val="002060"/>
                        </a:solidFill>
                        <a:latin typeface="Cambria Math" panose="02040503050406030204" pitchFamily="18" charset="0"/>
                        <a:ea typeface="Cambria Math" panose="02040503050406030204" pitchFamily="18" charset="0"/>
                      </a:rPr>
                      <m:t>𝒑</m:t>
                    </m:r>
                  </m:oMath>
                </a14:m>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Enemy(</a:t>
                </a:r>
                <a:r>
                  <a:rPr lang="en-IN" sz="3000" b="1" i="0" dirty="0" err="1">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p,America</a:t>
                </a:r>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 </a:t>
                </a:r>
                <a:r>
                  <a:rPr lang="en-IN" sz="3200" b="1" dirty="0">
                    <a:solidFill>
                      <a:schemeClr val="accent6">
                        <a:lumMod val="50000"/>
                      </a:schemeClr>
                    </a:solidFill>
                    <a:latin typeface="inter-bold"/>
                  </a:rPr>
                  <a:t>→ Hostile</a:t>
                </a:r>
                <a:r>
                  <a:rPr lang="en-IN" sz="3000" b="1" i="0" dirty="0">
                    <a:solidFill>
                      <a:schemeClr val="accent6">
                        <a:lumMod val="50000"/>
                      </a:schemeClr>
                    </a:solidFill>
                    <a:effectLst/>
                    <a:latin typeface="Cambria" panose="02040503050406030204" pitchFamily="18" charset="0"/>
                    <a:ea typeface="Cambria" panose="02040503050406030204" pitchFamily="18" charset="0"/>
                    <a:cs typeface="Calibri" panose="020F0502020204030204" pitchFamily="34" charset="0"/>
                  </a:rPr>
                  <a:t>(p)</a:t>
                </a:r>
                <a:endPar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D2D53452-4700-B3F6-57F7-6CE49F8AC8AE}"/>
                  </a:ext>
                </a:extLst>
              </p:cNvPr>
              <p:cNvSpPr txBox="1">
                <a:spLocks noRot="1" noChangeAspect="1" noMove="1" noResize="1" noEditPoints="1" noAdjustHandles="1" noChangeArrowheads="1" noChangeShapeType="1" noTextEdit="1"/>
              </p:cNvSpPr>
              <p:nvPr/>
            </p:nvSpPr>
            <p:spPr>
              <a:xfrm>
                <a:off x="974957" y="2170216"/>
                <a:ext cx="6597607" cy="584775"/>
              </a:xfrm>
              <a:prstGeom prst="rect">
                <a:avLst/>
              </a:prstGeom>
              <a:blipFill>
                <a:blip r:embed="rId4"/>
                <a:stretch>
                  <a:fillRect t="-13542" b="-33333"/>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6DEC6551-8E52-E66F-CB5E-5CFF15CAF029}"/>
              </a:ext>
            </a:extLst>
          </p:cNvPr>
          <p:cNvSpPr txBox="1"/>
          <p:nvPr/>
        </p:nvSpPr>
        <p:spPr>
          <a:xfrm>
            <a:off x="449125" y="2843143"/>
            <a:ext cx="7929846" cy="523220"/>
          </a:xfrm>
          <a:prstGeom prst="rect">
            <a:avLst/>
          </a:prstGeom>
          <a:noFill/>
        </p:spPr>
        <p:txBody>
          <a:bodyPr wrap="square">
            <a:spAutoFit/>
          </a:bodyPr>
          <a:lstStyle/>
          <a:p>
            <a:r>
              <a:rPr lang="en-US" sz="2800" b="1" i="1" dirty="0">
                <a:solidFill>
                  <a:srgbClr val="7030A0"/>
                </a:solidFill>
                <a:effectLst/>
                <a:latin typeface="Book Antiqua" panose="02040602050305030304" pitchFamily="18" charset="0"/>
              </a:rPr>
              <a:t>Country A is an Enemy of America</a:t>
            </a:r>
            <a:endParaRPr lang="en-IN" sz="2800" b="1" i="1" dirty="0">
              <a:solidFill>
                <a:srgbClr val="7030A0"/>
              </a:solidFill>
              <a:latin typeface="Book Antiqua" panose="02040602050305030304" pitchFamily="18" charset="0"/>
            </a:endParaRPr>
          </a:p>
        </p:txBody>
      </p:sp>
      <p:sp>
        <p:nvSpPr>
          <p:cNvPr id="6" name="TextBox 5">
            <a:extLst>
              <a:ext uri="{FF2B5EF4-FFF2-40B4-BE49-F238E27FC236}">
                <a16:creationId xmlns:a16="http://schemas.microsoft.com/office/drawing/2014/main" id="{03938A68-7A01-BC42-DFDA-8690DFD50719}"/>
              </a:ext>
            </a:extLst>
          </p:cNvPr>
          <p:cNvSpPr txBox="1"/>
          <p:nvPr/>
        </p:nvSpPr>
        <p:spPr>
          <a:xfrm>
            <a:off x="516746" y="4150138"/>
            <a:ext cx="7929846" cy="523220"/>
          </a:xfrm>
          <a:prstGeom prst="rect">
            <a:avLst/>
          </a:prstGeom>
          <a:noFill/>
        </p:spPr>
        <p:txBody>
          <a:bodyPr wrap="square">
            <a:spAutoFit/>
          </a:bodyPr>
          <a:lstStyle/>
          <a:p>
            <a:r>
              <a:rPr lang="en-US" sz="2800" b="1" i="1" dirty="0">
                <a:solidFill>
                  <a:srgbClr val="7030A0"/>
                </a:solidFill>
                <a:effectLst/>
                <a:latin typeface="Book Antiqua" panose="02040602050305030304" pitchFamily="18" charset="0"/>
              </a:rPr>
              <a:t>Robert is American</a:t>
            </a:r>
            <a:endParaRPr lang="en-IN" sz="2800" b="1" i="1" dirty="0">
              <a:solidFill>
                <a:srgbClr val="7030A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0ED759-FBB0-C176-CB89-367CBC862E84}"/>
                  </a:ext>
                </a:extLst>
              </p:cNvPr>
              <p:cNvSpPr txBox="1"/>
              <p:nvPr/>
            </p:nvSpPr>
            <p:spPr>
              <a:xfrm>
                <a:off x="-45921" y="4626229"/>
                <a:ext cx="6078337" cy="584775"/>
              </a:xfrm>
              <a:prstGeom prst="rect">
                <a:avLst/>
              </a:prstGeom>
              <a:noFill/>
            </p:spPr>
            <p:txBody>
              <a:bodyPr wrap="square">
                <a:spAutoFit/>
              </a:bodyPr>
              <a:lstStyle/>
              <a:p>
                <a:pPr lvl="2"/>
                <a14:m>
                  <m:oMathPara xmlns:m="http://schemas.openxmlformats.org/officeDocument/2006/math">
                    <m:oMathParaPr>
                      <m:jc m:val="centerGroup"/>
                    </m:oMathParaPr>
                    <m:oMath xmlns:m="http://schemas.openxmlformats.org/officeDocument/2006/math">
                      <m:r>
                        <a:rPr lang="en-IN" sz="3200" b="1" i="1" dirty="0" smtClean="0">
                          <a:solidFill>
                            <a:schemeClr val="accent6">
                              <a:lumMod val="50000"/>
                            </a:schemeClr>
                          </a:solidFill>
                          <a:latin typeface="Cambria Math" panose="02040503050406030204" pitchFamily="18" charset="0"/>
                          <a:ea typeface="Cambria" panose="02040503050406030204" pitchFamily="18" charset="0"/>
                        </a:rPr>
                        <m:t>𝑨𝒎𝒆𝒓𝒊𝒄𝒂𝒏</m:t>
                      </m:r>
                      <m:r>
                        <a:rPr lang="en-IN" sz="3200" b="1" i="1" dirty="0" smtClean="0">
                          <a:solidFill>
                            <a:schemeClr val="accent6">
                              <a:lumMod val="50000"/>
                            </a:schemeClr>
                          </a:solidFill>
                          <a:latin typeface="Cambria Math" panose="02040503050406030204" pitchFamily="18" charset="0"/>
                          <a:ea typeface="Cambria" panose="02040503050406030204" pitchFamily="18" charset="0"/>
                        </a:rPr>
                        <m:t>(</m:t>
                      </m:r>
                      <m:r>
                        <a:rPr lang="en-IN" sz="3200" b="1" i="1" dirty="0" smtClean="0">
                          <a:solidFill>
                            <a:schemeClr val="accent6">
                              <a:lumMod val="50000"/>
                            </a:schemeClr>
                          </a:solidFill>
                          <a:latin typeface="Cambria Math" panose="02040503050406030204" pitchFamily="18" charset="0"/>
                          <a:ea typeface="Cambria" panose="02040503050406030204" pitchFamily="18" charset="0"/>
                        </a:rPr>
                        <m:t>𝑹𝒐𝒃𝒆𝒓𝒕</m:t>
                      </m:r>
                      <m:r>
                        <a:rPr lang="en-IN" sz="3200" b="1" i="1" dirty="0" smtClean="0">
                          <a:solidFill>
                            <a:schemeClr val="accent6">
                              <a:lumMod val="50000"/>
                            </a:schemeClr>
                          </a:solidFill>
                          <a:latin typeface="Cambria Math" panose="02040503050406030204" pitchFamily="18" charset="0"/>
                          <a:ea typeface="Cambria" panose="02040503050406030204" pitchFamily="18" charset="0"/>
                        </a:rPr>
                        <m:t>)</m:t>
                      </m:r>
                    </m:oMath>
                  </m:oMathPara>
                </a14:m>
                <a:endParaRPr lang="en-IN" sz="3000" b="1"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340ED759-FBB0-C176-CB89-367CBC862E84}"/>
                  </a:ext>
                </a:extLst>
              </p:cNvPr>
              <p:cNvSpPr txBox="1">
                <a:spLocks noRot="1" noChangeAspect="1" noMove="1" noResize="1" noEditPoints="1" noAdjustHandles="1" noChangeArrowheads="1" noChangeShapeType="1" noTextEdit="1"/>
              </p:cNvSpPr>
              <p:nvPr/>
            </p:nvSpPr>
            <p:spPr>
              <a:xfrm>
                <a:off x="-45921" y="4626229"/>
                <a:ext cx="6078337" cy="584775"/>
              </a:xfrm>
              <a:prstGeom prst="rect">
                <a:avLst/>
              </a:prstGeom>
              <a:blipFill>
                <a:blip r:embed="rId5"/>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80277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4" grpId="0"/>
      <p:bldP spid="5" grpId="0"/>
      <p:bldP spid="6"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65A28A-1420-FD13-D051-355BA852AB4E}"/>
              </a:ext>
            </a:extLst>
          </p:cNvPr>
          <p:cNvSpPr txBox="1"/>
          <p:nvPr/>
        </p:nvSpPr>
        <p:spPr>
          <a:xfrm>
            <a:off x="218003" y="211947"/>
            <a:ext cx="4740400" cy="584775"/>
          </a:xfrm>
          <a:prstGeom prst="rect">
            <a:avLst/>
          </a:prstGeom>
          <a:noFill/>
        </p:spPr>
        <p:txBody>
          <a:bodyPr wrap="none" rtlCol="0">
            <a:spAutoFit/>
          </a:bodyPr>
          <a:lstStyle/>
          <a:p>
            <a:r>
              <a:rPr lang="en-IN" sz="3200" b="1" dirty="0">
                <a:latin typeface="Book Antiqua" panose="02040602050305030304" pitchFamily="18" charset="0"/>
              </a:rPr>
              <a:t>Forward Chaining Proof</a:t>
            </a:r>
          </a:p>
        </p:txBody>
      </p:sp>
      <p:pic>
        <p:nvPicPr>
          <p:cNvPr id="8" name="Picture 7">
            <a:extLst>
              <a:ext uri="{FF2B5EF4-FFF2-40B4-BE49-F238E27FC236}">
                <a16:creationId xmlns:a16="http://schemas.microsoft.com/office/drawing/2014/main" id="{477571FE-4435-8AC7-6C2A-C0E01404DE70}"/>
              </a:ext>
            </a:extLst>
          </p:cNvPr>
          <p:cNvPicPr>
            <a:picLocks noChangeAspect="1"/>
          </p:cNvPicPr>
          <p:nvPr/>
        </p:nvPicPr>
        <p:blipFill>
          <a:blip r:embed="rId2"/>
          <a:stretch>
            <a:fillRect/>
          </a:stretch>
        </p:blipFill>
        <p:spPr>
          <a:xfrm>
            <a:off x="250809" y="2299672"/>
            <a:ext cx="8642381" cy="927978"/>
          </a:xfrm>
          <a:prstGeom prst="rect">
            <a:avLst/>
          </a:prstGeom>
        </p:spPr>
      </p:pic>
    </p:spTree>
    <p:extLst>
      <p:ext uri="{BB962C8B-B14F-4D97-AF65-F5344CB8AC3E}">
        <p14:creationId xmlns:p14="http://schemas.microsoft.com/office/powerpoint/2010/main" val="23021203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25FCF8-90CC-3A90-9A78-930BA8023078}"/>
              </a:ext>
            </a:extLst>
          </p:cNvPr>
          <p:cNvPicPr>
            <a:picLocks noChangeAspect="1"/>
          </p:cNvPicPr>
          <p:nvPr/>
        </p:nvPicPr>
        <p:blipFill>
          <a:blip r:embed="rId2"/>
          <a:stretch>
            <a:fillRect/>
          </a:stretch>
        </p:blipFill>
        <p:spPr>
          <a:xfrm>
            <a:off x="633034" y="1640822"/>
            <a:ext cx="7977801" cy="2289282"/>
          </a:xfrm>
          <a:prstGeom prst="rect">
            <a:avLst/>
          </a:prstGeom>
        </p:spPr>
      </p:pic>
      <p:sp>
        <p:nvSpPr>
          <p:cNvPr id="4" name="TextBox 3">
            <a:extLst>
              <a:ext uri="{FF2B5EF4-FFF2-40B4-BE49-F238E27FC236}">
                <a16:creationId xmlns:a16="http://schemas.microsoft.com/office/drawing/2014/main" id="{6B312E50-4CEA-D911-48F2-0F7DB759C45D}"/>
              </a:ext>
            </a:extLst>
          </p:cNvPr>
          <p:cNvSpPr txBox="1"/>
          <p:nvPr/>
        </p:nvSpPr>
        <p:spPr>
          <a:xfrm>
            <a:off x="218003" y="211947"/>
            <a:ext cx="4740400" cy="584775"/>
          </a:xfrm>
          <a:prstGeom prst="rect">
            <a:avLst/>
          </a:prstGeom>
          <a:noFill/>
        </p:spPr>
        <p:txBody>
          <a:bodyPr wrap="none" rtlCol="0">
            <a:spAutoFit/>
          </a:bodyPr>
          <a:lstStyle/>
          <a:p>
            <a:r>
              <a:rPr lang="en-IN" sz="3200" b="1" dirty="0">
                <a:latin typeface="Book Antiqua" panose="02040602050305030304" pitchFamily="18" charset="0"/>
              </a:rPr>
              <a:t>Forward Chaining Proof</a:t>
            </a:r>
          </a:p>
        </p:txBody>
      </p:sp>
    </p:spTree>
    <p:extLst>
      <p:ext uri="{BB962C8B-B14F-4D97-AF65-F5344CB8AC3E}">
        <p14:creationId xmlns:p14="http://schemas.microsoft.com/office/powerpoint/2010/main" val="26799425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DFF6A-4C9B-86EF-E6E6-B5CD49E17BDD}"/>
              </a:ext>
            </a:extLst>
          </p:cNvPr>
          <p:cNvSpPr txBox="1"/>
          <p:nvPr/>
        </p:nvSpPr>
        <p:spPr>
          <a:xfrm>
            <a:off x="218003" y="211947"/>
            <a:ext cx="4740400" cy="584775"/>
          </a:xfrm>
          <a:prstGeom prst="rect">
            <a:avLst/>
          </a:prstGeom>
          <a:noFill/>
        </p:spPr>
        <p:txBody>
          <a:bodyPr wrap="none" rtlCol="0">
            <a:spAutoFit/>
          </a:bodyPr>
          <a:lstStyle/>
          <a:p>
            <a:r>
              <a:rPr lang="en-IN" sz="3200" b="1" dirty="0">
                <a:latin typeface="Book Antiqua" panose="02040602050305030304" pitchFamily="18" charset="0"/>
              </a:rPr>
              <a:t>Forward Chaining Proof</a:t>
            </a:r>
          </a:p>
        </p:txBody>
      </p:sp>
      <p:pic>
        <p:nvPicPr>
          <p:cNvPr id="4" name="Picture 3">
            <a:extLst>
              <a:ext uri="{FF2B5EF4-FFF2-40B4-BE49-F238E27FC236}">
                <a16:creationId xmlns:a16="http://schemas.microsoft.com/office/drawing/2014/main" id="{E5E6CAFB-A46F-791D-05D9-F62B522E1D73}"/>
              </a:ext>
            </a:extLst>
          </p:cNvPr>
          <p:cNvPicPr>
            <a:picLocks noChangeAspect="1"/>
          </p:cNvPicPr>
          <p:nvPr/>
        </p:nvPicPr>
        <p:blipFill>
          <a:blip r:embed="rId2"/>
          <a:stretch>
            <a:fillRect/>
          </a:stretch>
        </p:blipFill>
        <p:spPr>
          <a:xfrm>
            <a:off x="287324" y="984434"/>
            <a:ext cx="8062016" cy="4641246"/>
          </a:xfrm>
          <a:prstGeom prst="rect">
            <a:avLst/>
          </a:prstGeom>
        </p:spPr>
      </p:pic>
    </p:spTree>
    <p:extLst>
      <p:ext uri="{BB962C8B-B14F-4D97-AF65-F5344CB8AC3E}">
        <p14:creationId xmlns:p14="http://schemas.microsoft.com/office/powerpoint/2010/main" val="19694963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503833-F313-BC1C-52A2-FADF06197547}"/>
              </a:ext>
            </a:extLst>
          </p:cNvPr>
          <p:cNvSpPr txBox="1"/>
          <p:nvPr/>
        </p:nvSpPr>
        <p:spPr>
          <a:xfrm>
            <a:off x="566202" y="843677"/>
            <a:ext cx="7766344" cy="5170646"/>
          </a:xfrm>
          <a:prstGeom prst="rect">
            <a:avLst/>
          </a:prstGeom>
          <a:noFill/>
        </p:spPr>
        <p:txBody>
          <a:bodyPr wrap="square">
            <a:spAutoFit/>
          </a:bodyPr>
          <a:lstStyle/>
          <a:p>
            <a:pPr marL="457200" indent="-457200" algn="just">
              <a:buFont typeface="Wingdings" panose="05000000000000000000" pitchFamily="2" charset="2"/>
              <a:buChar char="v"/>
            </a:pPr>
            <a:r>
              <a:rPr lang="en-US" sz="3000" b="0" i="1" dirty="0">
                <a:solidFill>
                  <a:srgbClr val="000000"/>
                </a:solidFill>
                <a:effectLst/>
                <a:latin typeface="Book Antiqua" panose="02040602050305030304" pitchFamily="18" charset="0"/>
              </a:rPr>
              <a:t>It is a down-up approach, as it moves from bottom to top.</a:t>
            </a:r>
          </a:p>
          <a:p>
            <a:pPr marL="457200" indent="-457200" algn="just">
              <a:buFont typeface="Wingdings" panose="05000000000000000000" pitchFamily="2" charset="2"/>
              <a:buChar char="v"/>
            </a:pPr>
            <a:r>
              <a:rPr lang="en-US" sz="3000" b="0" i="1" dirty="0">
                <a:solidFill>
                  <a:srgbClr val="000000"/>
                </a:solidFill>
                <a:effectLst/>
                <a:latin typeface="Book Antiqua" panose="02040602050305030304" pitchFamily="18" charset="0"/>
              </a:rPr>
              <a:t>It is a process of making a conclusion based on known facts or data, by starting from the initial state and reaches the goal state.</a:t>
            </a:r>
          </a:p>
          <a:p>
            <a:pPr marL="457200" indent="-457200" algn="just">
              <a:buFont typeface="Wingdings" panose="05000000000000000000" pitchFamily="2" charset="2"/>
              <a:buChar char="v"/>
            </a:pPr>
            <a:r>
              <a:rPr lang="en-US" sz="3000" b="0" i="1" dirty="0">
                <a:solidFill>
                  <a:srgbClr val="000000"/>
                </a:solidFill>
                <a:effectLst/>
                <a:latin typeface="Book Antiqua" panose="02040602050305030304" pitchFamily="18" charset="0"/>
              </a:rPr>
              <a:t>Forward-chaining approach is also called as data-driven as we reach to the goal using available data.</a:t>
            </a:r>
          </a:p>
          <a:p>
            <a:pPr marL="457200" indent="-457200" algn="just">
              <a:buFont typeface="Wingdings" panose="05000000000000000000" pitchFamily="2" charset="2"/>
              <a:buChar char="v"/>
            </a:pPr>
            <a:r>
              <a:rPr lang="en-US" sz="3000" b="0" i="1" dirty="0">
                <a:solidFill>
                  <a:srgbClr val="000000"/>
                </a:solidFill>
                <a:effectLst/>
                <a:latin typeface="Book Antiqua" panose="02040602050305030304" pitchFamily="18" charset="0"/>
              </a:rPr>
              <a:t>Forward-chaining approach is commonly used in the expert system, such as CLIPS, business, and production rule systems.</a:t>
            </a:r>
          </a:p>
        </p:txBody>
      </p:sp>
      <p:sp>
        <p:nvSpPr>
          <p:cNvPr id="4" name="TextBox 3">
            <a:extLst>
              <a:ext uri="{FF2B5EF4-FFF2-40B4-BE49-F238E27FC236}">
                <a16:creationId xmlns:a16="http://schemas.microsoft.com/office/drawing/2014/main" id="{47287891-E831-6577-E072-892C36FBB48C}"/>
              </a:ext>
            </a:extLst>
          </p:cNvPr>
          <p:cNvSpPr txBox="1"/>
          <p:nvPr/>
        </p:nvSpPr>
        <p:spPr>
          <a:xfrm>
            <a:off x="218003" y="211947"/>
            <a:ext cx="5628464" cy="584775"/>
          </a:xfrm>
          <a:prstGeom prst="rect">
            <a:avLst/>
          </a:prstGeom>
          <a:noFill/>
        </p:spPr>
        <p:txBody>
          <a:bodyPr wrap="none" rtlCol="0">
            <a:spAutoFit/>
          </a:bodyPr>
          <a:lstStyle/>
          <a:p>
            <a:r>
              <a:rPr lang="en-IN" sz="3200" b="1" dirty="0">
                <a:solidFill>
                  <a:srgbClr val="C00000"/>
                </a:solidFill>
                <a:latin typeface="Book Antiqua" panose="02040602050305030304" pitchFamily="18" charset="0"/>
              </a:rPr>
              <a:t>Forward Chaining Properties</a:t>
            </a:r>
          </a:p>
        </p:txBody>
      </p:sp>
    </p:spTree>
    <p:extLst>
      <p:ext uri="{BB962C8B-B14F-4D97-AF65-F5344CB8AC3E}">
        <p14:creationId xmlns:p14="http://schemas.microsoft.com/office/powerpoint/2010/main" val="150222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8F3785-F65A-F7D2-996B-AE29EBDF2692}"/>
              </a:ext>
            </a:extLst>
          </p:cNvPr>
          <p:cNvPicPr>
            <a:picLocks noChangeAspect="1"/>
          </p:cNvPicPr>
          <p:nvPr/>
        </p:nvPicPr>
        <p:blipFill>
          <a:blip r:embed="rId2"/>
          <a:stretch>
            <a:fillRect/>
          </a:stretch>
        </p:blipFill>
        <p:spPr>
          <a:xfrm>
            <a:off x="482233" y="64592"/>
            <a:ext cx="8339490" cy="3593008"/>
          </a:xfrm>
          <a:prstGeom prst="rect">
            <a:avLst/>
          </a:prstGeom>
        </p:spPr>
      </p:pic>
      <p:sp>
        <p:nvSpPr>
          <p:cNvPr id="5" name="TextBox 4">
            <a:extLst>
              <a:ext uri="{FF2B5EF4-FFF2-40B4-BE49-F238E27FC236}">
                <a16:creationId xmlns:a16="http://schemas.microsoft.com/office/drawing/2014/main" id="{3F03E6A2-819A-F7BD-B6DF-2C5A119F83D5}"/>
              </a:ext>
            </a:extLst>
          </p:cNvPr>
          <p:cNvSpPr txBox="1"/>
          <p:nvPr/>
        </p:nvSpPr>
        <p:spPr>
          <a:xfrm>
            <a:off x="544747" y="3607810"/>
            <a:ext cx="8214462" cy="1815882"/>
          </a:xfrm>
          <a:prstGeom prst="rect">
            <a:avLst/>
          </a:prstGeom>
          <a:noFill/>
        </p:spPr>
        <p:txBody>
          <a:bodyPr wrap="square">
            <a:spAutoFit/>
          </a:bodyPr>
          <a:lstStyle/>
          <a:p>
            <a:pPr algn="just"/>
            <a:r>
              <a:rPr lang="en-US" sz="2800" b="1" i="1" dirty="0">
                <a:solidFill>
                  <a:srgbClr val="333333"/>
                </a:solidFill>
                <a:effectLst/>
                <a:latin typeface="Book Antiqua" panose="02040602050305030304" pitchFamily="18" charset="0"/>
              </a:rPr>
              <a:t>A backward chaining algorithm is a form of reasoning, which starts with the goal and works backward, chaining through rules to find known facts that support the goal.</a:t>
            </a:r>
            <a:endParaRPr lang="en-IN" sz="2800" b="1" i="1" dirty="0">
              <a:latin typeface="Book Antiqua" panose="02040602050305030304" pitchFamily="18" charset="0"/>
            </a:endParaRPr>
          </a:p>
        </p:txBody>
      </p:sp>
    </p:spTree>
    <p:extLst>
      <p:ext uri="{BB962C8B-B14F-4D97-AF65-F5344CB8AC3E}">
        <p14:creationId xmlns:p14="http://schemas.microsoft.com/office/powerpoint/2010/main" val="29750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D356A1-3870-6802-0BE6-98B1C486D084}"/>
              </a:ext>
            </a:extLst>
          </p:cNvPr>
          <p:cNvPicPr>
            <a:picLocks noChangeAspect="1"/>
          </p:cNvPicPr>
          <p:nvPr/>
        </p:nvPicPr>
        <p:blipFill>
          <a:blip r:embed="rId2"/>
          <a:stretch>
            <a:fillRect/>
          </a:stretch>
        </p:blipFill>
        <p:spPr>
          <a:xfrm>
            <a:off x="1616347" y="1391941"/>
            <a:ext cx="4263669" cy="1510984"/>
          </a:xfrm>
          <a:prstGeom prst="rect">
            <a:avLst/>
          </a:prstGeom>
        </p:spPr>
      </p:pic>
      <p:sp>
        <p:nvSpPr>
          <p:cNvPr id="4" name="TextBox 3">
            <a:extLst>
              <a:ext uri="{FF2B5EF4-FFF2-40B4-BE49-F238E27FC236}">
                <a16:creationId xmlns:a16="http://schemas.microsoft.com/office/drawing/2014/main" id="{ED6E9AEE-0AC8-C885-5DD5-95F71261E387}"/>
              </a:ext>
            </a:extLst>
          </p:cNvPr>
          <p:cNvSpPr txBox="1"/>
          <p:nvPr/>
        </p:nvSpPr>
        <p:spPr>
          <a:xfrm>
            <a:off x="218003" y="211947"/>
            <a:ext cx="5036956" cy="584775"/>
          </a:xfrm>
          <a:prstGeom prst="rect">
            <a:avLst/>
          </a:prstGeom>
          <a:noFill/>
        </p:spPr>
        <p:txBody>
          <a:bodyPr wrap="none" rtlCol="0">
            <a:spAutoFit/>
          </a:bodyPr>
          <a:lstStyle/>
          <a:p>
            <a:r>
              <a:rPr lang="en-IN" sz="3200" b="1" dirty="0">
                <a:latin typeface="Book Antiqua" panose="02040602050305030304" pitchFamily="18" charset="0"/>
              </a:rPr>
              <a:t>Backward Chaining Proof</a:t>
            </a:r>
          </a:p>
        </p:txBody>
      </p:sp>
    </p:spTree>
    <p:extLst>
      <p:ext uri="{BB962C8B-B14F-4D97-AF65-F5344CB8AC3E}">
        <p14:creationId xmlns:p14="http://schemas.microsoft.com/office/powerpoint/2010/main" val="2237430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5D175-A5E3-86DF-058D-15E1AE99FC4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B52E836-D1DC-670F-D22B-CA379A06A18F}"/>
              </a:ext>
            </a:extLst>
          </p:cNvPr>
          <p:cNvSpPr txBox="1"/>
          <p:nvPr/>
        </p:nvSpPr>
        <p:spPr>
          <a:xfrm>
            <a:off x="218003" y="211947"/>
            <a:ext cx="5036956" cy="584775"/>
          </a:xfrm>
          <a:prstGeom prst="rect">
            <a:avLst/>
          </a:prstGeom>
          <a:noFill/>
        </p:spPr>
        <p:txBody>
          <a:bodyPr wrap="none" rtlCol="0">
            <a:spAutoFit/>
          </a:bodyPr>
          <a:lstStyle/>
          <a:p>
            <a:r>
              <a:rPr lang="en-IN" sz="3200" b="1" dirty="0">
                <a:latin typeface="Book Antiqua" panose="02040602050305030304" pitchFamily="18" charset="0"/>
              </a:rPr>
              <a:t>Backward Chaining Proof</a:t>
            </a:r>
          </a:p>
        </p:txBody>
      </p:sp>
      <p:pic>
        <p:nvPicPr>
          <p:cNvPr id="5" name="Picture 4">
            <a:extLst>
              <a:ext uri="{FF2B5EF4-FFF2-40B4-BE49-F238E27FC236}">
                <a16:creationId xmlns:a16="http://schemas.microsoft.com/office/drawing/2014/main" id="{87B57537-8AD2-9D80-37F9-FD42018AB95B}"/>
              </a:ext>
            </a:extLst>
          </p:cNvPr>
          <p:cNvPicPr>
            <a:picLocks noChangeAspect="1"/>
          </p:cNvPicPr>
          <p:nvPr/>
        </p:nvPicPr>
        <p:blipFill>
          <a:blip r:embed="rId2"/>
          <a:stretch>
            <a:fillRect/>
          </a:stretch>
        </p:blipFill>
        <p:spPr>
          <a:xfrm>
            <a:off x="395099" y="685658"/>
            <a:ext cx="8170991" cy="4146734"/>
          </a:xfrm>
          <a:prstGeom prst="rect">
            <a:avLst/>
          </a:prstGeom>
        </p:spPr>
      </p:pic>
    </p:spTree>
    <p:extLst>
      <p:ext uri="{BB962C8B-B14F-4D97-AF65-F5344CB8AC3E}">
        <p14:creationId xmlns:p14="http://schemas.microsoft.com/office/powerpoint/2010/main" val="25831426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1AB9A-D1D4-56FE-788B-7292E5A258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A9ED21C-10DE-BCCD-50C0-759F6F61186E}"/>
              </a:ext>
            </a:extLst>
          </p:cNvPr>
          <p:cNvSpPr txBox="1"/>
          <p:nvPr/>
        </p:nvSpPr>
        <p:spPr>
          <a:xfrm>
            <a:off x="96891" y="0"/>
            <a:ext cx="5036956" cy="584775"/>
          </a:xfrm>
          <a:prstGeom prst="rect">
            <a:avLst/>
          </a:prstGeom>
          <a:noFill/>
        </p:spPr>
        <p:txBody>
          <a:bodyPr wrap="none" rtlCol="0">
            <a:spAutoFit/>
          </a:bodyPr>
          <a:lstStyle/>
          <a:p>
            <a:r>
              <a:rPr lang="en-IN" sz="3200" b="1" dirty="0">
                <a:latin typeface="Book Antiqua" panose="02040602050305030304" pitchFamily="18" charset="0"/>
              </a:rPr>
              <a:t>Backward Chaining Proof</a:t>
            </a:r>
          </a:p>
        </p:txBody>
      </p:sp>
      <p:pic>
        <p:nvPicPr>
          <p:cNvPr id="7" name="Picture 6">
            <a:extLst>
              <a:ext uri="{FF2B5EF4-FFF2-40B4-BE49-F238E27FC236}">
                <a16:creationId xmlns:a16="http://schemas.microsoft.com/office/drawing/2014/main" id="{D9259599-1336-08A7-9048-4B0EA4520C47}"/>
              </a:ext>
            </a:extLst>
          </p:cNvPr>
          <p:cNvPicPr>
            <a:picLocks noChangeAspect="1"/>
          </p:cNvPicPr>
          <p:nvPr/>
        </p:nvPicPr>
        <p:blipFill>
          <a:blip r:embed="rId2"/>
          <a:stretch>
            <a:fillRect/>
          </a:stretch>
        </p:blipFill>
        <p:spPr>
          <a:xfrm>
            <a:off x="497301" y="584775"/>
            <a:ext cx="7582691" cy="5109234"/>
          </a:xfrm>
          <a:prstGeom prst="rect">
            <a:avLst/>
          </a:prstGeom>
        </p:spPr>
      </p:pic>
    </p:spTree>
    <p:extLst>
      <p:ext uri="{BB962C8B-B14F-4D97-AF65-F5344CB8AC3E}">
        <p14:creationId xmlns:p14="http://schemas.microsoft.com/office/powerpoint/2010/main" val="39823779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4BE150-BDCA-9767-CF34-87A7D4D81B9D}"/>
              </a:ext>
            </a:extLst>
          </p:cNvPr>
          <p:cNvPicPr>
            <a:picLocks noChangeAspect="1"/>
          </p:cNvPicPr>
          <p:nvPr/>
        </p:nvPicPr>
        <p:blipFill>
          <a:blip r:embed="rId2"/>
          <a:stretch>
            <a:fillRect/>
          </a:stretch>
        </p:blipFill>
        <p:spPr>
          <a:xfrm>
            <a:off x="772457" y="584775"/>
            <a:ext cx="7803180" cy="5405328"/>
          </a:xfrm>
          <a:prstGeom prst="rect">
            <a:avLst/>
          </a:prstGeom>
        </p:spPr>
      </p:pic>
      <p:sp>
        <p:nvSpPr>
          <p:cNvPr id="4" name="TextBox 3">
            <a:extLst>
              <a:ext uri="{FF2B5EF4-FFF2-40B4-BE49-F238E27FC236}">
                <a16:creationId xmlns:a16="http://schemas.microsoft.com/office/drawing/2014/main" id="{4FBBE622-A619-7C30-CD8A-ABA05CE93844}"/>
              </a:ext>
            </a:extLst>
          </p:cNvPr>
          <p:cNvSpPr txBox="1"/>
          <p:nvPr/>
        </p:nvSpPr>
        <p:spPr>
          <a:xfrm>
            <a:off x="96891" y="0"/>
            <a:ext cx="5036956" cy="584775"/>
          </a:xfrm>
          <a:prstGeom prst="rect">
            <a:avLst/>
          </a:prstGeom>
          <a:noFill/>
        </p:spPr>
        <p:txBody>
          <a:bodyPr wrap="none" rtlCol="0">
            <a:spAutoFit/>
          </a:bodyPr>
          <a:lstStyle/>
          <a:p>
            <a:r>
              <a:rPr lang="en-IN" sz="3200" b="1" dirty="0">
                <a:latin typeface="Book Antiqua" panose="02040602050305030304" pitchFamily="18" charset="0"/>
              </a:rPr>
              <a:t>Backward Chaining Proof</a:t>
            </a:r>
          </a:p>
        </p:txBody>
      </p:sp>
    </p:spTree>
    <p:extLst>
      <p:ext uri="{BB962C8B-B14F-4D97-AF65-F5344CB8AC3E}">
        <p14:creationId xmlns:p14="http://schemas.microsoft.com/office/powerpoint/2010/main" val="327498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8A450E-C02E-CC5B-31A4-B09E145F0B2D}"/>
              </a:ext>
            </a:extLst>
          </p:cNvPr>
          <p:cNvSpPr/>
          <p:nvPr/>
        </p:nvSpPr>
        <p:spPr>
          <a:xfrm>
            <a:off x="466283" y="127167"/>
            <a:ext cx="7630093" cy="9386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b="1" dirty="0">
                <a:latin typeface="Algerian" panose="04020705040A02060702" pitchFamily="82" charset="0"/>
              </a:rPr>
              <a:t>ELEMENTS OF A NATURAL LANGAUGE</a:t>
            </a:r>
          </a:p>
        </p:txBody>
      </p:sp>
      <p:sp>
        <p:nvSpPr>
          <p:cNvPr id="3" name="Oval 2">
            <a:extLst>
              <a:ext uri="{FF2B5EF4-FFF2-40B4-BE49-F238E27FC236}">
                <a16:creationId xmlns:a16="http://schemas.microsoft.com/office/drawing/2014/main" id="{09C8DC06-0F9C-FF8B-30DA-B2EA26802E97}"/>
              </a:ext>
            </a:extLst>
          </p:cNvPr>
          <p:cNvSpPr/>
          <p:nvPr/>
        </p:nvSpPr>
        <p:spPr>
          <a:xfrm>
            <a:off x="732730" y="1489685"/>
            <a:ext cx="2234527" cy="1429128"/>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b="1" dirty="0">
                <a:latin typeface="Book Antiqua" panose="02040602050305030304" pitchFamily="18" charset="0"/>
              </a:rPr>
              <a:t>Objects</a:t>
            </a:r>
          </a:p>
        </p:txBody>
      </p:sp>
      <p:sp>
        <p:nvSpPr>
          <p:cNvPr id="4" name="Oval 3">
            <a:extLst>
              <a:ext uri="{FF2B5EF4-FFF2-40B4-BE49-F238E27FC236}">
                <a16:creationId xmlns:a16="http://schemas.microsoft.com/office/drawing/2014/main" id="{405E93AD-3894-2EB4-39AA-1FCF15A9E6EA}"/>
              </a:ext>
            </a:extLst>
          </p:cNvPr>
          <p:cNvSpPr/>
          <p:nvPr/>
        </p:nvSpPr>
        <p:spPr>
          <a:xfrm>
            <a:off x="4821287" y="1430138"/>
            <a:ext cx="2851197" cy="1429128"/>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b="1" dirty="0">
                <a:latin typeface="Book Antiqua" panose="02040602050305030304" pitchFamily="18" charset="0"/>
              </a:rPr>
              <a:t>Relations</a:t>
            </a:r>
          </a:p>
        </p:txBody>
      </p:sp>
      <p:sp>
        <p:nvSpPr>
          <p:cNvPr id="5" name="Oval 4">
            <a:extLst>
              <a:ext uri="{FF2B5EF4-FFF2-40B4-BE49-F238E27FC236}">
                <a16:creationId xmlns:a16="http://schemas.microsoft.com/office/drawing/2014/main" id="{F2A60B60-F7B9-FFBA-E12E-08B8D36D6135}"/>
              </a:ext>
            </a:extLst>
          </p:cNvPr>
          <p:cNvSpPr/>
          <p:nvPr/>
        </p:nvSpPr>
        <p:spPr>
          <a:xfrm>
            <a:off x="466283" y="3573831"/>
            <a:ext cx="2815869" cy="1429128"/>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b="1" dirty="0">
                <a:latin typeface="Book Antiqua" panose="02040602050305030304" pitchFamily="18" charset="0"/>
              </a:rPr>
              <a:t>Functions</a:t>
            </a:r>
          </a:p>
        </p:txBody>
      </p:sp>
      <p:sp>
        <p:nvSpPr>
          <p:cNvPr id="6" name="Oval 5">
            <a:extLst>
              <a:ext uri="{FF2B5EF4-FFF2-40B4-BE49-F238E27FC236}">
                <a16:creationId xmlns:a16="http://schemas.microsoft.com/office/drawing/2014/main" id="{A0BF0BB3-1A10-D5BC-5FC4-780D4C3ECF50}"/>
              </a:ext>
            </a:extLst>
          </p:cNvPr>
          <p:cNvSpPr/>
          <p:nvPr/>
        </p:nvSpPr>
        <p:spPr>
          <a:xfrm>
            <a:off x="4874781" y="3573831"/>
            <a:ext cx="2815869" cy="1429128"/>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b="1" dirty="0">
                <a:latin typeface="Book Antiqua" panose="02040602050305030304" pitchFamily="18" charset="0"/>
              </a:rPr>
              <a:t>Properties</a:t>
            </a:r>
          </a:p>
        </p:txBody>
      </p:sp>
    </p:spTree>
    <p:extLst>
      <p:ext uri="{BB962C8B-B14F-4D97-AF65-F5344CB8AC3E}">
        <p14:creationId xmlns:p14="http://schemas.microsoft.com/office/powerpoint/2010/main" val="3062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047A4-A65F-96C9-4B17-F038A64BE618}"/>
              </a:ext>
            </a:extLst>
          </p:cNvPr>
          <p:cNvPicPr>
            <a:picLocks noChangeAspect="1"/>
          </p:cNvPicPr>
          <p:nvPr/>
        </p:nvPicPr>
        <p:blipFill>
          <a:blip r:embed="rId2"/>
          <a:stretch>
            <a:fillRect/>
          </a:stretch>
        </p:blipFill>
        <p:spPr>
          <a:xfrm>
            <a:off x="585495" y="292387"/>
            <a:ext cx="7973009" cy="5826430"/>
          </a:xfrm>
          <a:prstGeom prst="rect">
            <a:avLst/>
          </a:prstGeom>
        </p:spPr>
      </p:pic>
      <p:sp>
        <p:nvSpPr>
          <p:cNvPr id="4" name="TextBox 3">
            <a:extLst>
              <a:ext uri="{FF2B5EF4-FFF2-40B4-BE49-F238E27FC236}">
                <a16:creationId xmlns:a16="http://schemas.microsoft.com/office/drawing/2014/main" id="{99A61048-6FC1-09F6-29E6-908E04275605}"/>
              </a:ext>
            </a:extLst>
          </p:cNvPr>
          <p:cNvSpPr txBox="1"/>
          <p:nvPr/>
        </p:nvSpPr>
        <p:spPr>
          <a:xfrm>
            <a:off x="96891" y="0"/>
            <a:ext cx="5036956" cy="584775"/>
          </a:xfrm>
          <a:prstGeom prst="rect">
            <a:avLst/>
          </a:prstGeom>
          <a:noFill/>
        </p:spPr>
        <p:txBody>
          <a:bodyPr wrap="none" rtlCol="0">
            <a:spAutoFit/>
          </a:bodyPr>
          <a:lstStyle/>
          <a:p>
            <a:r>
              <a:rPr lang="en-IN" sz="3200" b="1" dirty="0">
                <a:latin typeface="Book Antiqua" panose="02040602050305030304" pitchFamily="18" charset="0"/>
              </a:rPr>
              <a:t>Backward Chaining Proof</a:t>
            </a:r>
          </a:p>
        </p:txBody>
      </p:sp>
    </p:spTree>
    <p:extLst>
      <p:ext uri="{BB962C8B-B14F-4D97-AF65-F5344CB8AC3E}">
        <p14:creationId xmlns:p14="http://schemas.microsoft.com/office/powerpoint/2010/main" val="14282758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57F4A5-EA4A-D3AB-7201-FC78ADA1AE2E}"/>
              </a:ext>
            </a:extLst>
          </p:cNvPr>
          <p:cNvSpPr txBox="1"/>
          <p:nvPr/>
        </p:nvSpPr>
        <p:spPr>
          <a:xfrm>
            <a:off x="163502" y="78723"/>
            <a:ext cx="5925020" cy="584775"/>
          </a:xfrm>
          <a:prstGeom prst="rect">
            <a:avLst/>
          </a:prstGeom>
          <a:noFill/>
        </p:spPr>
        <p:txBody>
          <a:bodyPr wrap="none" rtlCol="0">
            <a:spAutoFit/>
          </a:bodyPr>
          <a:lstStyle/>
          <a:p>
            <a:r>
              <a:rPr lang="en-IN" sz="3200" b="1" dirty="0">
                <a:solidFill>
                  <a:srgbClr val="C00000"/>
                </a:solidFill>
                <a:latin typeface="Book Antiqua" panose="02040602050305030304" pitchFamily="18" charset="0"/>
              </a:rPr>
              <a:t>Backward Chaining Properties</a:t>
            </a:r>
          </a:p>
        </p:txBody>
      </p:sp>
      <p:sp>
        <p:nvSpPr>
          <p:cNvPr id="4" name="TextBox 3">
            <a:extLst>
              <a:ext uri="{FF2B5EF4-FFF2-40B4-BE49-F238E27FC236}">
                <a16:creationId xmlns:a16="http://schemas.microsoft.com/office/drawing/2014/main" id="{D70AA6B3-F3E6-9794-C393-9AEC5E994521}"/>
              </a:ext>
            </a:extLst>
          </p:cNvPr>
          <p:cNvSpPr txBox="1"/>
          <p:nvPr/>
        </p:nvSpPr>
        <p:spPr>
          <a:xfrm>
            <a:off x="494841" y="741341"/>
            <a:ext cx="8431155" cy="4832092"/>
          </a:xfrm>
          <a:prstGeom prst="rect">
            <a:avLst/>
          </a:prstGeom>
          <a:noFill/>
        </p:spPr>
        <p:txBody>
          <a:bodyPr wrap="square">
            <a:spAutoFit/>
          </a:bodyPr>
          <a:lstStyle/>
          <a:p>
            <a:pPr marL="457200" indent="-457200" algn="just">
              <a:buFont typeface="Wingdings" panose="05000000000000000000" pitchFamily="2" charset="2"/>
              <a:buChar char="v"/>
            </a:pPr>
            <a:r>
              <a:rPr lang="en-US" sz="2800" b="1" i="1" dirty="0">
                <a:solidFill>
                  <a:srgbClr val="000000"/>
                </a:solidFill>
                <a:effectLst/>
                <a:latin typeface="Book Antiqua" panose="02040602050305030304" pitchFamily="18" charset="0"/>
              </a:rPr>
              <a:t>It is known as a top-down approach.</a:t>
            </a:r>
          </a:p>
          <a:p>
            <a:pPr marL="457200" indent="-457200" algn="just">
              <a:buFont typeface="Wingdings" panose="05000000000000000000" pitchFamily="2" charset="2"/>
              <a:buChar char="v"/>
            </a:pPr>
            <a:r>
              <a:rPr lang="en-US" sz="2800" b="1" i="1" dirty="0">
                <a:solidFill>
                  <a:srgbClr val="000000"/>
                </a:solidFill>
                <a:effectLst/>
                <a:latin typeface="Book Antiqua" panose="02040602050305030304" pitchFamily="18" charset="0"/>
              </a:rPr>
              <a:t>Backward-chaining is based on modus ponens inference rule.</a:t>
            </a:r>
          </a:p>
          <a:p>
            <a:pPr marL="457200" indent="-457200" algn="just">
              <a:buFont typeface="Wingdings" panose="05000000000000000000" pitchFamily="2" charset="2"/>
              <a:buChar char="v"/>
            </a:pPr>
            <a:r>
              <a:rPr lang="en-US" sz="2800" b="1" i="1" dirty="0">
                <a:solidFill>
                  <a:srgbClr val="000000"/>
                </a:solidFill>
                <a:effectLst/>
                <a:latin typeface="Book Antiqua" panose="02040602050305030304" pitchFamily="18" charset="0"/>
              </a:rPr>
              <a:t>In backward chaining, the goal is broken into sub-goal or sub-goals to prove the facts true.</a:t>
            </a:r>
          </a:p>
          <a:p>
            <a:pPr marL="457200" indent="-457200" algn="just">
              <a:buFont typeface="Wingdings" panose="05000000000000000000" pitchFamily="2" charset="2"/>
              <a:buChar char="v"/>
            </a:pPr>
            <a:r>
              <a:rPr lang="en-US" sz="2800" b="1" i="1" dirty="0">
                <a:solidFill>
                  <a:srgbClr val="000000"/>
                </a:solidFill>
                <a:effectLst/>
                <a:latin typeface="Book Antiqua" panose="02040602050305030304" pitchFamily="18" charset="0"/>
              </a:rPr>
              <a:t>It is called a goal-driven approach, as a list of goals decides which rules are selected and used.</a:t>
            </a:r>
          </a:p>
          <a:p>
            <a:pPr marL="457200" indent="-457200" algn="just">
              <a:buFont typeface="Wingdings" panose="05000000000000000000" pitchFamily="2" charset="2"/>
              <a:buChar char="v"/>
            </a:pPr>
            <a:r>
              <a:rPr lang="en-US" sz="2800" b="1" i="1" dirty="0">
                <a:solidFill>
                  <a:srgbClr val="000000"/>
                </a:solidFill>
                <a:effectLst/>
                <a:latin typeface="Book Antiqua" panose="02040602050305030304" pitchFamily="18" charset="0"/>
              </a:rPr>
              <a:t>Backward-chaining algorithm is used in game theory, automated theorem proving tools, inference engines, proof assistants, and various AI applications.</a:t>
            </a:r>
          </a:p>
        </p:txBody>
      </p:sp>
    </p:spTree>
    <p:extLst>
      <p:ext uri="{BB962C8B-B14F-4D97-AF65-F5344CB8AC3E}">
        <p14:creationId xmlns:p14="http://schemas.microsoft.com/office/powerpoint/2010/main" val="175624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FB9C7C-9E15-C27B-3F44-6FA6C6425F41}"/>
              </a:ext>
            </a:extLst>
          </p:cNvPr>
          <p:cNvSpPr txBox="1"/>
          <p:nvPr/>
        </p:nvSpPr>
        <p:spPr>
          <a:xfrm>
            <a:off x="163502" y="78723"/>
            <a:ext cx="5105885" cy="584775"/>
          </a:xfrm>
          <a:prstGeom prst="rect">
            <a:avLst/>
          </a:prstGeom>
          <a:noFill/>
        </p:spPr>
        <p:txBody>
          <a:bodyPr wrap="none" rtlCol="0">
            <a:spAutoFit/>
          </a:bodyPr>
          <a:lstStyle/>
          <a:p>
            <a:r>
              <a:rPr lang="en-IN" sz="3200" b="1" dirty="0">
                <a:solidFill>
                  <a:srgbClr val="C00000"/>
                </a:solidFill>
                <a:latin typeface="Book Antiqua" panose="02040602050305030304" pitchFamily="18" charset="0"/>
              </a:rPr>
              <a:t>Conjunctive Normal Form</a:t>
            </a:r>
          </a:p>
        </p:txBody>
      </p:sp>
      <p:sp>
        <p:nvSpPr>
          <p:cNvPr id="3" name="TextBox 2">
            <a:extLst>
              <a:ext uri="{FF2B5EF4-FFF2-40B4-BE49-F238E27FC236}">
                <a16:creationId xmlns:a16="http://schemas.microsoft.com/office/drawing/2014/main" id="{00A88993-5A22-65B3-5C26-7EA4A349181F}"/>
              </a:ext>
            </a:extLst>
          </p:cNvPr>
          <p:cNvSpPr txBox="1"/>
          <p:nvPr/>
        </p:nvSpPr>
        <p:spPr>
          <a:xfrm>
            <a:off x="494841" y="741341"/>
            <a:ext cx="8431155" cy="1938992"/>
          </a:xfrm>
          <a:prstGeom prst="rect">
            <a:avLst/>
          </a:prstGeom>
          <a:noFill/>
        </p:spPr>
        <p:txBody>
          <a:bodyPr wrap="square">
            <a:spAutoFit/>
          </a:bodyPr>
          <a:lstStyle/>
          <a:p>
            <a:pPr marL="457200" indent="-457200" algn="just">
              <a:buFont typeface="Wingdings" panose="05000000000000000000" pitchFamily="2" charset="2"/>
              <a:buChar char="v"/>
            </a:pPr>
            <a:r>
              <a:rPr lang="en-US" sz="3000" b="1" i="1" dirty="0">
                <a:latin typeface="Book Antiqua" panose="02040602050305030304" pitchFamily="18" charset="0"/>
              </a:rPr>
              <a:t>first-order resolution requires that sentences be in conjunctive normal form (CNF).</a:t>
            </a:r>
          </a:p>
          <a:p>
            <a:pPr marL="457200" indent="-457200" algn="just">
              <a:buFont typeface="Wingdings" panose="05000000000000000000" pitchFamily="2" charset="2"/>
              <a:buChar char="v"/>
            </a:pPr>
            <a:r>
              <a:rPr lang="en-US" sz="3000" b="1" i="1" dirty="0">
                <a:latin typeface="Book Antiqua" panose="02040602050305030304" pitchFamily="18" charset="0"/>
              </a:rPr>
              <a:t>A conjunction of clauses, where each clause is a disjunction of literals   </a:t>
            </a:r>
          </a:p>
        </p:txBody>
      </p:sp>
      <p:sp>
        <p:nvSpPr>
          <p:cNvPr id="7" name="TextBox 6">
            <a:extLst>
              <a:ext uri="{FF2B5EF4-FFF2-40B4-BE49-F238E27FC236}">
                <a16:creationId xmlns:a16="http://schemas.microsoft.com/office/drawing/2014/main" id="{133D77DB-A4C9-06B4-079B-B3EFF1EC48E5}"/>
              </a:ext>
            </a:extLst>
          </p:cNvPr>
          <p:cNvSpPr txBox="1"/>
          <p:nvPr/>
        </p:nvSpPr>
        <p:spPr>
          <a:xfrm>
            <a:off x="600159" y="2908292"/>
            <a:ext cx="8220517" cy="1015663"/>
          </a:xfrm>
          <a:prstGeom prst="rect">
            <a:avLst/>
          </a:prstGeom>
          <a:noFill/>
        </p:spPr>
        <p:txBody>
          <a:bodyPr wrap="square">
            <a:spAutoFit/>
          </a:bodyPr>
          <a:lstStyle/>
          <a:p>
            <a:r>
              <a:rPr lang="en-IN" sz="3000" b="1" i="1" dirty="0">
                <a:solidFill>
                  <a:srgbClr val="002060"/>
                </a:solidFill>
                <a:effectLst/>
                <a:latin typeface="Cambria" panose="02040503050406030204" pitchFamily="18" charset="0"/>
                <a:ea typeface="Cambria" panose="02040503050406030204" pitchFamily="18" charset="0"/>
              </a:rPr>
              <a:t>∀ x American(x) ∧ Weapon(y) ∧ Sells(x, y, z) ∧ Hostile(z) ⇒ Criminal(x)</a:t>
            </a:r>
            <a:r>
              <a:rPr lang="en-IN" sz="3000" b="1" i="1" dirty="0">
                <a:solidFill>
                  <a:srgbClr val="002060"/>
                </a:solidFill>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26CC03-B8FE-0714-2331-038FDC7BCFA1}"/>
                  </a:ext>
                </a:extLst>
              </p:cNvPr>
              <p:cNvSpPr txBox="1"/>
              <p:nvPr/>
            </p:nvSpPr>
            <p:spPr>
              <a:xfrm>
                <a:off x="461741" y="4151914"/>
                <a:ext cx="8220517" cy="1015663"/>
              </a:xfrm>
              <a:prstGeom prst="rect">
                <a:avLst/>
              </a:prstGeom>
              <a:noFill/>
            </p:spPr>
            <p:txBody>
              <a:bodyPr wrap="square">
                <a:spAutoFit/>
              </a:bodyPr>
              <a:lstStyle/>
              <a:p>
                <a:r>
                  <a:rPr lang="en-IN" sz="3000" b="1" i="1" dirty="0">
                    <a:solidFill>
                      <a:srgbClr val="7030A0"/>
                    </a:solidFill>
                    <a:effectLst/>
                    <a:latin typeface="Cambria" panose="02040503050406030204" pitchFamily="18" charset="0"/>
                    <a:ea typeface="Cambria" panose="02040503050406030204" pitchFamily="18" charset="0"/>
                  </a:rPr>
                  <a:t>∀ x </a:t>
                </a:r>
                <a14:m>
                  <m:oMath xmlns:m="http://schemas.openxmlformats.org/officeDocument/2006/math">
                    <m:r>
                      <a:rPr lang="en-IN" sz="3000" b="1" i="1" smtClean="0">
                        <a:solidFill>
                          <a:srgbClr val="7030A0"/>
                        </a:solidFill>
                        <a:effectLst/>
                        <a:latin typeface="Cambria Math" panose="02040503050406030204" pitchFamily="18" charset="0"/>
                        <a:ea typeface="Cambria Math" panose="02040503050406030204" pitchFamily="18" charset="0"/>
                      </a:rPr>
                      <m:t>¬</m:t>
                    </m:r>
                  </m:oMath>
                </a14:m>
                <a:r>
                  <a:rPr lang="en-IN" sz="3000" b="1" i="1" dirty="0">
                    <a:solidFill>
                      <a:srgbClr val="7030A0"/>
                    </a:solidFill>
                    <a:effectLst/>
                    <a:latin typeface="Cambria" panose="02040503050406030204" pitchFamily="18" charset="0"/>
                    <a:ea typeface="Cambria" panose="02040503050406030204" pitchFamily="18" charset="0"/>
                  </a:rPr>
                  <a:t>American(x) V </a:t>
                </a:r>
                <a14:m>
                  <m:oMath xmlns:m="http://schemas.openxmlformats.org/officeDocument/2006/math">
                    <m:r>
                      <a:rPr lang="en-IN" sz="3000" b="1" i="1">
                        <a:solidFill>
                          <a:srgbClr val="7030A0"/>
                        </a:solidFill>
                        <a:latin typeface="Cambria Math" panose="02040503050406030204" pitchFamily="18" charset="0"/>
                        <a:ea typeface="Cambria Math" panose="02040503050406030204" pitchFamily="18" charset="0"/>
                      </a:rPr>
                      <m:t>¬ </m:t>
                    </m:r>
                  </m:oMath>
                </a14:m>
                <a:r>
                  <a:rPr lang="en-IN" sz="3000" b="1" i="1" dirty="0">
                    <a:solidFill>
                      <a:srgbClr val="7030A0"/>
                    </a:solidFill>
                    <a:effectLst/>
                    <a:latin typeface="Cambria" panose="02040503050406030204" pitchFamily="18" charset="0"/>
                    <a:ea typeface="Cambria" panose="02040503050406030204" pitchFamily="18" charset="0"/>
                  </a:rPr>
                  <a:t>Weapon(y) </a:t>
                </a:r>
                <a:r>
                  <a:rPr lang="en-IN" sz="3000" b="1" i="1" dirty="0">
                    <a:solidFill>
                      <a:srgbClr val="7030A0"/>
                    </a:solidFill>
                    <a:latin typeface="Cambria" panose="02040503050406030204" pitchFamily="18" charset="0"/>
                    <a:ea typeface="Cambria" panose="02040503050406030204" pitchFamily="18" charset="0"/>
                  </a:rPr>
                  <a:t>V </a:t>
                </a:r>
                <a14:m>
                  <m:oMath xmlns:m="http://schemas.openxmlformats.org/officeDocument/2006/math">
                    <m:r>
                      <a:rPr lang="en-IN" sz="3000" b="1" i="1">
                        <a:solidFill>
                          <a:srgbClr val="7030A0"/>
                        </a:solidFill>
                        <a:latin typeface="Cambria Math" panose="02040503050406030204" pitchFamily="18" charset="0"/>
                        <a:ea typeface="Cambria Math" panose="02040503050406030204" pitchFamily="18" charset="0"/>
                      </a:rPr>
                      <m:t>¬ </m:t>
                    </m:r>
                  </m:oMath>
                </a14:m>
                <a:r>
                  <a:rPr lang="en-IN" sz="3000" b="1" i="1" dirty="0">
                    <a:solidFill>
                      <a:srgbClr val="7030A0"/>
                    </a:solidFill>
                    <a:latin typeface="Cambria" panose="02040503050406030204" pitchFamily="18" charset="0"/>
                    <a:ea typeface="Cambria" panose="02040503050406030204" pitchFamily="18" charset="0"/>
                  </a:rPr>
                  <a:t>S</a:t>
                </a:r>
                <a:r>
                  <a:rPr lang="en-IN" sz="3000" b="1" i="1" dirty="0">
                    <a:solidFill>
                      <a:srgbClr val="7030A0"/>
                    </a:solidFill>
                    <a:effectLst/>
                    <a:latin typeface="Cambria" panose="02040503050406030204" pitchFamily="18" charset="0"/>
                    <a:ea typeface="Cambria" panose="02040503050406030204" pitchFamily="18" charset="0"/>
                  </a:rPr>
                  <a:t>ells(x, y, z) V </a:t>
                </a:r>
                <a14:m>
                  <m:oMath xmlns:m="http://schemas.openxmlformats.org/officeDocument/2006/math">
                    <m:r>
                      <a:rPr lang="en-IN" sz="3000" b="1" i="1">
                        <a:solidFill>
                          <a:srgbClr val="7030A0"/>
                        </a:solidFill>
                        <a:latin typeface="Cambria Math" panose="02040503050406030204" pitchFamily="18" charset="0"/>
                        <a:ea typeface="Cambria Math" panose="02040503050406030204" pitchFamily="18" charset="0"/>
                      </a:rPr>
                      <m:t>¬</m:t>
                    </m:r>
                  </m:oMath>
                </a14:m>
                <a:r>
                  <a:rPr lang="en-IN" sz="3000" b="1" i="1" dirty="0">
                    <a:solidFill>
                      <a:srgbClr val="7030A0"/>
                    </a:solidFill>
                    <a:effectLst/>
                    <a:latin typeface="Cambria" panose="02040503050406030204" pitchFamily="18" charset="0"/>
                    <a:ea typeface="Cambria" panose="02040503050406030204" pitchFamily="18" charset="0"/>
                  </a:rPr>
                  <a:t>Hostile(z) </a:t>
                </a:r>
                <a:r>
                  <a:rPr lang="en-IN" sz="3000" b="1" i="1" dirty="0">
                    <a:solidFill>
                      <a:srgbClr val="7030A0"/>
                    </a:solidFill>
                    <a:latin typeface="Cambria" panose="02040503050406030204" pitchFamily="18" charset="0"/>
                    <a:ea typeface="Cambria" panose="02040503050406030204" pitchFamily="18" charset="0"/>
                  </a:rPr>
                  <a:t>∧  </a:t>
                </a:r>
                <a:r>
                  <a:rPr lang="en-IN" sz="3000" b="1" i="1" dirty="0">
                    <a:solidFill>
                      <a:srgbClr val="7030A0"/>
                    </a:solidFill>
                    <a:effectLst/>
                    <a:latin typeface="Cambria" panose="02040503050406030204" pitchFamily="18" charset="0"/>
                    <a:ea typeface="Cambria" panose="02040503050406030204" pitchFamily="18" charset="0"/>
                  </a:rPr>
                  <a:t>Criminal(x)</a:t>
                </a:r>
                <a:r>
                  <a:rPr lang="en-IN" sz="3000" b="1" i="1" dirty="0">
                    <a:solidFill>
                      <a:srgbClr val="7030A0"/>
                    </a:solidFill>
                    <a:latin typeface="Cambria" panose="02040503050406030204" pitchFamily="18" charset="0"/>
                    <a:ea typeface="Cambria" panose="02040503050406030204" pitchFamily="18" charset="0"/>
                  </a:rPr>
                  <a:t> </a:t>
                </a:r>
              </a:p>
            </p:txBody>
          </p:sp>
        </mc:Choice>
        <mc:Fallback xmlns="">
          <p:sp>
            <p:nvSpPr>
              <p:cNvPr id="8" name="TextBox 7">
                <a:extLst>
                  <a:ext uri="{FF2B5EF4-FFF2-40B4-BE49-F238E27FC236}">
                    <a16:creationId xmlns:a16="http://schemas.microsoft.com/office/drawing/2014/main" id="{C626CC03-B8FE-0714-2331-038FDC7BCFA1}"/>
                  </a:ext>
                </a:extLst>
              </p:cNvPr>
              <p:cNvSpPr txBox="1">
                <a:spLocks noRot="1" noChangeAspect="1" noMove="1" noResize="1" noEditPoints="1" noAdjustHandles="1" noChangeArrowheads="1" noChangeShapeType="1" noTextEdit="1"/>
              </p:cNvSpPr>
              <p:nvPr/>
            </p:nvSpPr>
            <p:spPr>
              <a:xfrm>
                <a:off x="461741" y="4151914"/>
                <a:ext cx="8220517" cy="1015663"/>
              </a:xfrm>
              <a:prstGeom prst="rect">
                <a:avLst/>
              </a:prstGeom>
              <a:blipFill>
                <a:blip r:embed="rId2"/>
                <a:stretch>
                  <a:fillRect l="-1780" t="-7784" r="-1706" b="-17365"/>
                </a:stretch>
              </a:blipFill>
            </p:spPr>
            <p:txBody>
              <a:bodyPr/>
              <a:lstStyle/>
              <a:p>
                <a:r>
                  <a:rPr lang="en-IN">
                    <a:noFill/>
                  </a:rPr>
                  <a:t> </a:t>
                </a:r>
              </a:p>
            </p:txBody>
          </p:sp>
        </mc:Fallback>
      </mc:AlternateContent>
    </p:spTree>
    <p:extLst>
      <p:ext uri="{BB962C8B-B14F-4D97-AF65-F5344CB8AC3E}">
        <p14:creationId xmlns:p14="http://schemas.microsoft.com/office/powerpoint/2010/main" val="27686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8BB844-D6B5-ACFD-6801-D4C841820617}"/>
              </a:ext>
            </a:extLst>
          </p:cNvPr>
          <p:cNvSpPr txBox="1"/>
          <p:nvPr/>
        </p:nvSpPr>
        <p:spPr>
          <a:xfrm>
            <a:off x="457200" y="661654"/>
            <a:ext cx="7935901" cy="1015663"/>
          </a:xfrm>
          <a:prstGeom prst="rect">
            <a:avLst/>
          </a:prstGeom>
          <a:noFill/>
        </p:spPr>
        <p:txBody>
          <a:bodyPr wrap="square">
            <a:spAutoFit/>
          </a:bodyPr>
          <a:lstStyle/>
          <a:p>
            <a:r>
              <a:rPr lang="en-US" sz="3000" b="1" i="1" dirty="0">
                <a:solidFill>
                  <a:srgbClr val="002060"/>
                </a:solidFill>
                <a:effectLst/>
                <a:latin typeface="Book Antiqua" panose="02040602050305030304" pitchFamily="18" charset="0"/>
              </a:rPr>
              <a:t>Everyone who loves all animals is loved by someone</a:t>
            </a:r>
            <a:r>
              <a:rPr lang="en-US" sz="3000" b="1" i="1" dirty="0">
                <a:solidFill>
                  <a:srgbClr val="002060"/>
                </a:solidFill>
                <a:latin typeface="Book Antiqua" panose="02040602050305030304" pitchFamily="18" charset="0"/>
              </a:rPr>
              <a:t> </a:t>
            </a:r>
            <a:endParaRPr lang="en-IN" sz="3000" b="1" i="1" dirty="0">
              <a:solidFill>
                <a:srgbClr val="002060"/>
              </a:solidFill>
              <a:latin typeface="Book Antiqua" panose="02040602050305030304" pitchFamily="18" charset="0"/>
            </a:endParaRPr>
          </a:p>
        </p:txBody>
      </p:sp>
      <p:sp>
        <p:nvSpPr>
          <p:cNvPr id="4" name="TextBox 3">
            <a:extLst>
              <a:ext uri="{FF2B5EF4-FFF2-40B4-BE49-F238E27FC236}">
                <a16:creationId xmlns:a16="http://schemas.microsoft.com/office/drawing/2014/main" id="{A5BCCB58-F669-5852-22AE-171063F09383}"/>
              </a:ext>
            </a:extLst>
          </p:cNvPr>
          <p:cNvSpPr txBox="1"/>
          <p:nvPr/>
        </p:nvSpPr>
        <p:spPr>
          <a:xfrm>
            <a:off x="163502" y="78723"/>
            <a:ext cx="7178568" cy="584775"/>
          </a:xfrm>
          <a:prstGeom prst="rect">
            <a:avLst/>
          </a:prstGeom>
          <a:noFill/>
        </p:spPr>
        <p:txBody>
          <a:bodyPr wrap="none" rtlCol="0">
            <a:spAutoFit/>
          </a:bodyPr>
          <a:lstStyle/>
          <a:p>
            <a:r>
              <a:rPr lang="en-IN" sz="3200" b="1" dirty="0">
                <a:solidFill>
                  <a:srgbClr val="C00000"/>
                </a:solidFill>
                <a:latin typeface="Book Antiqua" panose="02040602050305030304" pitchFamily="18" charset="0"/>
              </a:rPr>
              <a:t>Convert to Conjunctive Normal Form</a:t>
            </a:r>
          </a:p>
        </p:txBody>
      </p:sp>
      <p:sp>
        <p:nvSpPr>
          <p:cNvPr id="7" name="TextBox 6">
            <a:extLst>
              <a:ext uri="{FF2B5EF4-FFF2-40B4-BE49-F238E27FC236}">
                <a16:creationId xmlns:a16="http://schemas.microsoft.com/office/drawing/2014/main" id="{79FC775E-FE74-69EE-BAED-047006C78EAD}"/>
              </a:ext>
            </a:extLst>
          </p:cNvPr>
          <p:cNvSpPr txBox="1"/>
          <p:nvPr/>
        </p:nvSpPr>
        <p:spPr>
          <a:xfrm>
            <a:off x="953761" y="1677317"/>
            <a:ext cx="7808734" cy="954107"/>
          </a:xfrm>
          <a:prstGeom prst="rect">
            <a:avLst/>
          </a:prstGeom>
          <a:noFill/>
        </p:spPr>
        <p:txBody>
          <a:bodyPr wrap="square">
            <a:spAutoFit/>
          </a:bodyPr>
          <a:lstStyle/>
          <a:p>
            <a:r>
              <a:rPr lang="es-ES" sz="2800" b="1" i="0" dirty="0">
                <a:solidFill>
                  <a:srgbClr val="000000"/>
                </a:solidFill>
                <a:effectLst/>
                <a:latin typeface="Cambria" panose="02040503050406030204" pitchFamily="18" charset="0"/>
                <a:ea typeface="Cambria" panose="02040503050406030204" pitchFamily="18" charset="0"/>
              </a:rPr>
              <a:t>∀ x [∀ y Animal(y) ⇒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(x, y)] ⇒ </a:t>
            </a:r>
          </a:p>
          <a:p>
            <a:r>
              <a:rPr lang="es-ES" sz="2800" b="1" dirty="0">
                <a:solidFill>
                  <a:srgbClr val="000000"/>
                </a:solidFill>
                <a:latin typeface="Cambria" panose="02040503050406030204" pitchFamily="18" charset="0"/>
                <a:ea typeface="Cambria" panose="02040503050406030204" pitchFamily="18" charset="0"/>
              </a:rPr>
              <a:t>                                                               </a:t>
            </a:r>
            <a:r>
              <a:rPr lang="es-ES" sz="2800" b="1" i="0" dirty="0">
                <a:solidFill>
                  <a:srgbClr val="000000"/>
                </a:solidFill>
                <a:effectLst/>
                <a:latin typeface="Cambria" panose="02040503050406030204" pitchFamily="18" charset="0"/>
                <a:ea typeface="Cambria" panose="02040503050406030204" pitchFamily="18" charset="0"/>
              </a:rPr>
              <a:t>[∃ y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(y, x)] .</a:t>
            </a:r>
            <a:r>
              <a:rPr lang="es-ES" sz="2800" b="1" dirty="0">
                <a:latin typeface="Cambria" panose="02040503050406030204" pitchFamily="18" charset="0"/>
                <a:ea typeface="Cambria" panose="02040503050406030204" pitchFamily="18" charset="0"/>
              </a:rPr>
              <a:t> </a:t>
            </a:r>
            <a:endParaRPr lang="en-IN"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0A3FA93-F954-031D-B257-7C46F43C5E26}"/>
              </a:ext>
            </a:extLst>
          </p:cNvPr>
          <p:cNvSpPr txBox="1"/>
          <p:nvPr/>
        </p:nvSpPr>
        <p:spPr>
          <a:xfrm>
            <a:off x="163502" y="2859874"/>
            <a:ext cx="4572000" cy="523220"/>
          </a:xfrm>
          <a:prstGeom prst="rect">
            <a:avLst/>
          </a:prstGeom>
          <a:noFill/>
        </p:spPr>
        <p:txBody>
          <a:bodyPr wrap="square">
            <a:spAutoFit/>
          </a:bodyPr>
          <a:lstStyle/>
          <a:p>
            <a:r>
              <a:rPr lang="en-IN" sz="2800" b="1" i="0" dirty="0">
                <a:solidFill>
                  <a:schemeClr val="accent6">
                    <a:lumMod val="50000"/>
                  </a:schemeClr>
                </a:solidFill>
                <a:effectLst/>
                <a:latin typeface="Times-Bold"/>
              </a:rPr>
              <a:t>Eliminate implications</a:t>
            </a:r>
            <a:r>
              <a:rPr lang="en-IN" sz="2800" b="0" i="0" dirty="0">
                <a:solidFill>
                  <a:schemeClr val="accent6">
                    <a:lumMod val="50000"/>
                  </a:schemeClr>
                </a:solidFill>
                <a:effectLst/>
                <a:latin typeface="Times-Roman"/>
              </a:rPr>
              <a:t>:</a:t>
            </a:r>
            <a:r>
              <a:rPr lang="en-IN" sz="2800" dirty="0">
                <a:solidFill>
                  <a:schemeClr val="accent6">
                    <a:lumMod val="50000"/>
                  </a:schemeClr>
                </a:solidFill>
              </a:rPr>
              <a:t> </a:t>
            </a:r>
          </a:p>
        </p:txBody>
      </p:sp>
      <p:sp>
        <p:nvSpPr>
          <p:cNvPr id="11" name="TextBox 10">
            <a:extLst>
              <a:ext uri="{FF2B5EF4-FFF2-40B4-BE49-F238E27FC236}">
                <a16:creationId xmlns:a16="http://schemas.microsoft.com/office/drawing/2014/main" id="{26369957-A83F-A683-D7EB-C93A1F800BA8}"/>
              </a:ext>
            </a:extLst>
          </p:cNvPr>
          <p:cNvSpPr txBox="1"/>
          <p:nvPr/>
        </p:nvSpPr>
        <p:spPr>
          <a:xfrm>
            <a:off x="475365" y="3474906"/>
            <a:ext cx="8856355" cy="523220"/>
          </a:xfrm>
          <a:prstGeom prst="rect">
            <a:avLst/>
          </a:prstGeom>
          <a:noFill/>
        </p:spPr>
        <p:txBody>
          <a:bodyPr wrap="square">
            <a:spAutoFit/>
          </a:bodyPr>
          <a:lstStyle/>
          <a:p>
            <a:r>
              <a:rPr lang="es-ES" sz="2800" b="1" i="0" dirty="0">
                <a:solidFill>
                  <a:srgbClr val="000000"/>
                </a:solidFill>
                <a:effectLst/>
                <a:latin typeface="Cambria" panose="02040503050406030204" pitchFamily="18" charset="0"/>
                <a:ea typeface="Cambria" panose="02040503050406030204" pitchFamily="18" charset="0"/>
              </a:rPr>
              <a:t>∀ x [¬∀ y ¬Animal(y) ∨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(x, y)] ∨ [∃ y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(y, x)] .</a:t>
            </a:r>
            <a:r>
              <a:rPr lang="es-ES" sz="2800" b="1" dirty="0">
                <a:latin typeface="Cambria" panose="02040503050406030204" pitchFamily="18" charset="0"/>
                <a:ea typeface="Cambria" panose="02040503050406030204" pitchFamily="18" charset="0"/>
              </a:rPr>
              <a:t> </a:t>
            </a:r>
            <a:endParaRPr lang="en-IN" sz="28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C2D9152-D7FD-7A0F-3CCC-F08373E5E983}"/>
              </a:ext>
            </a:extLst>
          </p:cNvPr>
          <p:cNvSpPr txBox="1"/>
          <p:nvPr/>
        </p:nvSpPr>
        <p:spPr>
          <a:xfrm>
            <a:off x="95377" y="4149213"/>
            <a:ext cx="4708250" cy="523220"/>
          </a:xfrm>
          <a:prstGeom prst="rect">
            <a:avLst/>
          </a:prstGeom>
          <a:noFill/>
        </p:spPr>
        <p:txBody>
          <a:bodyPr wrap="square">
            <a:spAutoFit/>
          </a:bodyPr>
          <a:lstStyle/>
          <a:p>
            <a:r>
              <a:rPr lang="en-IN" sz="2800" b="1" i="0" dirty="0">
                <a:solidFill>
                  <a:schemeClr val="accent6">
                    <a:lumMod val="50000"/>
                  </a:schemeClr>
                </a:solidFill>
                <a:effectLst/>
                <a:latin typeface="Times-Bold"/>
              </a:rPr>
              <a:t>Move </a:t>
            </a:r>
            <a:r>
              <a:rPr lang="en-IN" sz="2800" b="0" i="0" dirty="0">
                <a:solidFill>
                  <a:schemeClr val="accent6">
                    <a:lumMod val="50000"/>
                  </a:schemeClr>
                </a:solidFill>
                <a:effectLst/>
                <a:latin typeface="CMSY10"/>
              </a:rPr>
              <a:t>¬ </a:t>
            </a:r>
            <a:r>
              <a:rPr lang="en-IN" sz="2800" b="1" i="0" dirty="0">
                <a:solidFill>
                  <a:schemeClr val="accent6">
                    <a:lumMod val="50000"/>
                  </a:schemeClr>
                </a:solidFill>
                <a:effectLst/>
                <a:latin typeface="Times-Bold"/>
              </a:rPr>
              <a:t>inwards</a:t>
            </a:r>
            <a:r>
              <a:rPr lang="en-IN" sz="2800" dirty="0">
                <a:solidFill>
                  <a:schemeClr val="accent6">
                    <a:lumMod val="50000"/>
                  </a:schemeClr>
                </a:solidFill>
              </a:rPr>
              <a:t> </a:t>
            </a:r>
          </a:p>
        </p:txBody>
      </p:sp>
      <p:sp>
        <p:nvSpPr>
          <p:cNvPr id="15" name="Rectangle 1">
            <a:extLst>
              <a:ext uri="{FF2B5EF4-FFF2-40B4-BE49-F238E27FC236}">
                <a16:creationId xmlns:a16="http://schemas.microsoft.com/office/drawing/2014/main" id="{67C67659-7C6E-BCFE-6392-5BCA8863FC90}"/>
              </a:ext>
            </a:extLst>
          </p:cNvPr>
          <p:cNvSpPr>
            <a:spLocks noChangeArrowheads="1"/>
          </p:cNvSpPr>
          <p:nvPr/>
        </p:nvSpPr>
        <p:spPr bwMode="auto">
          <a:xfrm>
            <a:off x="1269256" y="4654927"/>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800" b="0" i="0" u="none" strike="noStrike" cap="none" normalizeH="0" baseline="0">
                <a:ln>
                  <a:noFill/>
                </a:ln>
                <a:solidFill>
                  <a:schemeClr val="tx1"/>
                </a:solidFill>
                <a:effectLst/>
                <a:latin typeface="Arial" panose="020B0604020202020204" pitchFamily="34" charset="0"/>
              </a:rPr>
            </a:br>
            <a:endParaRPr kumimoji="0" lang="en-US" altLang="en-US" sz="2800" b="0" i="0" u="none" strike="noStrike" cap="none" normalizeH="0" baseline="0">
              <a:ln>
                <a:noFill/>
              </a:ln>
              <a:solidFill>
                <a:schemeClr val="tx1"/>
              </a:solidFill>
              <a:effectLst/>
              <a:latin typeface="Arial" panose="020B0604020202020204" pitchFamily="34" charset="0"/>
            </a:endParaRPr>
          </a:p>
        </p:txBody>
      </p:sp>
      <p:graphicFrame>
        <p:nvGraphicFramePr>
          <p:cNvPr id="16" name="Table 15">
            <a:extLst>
              <a:ext uri="{FF2B5EF4-FFF2-40B4-BE49-F238E27FC236}">
                <a16:creationId xmlns:a16="http://schemas.microsoft.com/office/drawing/2014/main" id="{2D06BE2D-1BFF-309E-AE8E-5F5C9AB1532D}"/>
              </a:ext>
            </a:extLst>
          </p:cNvPr>
          <p:cNvGraphicFramePr>
            <a:graphicFrameLocks noGrp="1"/>
          </p:cNvGraphicFramePr>
          <p:nvPr>
            <p:extLst>
              <p:ext uri="{D42A27DB-BD31-4B8C-83A1-F6EECF244321}">
                <p14:modId xmlns:p14="http://schemas.microsoft.com/office/powerpoint/2010/main" val="333180225"/>
              </p:ext>
            </p:extLst>
          </p:nvPr>
        </p:nvGraphicFramePr>
        <p:xfrm>
          <a:off x="1361621" y="4665620"/>
          <a:ext cx="6052390" cy="518160"/>
        </p:xfrm>
        <a:graphic>
          <a:graphicData uri="http://schemas.openxmlformats.org/drawingml/2006/table">
            <a:tbl>
              <a:tblPr/>
              <a:tblGrid>
                <a:gridCol w="1698627">
                  <a:extLst>
                    <a:ext uri="{9D8B030D-6E8A-4147-A177-3AD203B41FA5}">
                      <a16:colId xmlns:a16="http://schemas.microsoft.com/office/drawing/2014/main" val="3085901024"/>
                    </a:ext>
                  </a:extLst>
                </a:gridCol>
                <a:gridCol w="2407763">
                  <a:extLst>
                    <a:ext uri="{9D8B030D-6E8A-4147-A177-3AD203B41FA5}">
                      <a16:colId xmlns:a16="http://schemas.microsoft.com/office/drawing/2014/main" val="1378117586"/>
                    </a:ext>
                  </a:extLst>
                </a:gridCol>
                <a:gridCol w="1946000">
                  <a:extLst>
                    <a:ext uri="{9D8B030D-6E8A-4147-A177-3AD203B41FA5}">
                      <a16:colId xmlns:a16="http://schemas.microsoft.com/office/drawing/2014/main" val="3400507588"/>
                    </a:ext>
                  </a:extLst>
                </a:gridCol>
              </a:tblGrid>
              <a:tr h="0">
                <a:tc>
                  <a:txBody>
                    <a:bodyPr/>
                    <a:lstStyle/>
                    <a:p>
                      <a:r>
                        <a:rPr lang="en-IN" sz="2800" b="1" i="0">
                          <a:solidFill>
                            <a:srgbClr val="000000"/>
                          </a:solidFill>
                          <a:effectLst/>
                          <a:latin typeface="Cambria" panose="02040503050406030204" pitchFamily="18" charset="0"/>
                          <a:ea typeface="Cambria" panose="02040503050406030204" pitchFamily="18" charset="0"/>
                        </a:rPr>
                        <a:t>¬∀ x p </a:t>
                      </a:r>
                      <a:endParaRPr lang="en-IN" sz="2800" b="1">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r>
                        <a:rPr lang="en-IN" sz="2800" b="1" i="0" dirty="0">
                          <a:solidFill>
                            <a:srgbClr val="000000"/>
                          </a:solidFill>
                          <a:effectLst/>
                          <a:latin typeface="Cambria" panose="02040503050406030204" pitchFamily="18" charset="0"/>
                          <a:ea typeface="Cambria" panose="02040503050406030204" pitchFamily="18" charset="0"/>
                        </a:rPr>
                        <a:t>becomes </a:t>
                      </a:r>
                      <a:endParaRPr lang="en-IN" sz="2800" b="1" dirty="0">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r>
                        <a:rPr lang="en-IN" sz="2800" b="1" i="0" dirty="0">
                          <a:solidFill>
                            <a:srgbClr val="000000"/>
                          </a:solidFill>
                          <a:effectLst/>
                          <a:latin typeface="Cambria" panose="02040503050406030204" pitchFamily="18" charset="0"/>
                          <a:ea typeface="Cambria" panose="02040503050406030204" pitchFamily="18" charset="0"/>
                        </a:rPr>
                        <a:t>∃ x ¬p</a:t>
                      </a:r>
                      <a:endParaRPr lang="en-IN" sz="2800" b="1" dirty="0">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extLst>
                  <a:ext uri="{0D108BD9-81ED-4DB2-BD59-A6C34878D82A}">
                    <a16:rowId xmlns:a16="http://schemas.microsoft.com/office/drawing/2014/main" val="158287853"/>
                  </a:ext>
                </a:extLst>
              </a:tr>
            </a:tbl>
          </a:graphicData>
        </a:graphic>
      </p:graphicFrame>
      <p:sp>
        <p:nvSpPr>
          <p:cNvPr id="17" name="Rectangle 2">
            <a:extLst>
              <a:ext uri="{FF2B5EF4-FFF2-40B4-BE49-F238E27FC236}">
                <a16:creationId xmlns:a16="http://schemas.microsoft.com/office/drawing/2014/main" id="{FF4EF1E2-89EC-8098-C20F-C0649B9A54A7}"/>
              </a:ext>
            </a:extLst>
          </p:cNvPr>
          <p:cNvSpPr>
            <a:spLocks noChangeArrowheads="1"/>
          </p:cNvSpPr>
          <p:nvPr/>
        </p:nvSpPr>
        <p:spPr bwMode="auto">
          <a:xfrm>
            <a:off x="3595688" y="3859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8" name="Table 17">
            <a:extLst>
              <a:ext uri="{FF2B5EF4-FFF2-40B4-BE49-F238E27FC236}">
                <a16:creationId xmlns:a16="http://schemas.microsoft.com/office/drawing/2014/main" id="{BC80F07D-AC12-2A15-F458-50FE9BCFE05A}"/>
              </a:ext>
            </a:extLst>
          </p:cNvPr>
          <p:cNvGraphicFramePr>
            <a:graphicFrameLocks noGrp="1"/>
          </p:cNvGraphicFramePr>
          <p:nvPr>
            <p:extLst>
              <p:ext uri="{D42A27DB-BD31-4B8C-83A1-F6EECF244321}">
                <p14:modId xmlns:p14="http://schemas.microsoft.com/office/powerpoint/2010/main" val="2019435951"/>
              </p:ext>
            </p:extLst>
          </p:nvPr>
        </p:nvGraphicFramePr>
        <p:xfrm>
          <a:off x="1453987" y="5188840"/>
          <a:ext cx="5637278" cy="518160"/>
        </p:xfrm>
        <a:graphic>
          <a:graphicData uri="http://schemas.openxmlformats.org/drawingml/2006/table">
            <a:tbl>
              <a:tblPr/>
              <a:tblGrid>
                <a:gridCol w="1582124">
                  <a:extLst>
                    <a:ext uri="{9D8B030D-6E8A-4147-A177-3AD203B41FA5}">
                      <a16:colId xmlns:a16="http://schemas.microsoft.com/office/drawing/2014/main" val="2161312933"/>
                    </a:ext>
                  </a:extLst>
                </a:gridCol>
                <a:gridCol w="2242623">
                  <a:extLst>
                    <a:ext uri="{9D8B030D-6E8A-4147-A177-3AD203B41FA5}">
                      <a16:colId xmlns:a16="http://schemas.microsoft.com/office/drawing/2014/main" val="2215854275"/>
                    </a:ext>
                  </a:extLst>
                </a:gridCol>
                <a:gridCol w="1812531">
                  <a:extLst>
                    <a:ext uri="{9D8B030D-6E8A-4147-A177-3AD203B41FA5}">
                      <a16:colId xmlns:a16="http://schemas.microsoft.com/office/drawing/2014/main" val="2456456196"/>
                    </a:ext>
                  </a:extLst>
                </a:gridCol>
              </a:tblGrid>
              <a:tr h="0">
                <a:tc>
                  <a:txBody>
                    <a:bodyPr/>
                    <a:lstStyle/>
                    <a:p>
                      <a:r>
                        <a:rPr lang="en-IN" sz="2800" b="1" i="0" dirty="0">
                          <a:solidFill>
                            <a:srgbClr val="000000"/>
                          </a:solidFill>
                          <a:effectLst/>
                          <a:latin typeface="Cambria" panose="02040503050406030204" pitchFamily="18" charset="0"/>
                          <a:ea typeface="Cambria" panose="02040503050406030204" pitchFamily="18" charset="0"/>
                        </a:rPr>
                        <a:t>¬∃ x p </a:t>
                      </a:r>
                      <a:endParaRPr lang="en-IN" sz="2800" b="1" dirty="0">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r>
                        <a:rPr lang="en-IN" sz="2800" b="1" i="0">
                          <a:solidFill>
                            <a:srgbClr val="000000"/>
                          </a:solidFill>
                          <a:effectLst/>
                          <a:latin typeface="Cambria" panose="02040503050406030204" pitchFamily="18" charset="0"/>
                          <a:ea typeface="Cambria" panose="02040503050406030204" pitchFamily="18" charset="0"/>
                        </a:rPr>
                        <a:t>becomes </a:t>
                      </a:r>
                      <a:endParaRPr lang="en-IN" sz="2800" b="1">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tc>
                  <a:txBody>
                    <a:bodyPr/>
                    <a:lstStyle/>
                    <a:p>
                      <a:r>
                        <a:rPr lang="en-IN" sz="2800" b="1" i="0" dirty="0">
                          <a:solidFill>
                            <a:srgbClr val="000000"/>
                          </a:solidFill>
                          <a:effectLst/>
                          <a:latin typeface="Cambria" panose="02040503050406030204" pitchFamily="18" charset="0"/>
                          <a:ea typeface="Cambria" panose="02040503050406030204" pitchFamily="18" charset="0"/>
                        </a:rPr>
                        <a:t>   ∀ x ¬p</a:t>
                      </a:r>
                      <a:endParaRPr lang="en-IN" sz="2800" b="1" dirty="0">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extLst>
                  <a:ext uri="{0D108BD9-81ED-4DB2-BD59-A6C34878D82A}">
                    <a16:rowId xmlns:a16="http://schemas.microsoft.com/office/drawing/2014/main" val="1647249666"/>
                  </a:ext>
                </a:extLst>
              </a:tr>
            </a:tbl>
          </a:graphicData>
        </a:graphic>
      </p:graphicFrame>
      <p:sp>
        <p:nvSpPr>
          <p:cNvPr id="19" name="Rectangle 3">
            <a:extLst>
              <a:ext uri="{FF2B5EF4-FFF2-40B4-BE49-F238E27FC236}">
                <a16:creationId xmlns:a16="http://schemas.microsoft.com/office/drawing/2014/main" id="{D05203B8-5B53-6D31-F73C-79717B45E648}"/>
              </a:ext>
            </a:extLst>
          </p:cNvPr>
          <p:cNvSpPr>
            <a:spLocks noChangeArrowheads="1"/>
          </p:cNvSpPr>
          <p:nvPr/>
        </p:nvSpPr>
        <p:spPr bwMode="auto">
          <a:xfrm>
            <a:off x="3595688" y="3859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48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29209-D08A-CDE5-806D-3A46FF14A39F}"/>
              </a:ext>
            </a:extLst>
          </p:cNvPr>
          <p:cNvSpPr txBox="1"/>
          <p:nvPr/>
        </p:nvSpPr>
        <p:spPr>
          <a:xfrm>
            <a:off x="386046" y="101602"/>
            <a:ext cx="8371908" cy="2677656"/>
          </a:xfrm>
          <a:prstGeom prst="rect">
            <a:avLst/>
          </a:prstGeom>
          <a:noFill/>
        </p:spPr>
        <p:txBody>
          <a:bodyPr wrap="square">
            <a:spAutoFit/>
          </a:bodyPr>
          <a:lstStyle/>
          <a:p>
            <a:r>
              <a:rPr lang="es-ES" sz="2800" b="1" i="0" dirty="0">
                <a:solidFill>
                  <a:srgbClr val="000000"/>
                </a:solidFill>
                <a:effectLst/>
                <a:latin typeface="Cambria" panose="02040503050406030204" pitchFamily="18" charset="0"/>
                <a:ea typeface="Cambria" panose="02040503050406030204" pitchFamily="18" charset="0"/>
              </a:rPr>
              <a:t>∀ x [∃ y ¬(¬Animal(y) ∨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(x, y))] ∨ </a:t>
            </a:r>
          </a:p>
          <a:p>
            <a:r>
              <a:rPr lang="es-ES" sz="2800" b="1" dirty="0">
                <a:solidFill>
                  <a:srgbClr val="000000"/>
                </a:solidFill>
                <a:latin typeface="Cambria" panose="02040503050406030204" pitchFamily="18" charset="0"/>
                <a:ea typeface="Cambria" panose="02040503050406030204" pitchFamily="18" charset="0"/>
              </a:rPr>
              <a:t>                                   </a:t>
            </a:r>
            <a:r>
              <a:rPr lang="es-ES" sz="2800" b="1" i="0" dirty="0">
                <a:solidFill>
                  <a:srgbClr val="000000"/>
                </a:solidFill>
                <a:effectLst/>
                <a:latin typeface="Cambria" panose="02040503050406030204" pitchFamily="18" charset="0"/>
                <a:ea typeface="Cambria" panose="02040503050406030204" pitchFamily="18" charset="0"/>
              </a:rPr>
              <a:t>[∃ y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(y, x)] .</a:t>
            </a:r>
          </a:p>
          <a:p>
            <a:r>
              <a:rPr lang="es-ES" sz="2800" b="1" i="0" dirty="0">
                <a:solidFill>
                  <a:srgbClr val="000000"/>
                </a:solidFill>
                <a:effectLst/>
                <a:latin typeface="Cambria" panose="02040503050406030204" pitchFamily="18" charset="0"/>
                <a:ea typeface="Cambria" panose="02040503050406030204" pitchFamily="18" charset="0"/>
              </a:rPr>
              <a:t>∀ x [∃ y ¬¬Animal(y) ∧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(x, y)] ∨ </a:t>
            </a:r>
          </a:p>
          <a:p>
            <a:r>
              <a:rPr lang="es-ES" sz="2800" b="1" dirty="0">
                <a:solidFill>
                  <a:srgbClr val="000000"/>
                </a:solidFill>
                <a:latin typeface="Cambria" panose="02040503050406030204" pitchFamily="18" charset="0"/>
                <a:ea typeface="Cambria" panose="02040503050406030204" pitchFamily="18" charset="0"/>
              </a:rPr>
              <a:t>                                          </a:t>
            </a:r>
            <a:r>
              <a:rPr lang="es-ES" sz="2800" b="1" i="0" dirty="0">
                <a:solidFill>
                  <a:srgbClr val="000000"/>
                </a:solidFill>
                <a:effectLst/>
                <a:latin typeface="Cambria" panose="02040503050406030204" pitchFamily="18" charset="0"/>
                <a:ea typeface="Cambria" panose="02040503050406030204" pitchFamily="18" charset="0"/>
              </a:rPr>
              <a:t>[∃ y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(y, x)] .</a:t>
            </a:r>
          </a:p>
          <a:p>
            <a:r>
              <a:rPr lang="es-ES" sz="2800" b="1" i="0" dirty="0">
                <a:solidFill>
                  <a:srgbClr val="000000"/>
                </a:solidFill>
                <a:effectLst/>
                <a:latin typeface="Cambria" panose="02040503050406030204" pitchFamily="18" charset="0"/>
                <a:ea typeface="Cambria" panose="02040503050406030204" pitchFamily="18" charset="0"/>
              </a:rPr>
              <a:t>∀ x [∃ y Animal(y) ∧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(x, y)] ∨ </a:t>
            </a:r>
          </a:p>
          <a:p>
            <a:r>
              <a:rPr lang="es-ES" sz="2800" b="1" dirty="0">
                <a:solidFill>
                  <a:srgbClr val="000000"/>
                </a:solidFill>
                <a:latin typeface="Cambria" panose="02040503050406030204" pitchFamily="18" charset="0"/>
                <a:ea typeface="Cambria" panose="02040503050406030204" pitchFamily="18" charset="0"/>
              </a:rPr>
              <a:t>                                          </a:t>
            </a:r>
            <a:r>
              <a:rPr lang="es-ES" sz="2800" b="1" i="0" dirty="0">
                <a:solidFill>
                  <a:srgbClr val="000000"/>
                </a:solidFill>
                <a:effectLst/>
                <a:latin typeface="Cambria" panose="02040503050406030204" pitchFamily="18" charset="0"/>
                <a:ea typeface="Cambria" panose="02040503050406030204" pitchFamily="18" charset="0"/>
              </a:rPr>
              <a:t>[∃ y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(y, x)] </a:t>
            </a:r>
            <a:endParaRPr lang="en-IN" sz="2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CB3AB27-4D12-2781-C358-2858DBB14FE0}"/>
              </a:ext>
            </a:extLst>
          </p:cNvPr>
          <p:cNvSpPr txBox="1"/>
          <p:nvPr/>
        </p:nvSpPr>
        <p:spPr>
          <a:xfrm>
            <a:off x="299754" y="3059668"/>
            <a:ext cx="4572000" cy="523220"/>
          </a:xfrm>
          <a:prstGeom prst="rect">
            <a:avLst/>
          </a:prstGeom>
          <a:noFill/>
        </p:spPr>
        <p:txBody>
          <a:bodyPr wrap="square">
            <a:spAutoFit/>
          </a:bodyPr>
          <a:lstStyle/>
          <a:p>
            <a:r>
              <a:rPr lang="en-IN" sz="2800" b="1" i="0" dirty="0">
                <a:solidFill>
                  <a:schemeClr val="accent6">
                    <a:lumMod val="50000"/>
                  </a:schemeClr>
                </a:solidFill>
                <a:effectLst/>
                <a:latin typeface="Times-Bold"/>
              </a:rPr>
              <a:t>Standardize variables</a:t>
            </a:r>
            <a:r>
              <a:rPr lang="en-IN" sz="2800" dirty="0">
                <a:solidFill>
                  <a:schemeClr val="accent6">
                    <a:lumMod val="50000"/>
                  </a:schemeClr>
                </a:solidFill>
              </a:rPr>
              <a:t> </a:t>
            </a:r>
          </a:p>
        </p:txBody>
      </p:sp>
      <p:sp>
        <p:nvSpPr>
          <p:cNvPr id="7" name="TextBox 6">
            <a:extLst>
              <a:ext uri="{FF2B5EF4-FFF2-40B4-BE49-F238E27FC236}">
                <a16:creationId xmlns:a16="http://schemas.microsoft.com/office/drawing/2014/main" id="{806290BF-C291-48F4-CFA3-2C1D9A60C3BD}"/>
              </a:ext>
            </a:extLst>
          </p:cNvPr>
          <p:cNvSpPr txBox="1"/>
          <p:nvPr/>
        </p:nvSpPr>
        <p:spPr>
          <a:xfrm>
            <a:off x="1044595" y="3863298"/>
            <a:ext cx="7923792" cy="954107"/>
          </a:xfrm>
          <a:prstGeom prst="rect">
            <a:avLst/>
          </a:prstGeom>
          <a:noFill/>
        </p:spPr>
        <p:txBody>
          <a:bodyPr wrap="square">
            <a:spAutoFit/>
          </a:bodyPr>
          <a:lstStyle/>
          <a:p>
            <a:r>
              <a:rPr lang="es-ES" sz="2800" b="1" i="0" dirty="0">
                <a:solidFill>
                  <a:srgbClr val="000000"/>
                </a:solidFill>
                <a:effectLst/>
                <a:latin typeface="Cambria" panose="02040503050406030204" pitchFamily="18" charset="0"/>
                <a:ea typeface="Cambria" panose="02040503050406030204" pitchFamily="18" charset="0"/>
              </a:rPr>
              <a:t>∀ x [∃ y Animal(y) ∧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(x, y)] ∨ </a:t>
            </a:r>
          </a:p>
          <a:p>
            <a:r>
              <a:rPr lang="es-ES" sz="2800" b="1" dirty="0">
                <a:solidFill>
                  <a:srgbClr val="000000"/>
                </a:solidFill>
                <a:latin typeface="Cambria" panose="02040503050406030204" pitchFamily="18" charset="0"/>
                <a:ea typeface="Cambria" panose="02040503050406030204" pitchFamily="18" charset="0"/>
              </a:rPr>
              <a:t>                                  </a:t>
            </a:r>
            <a:r>
              <a:rPr lang="es-ES" sz="2800" b="1" i="0" dirty="0">
                <a:solidFill>
                  <a:srgbClr val="000000"/>
                </a:solidFill>
                <a:effectLst/>
                <a:latin typeface="Cambria" panose="02040503050406030204" pitchFamily="18" charset="0"/>
                <a:ea typeface="Cambria" panose="02040503050406030204" pitchFamily="18" charset="0"/>
              </a:rPr>
              <a:t>[∃ z </a:t>
            </a:r>
            <a:r>
              <a:rPr lang="es-ES" sz="2800" b="1" i="0" dirty="0" err="1">
                <a:solidFill>
                  <a:srgbClr val="000000"/>
                </a:solidFill>
                <a:effectLst/>
                <a:latin typeface="Cambria" panose="02040503050406030204" pitchFamily="18" charset="0"/>
                <a:ea typeface="Cambria" panose="02040503050406030204" pitchFamily="18" charset="0"/>
              </a:rPr>
              <a:t>Loves</a:t>
            </a:r>
            <a:r>
              <a:rPr lang="es-ES" sz="2800" b="1" i="0" dirty="0">
                <a:solidFill>
                  <a:srgbClr val="000000"/>
                </a:solidFill>
                <a:effectLst/>
                <a:latin typeface="Cambria" panose="02040503050406030204" pitchFamily="18" charset="0"/>
                <a:ea typeface="Cambria" panose="02040503050406030204" pitchFamily="18" charset="0"/>
              </a:rPr>
              <a:t>(z, x)] </a:t>
            </a:r>
            <a:endParaRPr lang="en-IN"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5385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F0DBFA-2AF5-49F8-CD07-E16790D572C8}"/>
              </a:ext>
            </a:extLst>
          </p:cNvPr>
          <p:cNvSpPr txBox="1"/>
          <p:nvPr/>
        </p:nvSpPr>
        <p:spPr>
          <a:xfrm>
            <a:off x="432978" y="158257"/>
            <a:ext cx="4572000" cy="523220"/>
          </a:xfrm>
          <a:prstGeom prst="rect">
            <a:avLst/>
          </a:prstGeom>
          <a:noFill/>
        </p:spPr>
        <p:txBody>
          <a:bodyPr wrap="square">
            <a:spAutoFit/>
          </a:bodyPr>
          <a:lstStyle/>
          <a:p>
            <a:r>
              <a:rPr lang="en-IN" sz="2800" b="1" i="0" dirty="0" err="1">
                <a:solidFill>
                  <a:schemeClr val="accent6">
                    <a:lumMod val="50000"/>
                  </a:schemeClr>
                </a:solidFill>
                <a:effectLst/>
                <a:latin typeface="Times-Bold"/>
              </a:rPr>
              <a:t>Skolemize</a:t>
            </a:r>
            <a:r>
              <a:rPr lang="en-IN" sz="2800" dirty="0">
                <a:solidFill>
                  <a:schemeClr val="accent6">
                    <a:lumMod val="50000"/>
                  </a:schemeClr>
                </a:solidFill>
              </a:rPr>
              <a:t> </a:t>
            </a:r>
          </a:p>
        </p:txBody>
      </p:sp>
      <p:sp>
        <p:nvSpPr>
          <p:cNvPr id="5" name="TextBox 4">
            <a:extLst>
              <a:ext uri="{FF2B5EF4-FFF2-40B4-BE49-F238E27FC236}">
                <a16:creationId xmlns:a16="http://schemas.microsoft.com/office/drawing/2014/main" id="{57CBD1DB-5E77-8F9A-F6D7-8B1B937B5821}"/>
              </a:ext>
            </a:extLst>
          </p:cNvPr>
          <p:cNvSpPr txBox="1"/>
          <p:nvPr/>
        </p:nvSpPr>
        <p:spPr>
          <a:xfrm>
            <a:off x="1208098" y="903879"/>
            <a:ext cx="7094170" cy="1015663"/>
          </a:xfrm>
          <a:prstGeom prst="rect">
            <a:avLst/>
          </a:prstGeom>
          <a:noFill/>
        </p:spPr>
        <p:txBody>
          <a:bodyPr wrap="square">
            <a:spAutoFit/>
          </a:bodyPr>
          <a:lstStyle/>
          <a:p>
            <a:r>
              <a:rPr lang="en-US" sz="3000" b="1" i="0" dirty="0">
                <a:solidFill>
                  <a:srgbClr val="000000"/>
                </a:solidFill>
                <a:effectLst/>
                <a:latin typeface="Cambria" panose="02040503050406030204" pitchFamily="18" charset="0"/>
                <a:ea typeface="Cambria" panose="02040503050406030204" pitchFamily="18" charset="0"/>
              </a:rPr>
              <a:t>∀ x [Animal(F(x)) ∧ ¬Loves(x, F(x))] </a:t>
            </a:r>
          </a:p>
          <a:p>
            <a:r>
              <a:rPr lang="en-US" sz="3000" b="1" dirty="0">
                <a:solidFill>
                  <a:srgbClr val="000000"/>
                </a:solidFill>
                <a:latin typeface="Cambria" panose="02040503050406030204" pitchFamily="18" charset="0"/>
                <a:ea typeface="Cambria" panose="02040503050406030204" pitchFamily="18" charset="0"/>
              </a:rPr>
              <a:t>                                </a:t>
            </a:r>
            <a:r>
              <a:rPr lang="en-US" sz="3000" b="1" i="0" dirty="0">
                <a:solidFill>
                  <a:srgbClr val="000000"/>
                </a:solidFill>
                <a:effectLst/>
                <a:latin typeface="Cambria" panose="02040503050406030204" pitchFamily="18" charset="0"/>
                <a:ea typeface="Cambria" panose="02040503050406030204" pitchFamily="18" charset="0"/>
              </a:rPr>
              <a:t>∨ Loves(G(z), x) .</a:t>
            </a:r>
            <a:r>
              <a:rPr lang="en-US" sz="3000" b="1" dirty="0">
                <a:latin typeface="Cambria" panose="02040503050406030204" pitchFamily="18" charset="0"/>
                <a:ea typeface="Cambria" panose="02040503050406030204" pitchFamily="18" charset="0"/>
              </a:rPr>
              <a:t> </a:t>
            </a:r>
            <a:endParaRPr lang="en-IN" sz="30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AAE7D5AB-29B4-DD79-7EEF-CF21EDF5F88F}"/>
              </a:ext>
            </a:extLst>
          </p:cNvPr>
          <p:cNvSpPr txBox="1"/>
          <p:nvPr/>
        </p:nvSpPr>
        <p:spPr>
          <a:xfrm>
            <a:off x="222545" y="1908956"/>
            <a:ext cx="4572000" cy="523220"/>
          </a:xfrm>
          <a:prstGeom prst="rect">
            <a:avLst/>
          </a:prstGeom>
          <a:noFill/>
        </p:spPr>
        <p:txBody>
          <a:bodyPr wrap="square">
            <a:spAutoFit/>
          </a:bodyPr>
          <a:lstStyle/>
          <a:p>
            <a:r>
              <a:rPr lang="en-IN" sz="2800" b="1" i="0" dirty="0">
                <a:solidFill>
                  <a:schemeClr val="accent6">
                    <a:lumMod val="50000"/>
                  </a:schemeClr>
                </a:solidFill>
                <a:effectLst/>
                <a:latin typeface="Times-Bold"/>
              </a:rPr>
              <a:t>Drop universal quantifiers</a:t>
            </a:r>
            <a:r>
              <a:rPr lang="en-IN" sz="2800" b="1" dirty="0">
                <a:solidFill>
                  <a:schemeClr val="accent6">
                    <a:lumMod val="50000"/>
                  </a:schemeClr>
                </a:solidFill>
              </a:rPr>
              <a:t> </a:t>
            </a:r>
          </a:p>
        </p:txBody>
      </p:sp>
      <p:sp>
        <p:nvSpPr>
          <p:cNvPr id="9" name="TextBox 8">
            <a:extLst>
              <a:ext uri="{FF2B5EF4-FFF2-40B4-BE49-F238E27FC236}">
                <a16:creationId xmlns:a16="http://schemas.microsoft.com/office/drawing/2014/main" id="{9A51FDB3-D38C-F6B9-D3E4-24F38F3500D4}"/>
              </a:ext>
            </a:extLst>
          </p:cNvPr>
          <p:cNvSpPr txBox="1"/>
          <p:nvPr/>
        </p:nvSpPr>
        <p:spPr>
          <a:xfrm>
            <a:off x="741815" y="2447565"/>
            <a:ext cx="7439340" cy="954107"/>
          </a:xfrm>
          <a:prstGeom prst="rect">
            <a:avLst/>
          </a:prstGeom>
          <a:noFill/>
        </p:spPr>
        <p:txBody>
          <a:bodyPr wrap="square">
            <a:spAutoFit/>
          </a:bodyPr>
          <a:lstStyle/>
          <a:p>
            <a:r>
              <a:rPr lang="en-US" sz="2800" b="1" i="0" dirty="0">
                <a:solidFill>
                  <a:srgbClr val="000000"/>
                </a:solidFill>
                <a:effectLst/>
                <a:latin typeface="Cambria" panose="02040503050406030204" pitchFamily="18" charset="0"/>
                <a:ea typeface="Cambria" panose="02040503050406030204" pitchFamily="18" charset="0"/>
              </a:rPr>
              <a:t>[Animal(F(x)) ∧ ¬Loves(x, F(x))] </a:t>
            </a:r>
          </a:p>
          <a:p>
            <a:r>
              <a:rPr lang="en-US" sz="2800" b="1" dirty="0">
                <a:solidFill>
                  <a:srgbClr val="000000"/>
                </a:solidFill>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 Loves(G(z), x) .</a:t>
            </a:r>
            <a:r>
              <a:rPr lang="en-US" sz="2800" b="1" dirty="0">
                <a:latin typeface="Cambria" panose="02040503050406030204" pitchFamily="18" charset="0"/>
                <a:ea typeface="Cambria" panose="02040503050406030204" pitchFamily="18" charset="0"/>
              </a:rPr>
              <a:t> </a:t>
            </a:r>
            <a:endParaRPr lang="en-IN" sz="28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6BDA1B3-E67A-DD87-1A01-BB3676D3207C}"/>
              </a:ext>
            </a:extLst>
          </p:cNvPr>
          <p:cNvSpPr txBox="1"/>
          <p:nvPr/>
        </p:nvSpPr>
        <p:spPr>
          <a:xfrm>
            <a:off x="432978" y="3531243"/>
            <a:ext cx="4572000" cy="523220"/>
          </a:xfrm>
          <a:prstGeom prst="rect">
            <a:avLst/>
          </a:prstGeom>
          <a:noFill/>
        </p:spPr>
        <p:txBody>
          <a:bodyPr wrap="square">
            <a:spAutoFit/>
          </a:bodyPr>
          <a:lstStyle/>
          <a:p>
            <a:r>
              <a:rPr lang="en-IN" sz="2800" b="1" i="0" dirty="0">
                <a:solidFill>
                  <a:schemeClr val="accent6">
                    <a:lumMod val="50000"/>
                  </a:schemeClr>
                </a:solidFill>
                <a:effectLst/>
                <a:latin typeface="Times-Bold"/>
              </a:rPr>
              <a:t>Distribute </a:t>
            </a:r>
            <a:r>
              <a:rPr lang="en-IN" sz="2800" b="1" i="0" dirty="0">
                <a:solidFill>
                  <a:schemeClr val="accent6">
                    <a:lumMod val="50000"/>
                  </a:schemeClr>
                </a:solidFill>
                <a:effectLst/>
                <a:latin typeface="CMSY10"/>
              </a:rPr>
              <a:t>∨ </a:t>
            </a:r>
            <a:r>
              <a:rPr lang="en-IN" sz="2800" b="1" i="0" dirty="0">
                <a:solidFill>
                  <a:schemeClr val="accent6">
                    <a:lumMod val="50000"/>
                  </a:schemeClr>
                </a:solidFill>
                <a:effectLst/>
                <a:latin typeface="Times-Bold"/>
              </a:rPr>
              <a:t>over </a:t>
            </a:r>
            <a:r>
              <a:rPr lang="en-IN" sz="2800" b="1" i="0" dirty="0">
                <a:solidFill>
                  <a:schemeClr val="accent6">
                    <a:lumMod val="50000"/>
                  </a:schemeClr>
                </a:solidFill>
                <a:effectLst/>
                <a:latin typeface="CMSY10"/>
              </a:rPr>
              <a:t>∧</a:t>
            </a:r>
            <a:r>
              <a:rPr lang="en-IN" sz="2800" b="1" i="0" dirty="0">
                <a:solidFill>
                  <a:schemeClr val="accent6">
                    <a:lumMod val="50000"/>
                  </a:schemeClr>
                </a:solidFill>
                <a:effectLst/>
                <a:latin typeface="Times-Roman"/>
              </a:rPr>
              <a:t>:</a:t>
            </a:r>
            <a:r>
              <a:rPr lang="en-IN" sz="2800" b="1" dirty="0">
                <a:solidFill>
                  <a:schemeClr val="accent6">
                    <a:lumMod val="50000"/>
                  </a:schemeClr>
                </a:solidFill>
              </a:rPr>
              <a:t> </a:t>
            </a:r>
          </a:p>
        </p:txBody>
      </p:sp>
      <p:sp>
        <p:nvSpPr>
          <p:cNvPr id="13" name="TextBox 12">
            <a:extLst>
              <a:ext uri="{FF2B5EF4-FFF2-40B4-BE49-F238E27FC236}">
                <a16:creationId xmlns:a16="http://schemas.microsoft.com/office/drawing/2014/main" id="{F92571E9-1931-5762-820B-C0A4AF7ADFB2}"/>
              </a:ext>
            </a:extLst>
          </p:cNvPr>
          <p:cNvSpPr txBox="1"/>
          <p:nvPr/>
        </p:nvSpPr>
        <p:spPr>
          <a:xfrm>
            <a:off x="1086985" y="4023685"/>
            <a:ext cx="7094170" cy="954107"/>
          </a:xfrm>
          <a:prstGeom prst="rect">
            <a:avLst/>
          </a:prstGeom>
          <a:noFill/>
        </p:spPr>
        <p:txBody>
          <a:bodyPr wrap="square">
            <a:spAutoFit/>
          </a:bodyPr>
          <a:lstStyle/>
          <a:p>
            <a:r>
              <a:rPr lang="en-IN" sz="2800" b="1" i="0" dirty="0">
                <a:solidFill>
                  <a:srgbClr val="000000"/>
                </a:solidFill>
                <a:effectLst/>
                <a:latin typeface="Cambria" panose="02040503050406030204" pitchFamily="18" charset="0"/>
                <a:ea typeface="Cambria" panose="02040503050406030204" pitchFamily="18" charset="0"/>
              </a:rPr>
              <a:t>[Animal(F(x)) ∨ Loves(G(z), x)] ∧ [¬Loves(x, F(x)) ∨ Loves(G(z), x)] .</a:t>
            </a:r>
            <a:r>
              <a:rPr lang="en-IN"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42118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FC8365-581C-D147-74D7-300408B50A15}"/>
              </a:ext>
            </a:extLst>
          </p:cNvPr>
          <p:cNvSpPr txBox="1"/>
          <p:nvPr/>
        </p:nvSpPr>
        <p:spPr>
          <a:xfrm>
            <a:off x="529866" y="542882"/>
            <a:ext cx="8093349" cy="3385542"/>
          </a:xfrm>
          <a:prstGeom prst="rect">
            <a:avLst/>
          </a:prstGeom>
          <a:noFill/>
        </p:spPr>
        <p:txBody>
          <a:bodyPr wrap="square">
            <a:spAutoFit/>
          </a:bodyPr>
          <a:lstStyle/>
          <a:p>
            <a:pPr algn="just"/>
            <a:r>
              <a:rPr lang="en-US" sz="3200" b="1" i="1" dirty="0">
                <a:solidFill>
                  <a:srgbClr val="610B38"/>
                </a:solidFill>
                <a:effectLst/>
                <a:latin typeface="Book Antiqua" panose="02040602050305030304" pitchFamily="18" charset="0"/>
              </a:rPr>
              <a:t>Steps for Resolution:</a:t>
            </a:r>
          </a:p>
          <a:p>
            <a:pPr algn="just"/>
            <a:endParaRPr lang="en-US" sz="3200" b="1" i="1" dirty="0">
              <a:solidFill>
                <a:srgbClr val="610B38"/>
              </a:solidFill>
              <a:effectLst/>
              <a:latin typeface="Book Antiqua" panose="02040602050305030304" pitchFamily="18" charset="0"/>
            </a:endParaRPr>
          </a:p>
          <a:p>
            <a:pPr algn="just">
              <a:buFont typeface="+mj-lt"/>
              <a:buAutoNum type="arabicPeriod"/>
            </a:pPr>
            <a:r>
              <a:rPr lang="en-US" sz="3000" b="1" i="0" dirty="0">
                <a:solidFill>
                  <a:srgbClr val="000000"/>
                </a:solidFill>
                <a:effectLst/>
                <a:latin typeface="Book Antiqua" panose="02040602050305030304" pitchFamily="18" charset="0"/>
              </a:rPr>
              <a:t>Conversion of facts into first-order logic.</a:t>
            </a:r>
          </a:p>
          <a:p>
            <a:pPr algn="just">
              <a:buFont typeface="+mj-lt"/>
              <a:buAutoNum type="arabicPeriod"/>
            </a:pPr>
            <a:r>
              <a:rPr lang="en-US" sz="3000" b="1" i="0" dirty="0">
                <a:solidFill>
                  <a:srgbClr val="000000"/>
                </a:solidFill>
                <a:effectLst/>
                <a:latin typeface="Book Antiqua" panose="02040602050305030304" pitchFamily="18" charset="0"/>
              </a:rPr>
              <a:t>Convert FOL statements into CNF</a:t>
            </a:r>
          </a:p>
          <a:p>
            <a:pPr algn="just">
              <a:buFont typeface="+mj-lt"/>
              <a:buAutoNum type="arabicPeriod"/>
            </a:pPr>
            <a:r>
              <a:rPr lang="en-US" sz="3000" b="1" i="0" dirty="0">
                <a:solidFill>
                  <a:srgbClr val="000000"/>
                </a:solidFill>
                <a:effectLst/>
                <a:latin typeface="Book Antiqua" panose="02040602050305030304" pitchFamily="18" charset="0"/>
              </a:rPr>
              <a:t>Negate the statement which needs to prove (proof by contradiction)</a:t>
            </a:r>
          </a:p>
          <a:p>
            <a:pPr algn="just">
              <a:buFont typeface="+mj-lt"/>
              <a:buAutoNum type="arabicPeriod"/>
            </a:pPr>
            <a:r>
              <a:rPr lang="en-US" sz="3000" b="1" i="0" dirty="0">
                <a:solidFill>
                  <a:srgbClr val="000000"/>
                </a:solidFill>
                <a:effectLst/>
                <a:latin typeface="Book Antiqua" panose="02040602050305030304" pitchFamily="18" charset="0"/>
              </a:rPr>
              <a:t>Draw resolution graph (unification).</a:t>
            </a:r>
          </a:p>
        </p:txBody>
      </p:sp>
    </p:spTree>
    <p:extLst>
      <p:ext uri="{BB962C8B-B14F-4D97-AF65-F5344CB8AC3E}">
        <p14:creationId xmlns:p14="http://schemas.microsoft.com/office/powerpoint/2010/main" val="42564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72519-AFD4-EEB1-EBC3-B3BE057F2EB1}"/>
              </a:ext>
            </a:extLst>
          </p:cNvPr>
          <p:cNvSpPr txBox="1"/>
          <p:nvPr/>
        </p:nvSpPr>
        <p:spPr>
          <a:xfrm>
            <a:off x="330030" y="640552"/>
            <a:ext cx="8390075" cy="3323987"/>
          </a:xfrm>
          <a:prstGeom prst="rect">
            <a:avLst/>
          </a:prstGeom>
          <a:noFill/>
        </p:spPr>
        <p:txBody>
          <a:bodyPr wrap="square">
            <a:spAutoFit/>
          </a:bodyPr>
          <a:lstStyle/>
          <a:p>
            <a:pPr algn="just">
              <a:buFont typeface="+mj-lt"/>
              <a:buAutoNum type="arabicPeriod"/>
            </a:pPr>
            <a:r>
              <a:rPr lang="en-US" sz="3000" b="1" i="0" dirty="0">
                <a:solidFill>
                  <a:schemeClr val="accent6">
                    <a:lumMod val="50000"/>
                  </a:schemeClr>
                </a:solidFill>
                <a:effectLst/>
                <a:latin typeface="Book Antiqua" panose="02040602050305030304" pitchFamily="18" charset="0"/>
              </a:rPr>
              <a:t>John likes all kind of food.</a:t>
            </a:r>
            <a:endParaRPr lang="en-US" sz="3000" b="0" i="0" dirty="0">
              <a:solidFill>
                <a:schemeClr val="accent6">
                  <a:lumMod val="50000"/>
                </a:schemeClr>
              </a:solidFill>
              <a:effectLst/>
              <a:latin typeface="Book Antiqua" panose="02040602050305030304" pitchFamily="18" charset="0"/>
            </a:endParaRPr>
          </a:p>
          <a:p>
            <a:pPr algn="just">
              <a:buFont typeface="+mj-lt"/>
              <a:buAutoNum type="arabicPeriod"/>
            </a:pPr>
            <a:r>
              <a:rPr lang="en-US" sz="3000" b="1" i="0" dirty="0">
                <a:solidFill>
                  <a:schemeClr val="accent6">
                    <a:lumMod val="50000"/>
                  </a:schemeClr>
                </a:solidFill>
                <a:effectLst/>
                <a:latin typeface="Book Antiqua" panose="02040602050305030304" pitchFamily="18" charset="0"/>
              </a:rPr>
              <a:t>Apple and vegetable are food</a:t>
            </a:r>
            <a:endParaRPr lang="en-US" sz="3000" b="0" i="0" dirty="0">
              <a:solidFill>
                <a:schemeClr val="accent6">
                  <a:lumMod val="50000"/>
                </a:schemeClr>
              </a:solidFill>
              <a:effectLst/>
              <a:latin typeface="Book Antiqua" panose="02040602050305030304" pitchFamily="18" charset="0"/>
            </a:endParaRPr>
          </a:p>
          <a:p>
            <a:pPr algn="just">
              <a:buFont typeface="+mj-lt"/>
              <a:buAutoNum type="arabicPeriod"/>
            </a:pPr>
            <a:r>
              <a:rPr lang="en-US" sz="3000" b="1" i="0" dirty="0">
                <a:solidFill>
                  <a:schemeClr val="accent6">
                    <a:lumMod val="50000"/>
                  </a:schemeClr>
                </a:solidFill>
                <a:effectLst/>
                <a:latin typeface="Book Antiqua" panose="02040602050305030304" pitchFamily="18" charset="0"/>
              </a:rPr>
              <a:t>Anything anyone eats and not killed is food.</a:t>
            </a:r>
            <a:endParaRPr lang="en-US" sz="3000" b="0" i="0" dirty="0">
              <a:solidFill>
                <a:schemeClr val="accent6">
                  <a:lumMod val="50000"/>
                </a:schemeClr>
              </a:solidFill>
              <a:effectLst/>
              <a:latin typeface="Book Antiqua" panose="02040602050305030304" pitchFamily="18" charset="0"/>
            </a:endParaRPr>
          </a:p>
          <a:p>
            <a:pPr algn="just">
              <a:buFont typeface="+mj-lt"/>
              <a:buAutoNum type="arabicPeriod"/>
            </a:pPr>
            <a:r>
              <a:rPr lang="en-US" sz="3000" b="1" i="0" dirty="0">
                <a:solidFill>
                  <a:schemeClr val="accent6">
                    <a:lumMod val="50000"/>
                  </a:schemeClr>
                </a:solidFill>
                <a:effectLst/>
                <a:latin typeface="Book Antiqua" panose="02040602050305030304" pitchFamily="18" charset="0"/>
              </a:rPr>
              <a:t>Ajit eats peanuts and still alive</a:t>
            </a:r>
            <a:endParaRPr lang="en-US" sz="3000" b="0" i="0" dirty="0">
              <a:solidFill>
                <a:schemeClr val="accent6">
                  <a:lumMod val="50000"/>
                </a:schemeClr>
              </a:solidFill>
              <a:effectLst/>
              <a:latin typeface="Book Antiqua" panose="02040602050305030304" pitchFamily="18" charset="0"/>
            </a:endParaRPr>
          </a:p>
          <a:p>
            <a:pPr algn="just">
              <a:buFont typeface="+mj-lt"/>
              <a:buAutoNum type="arabicPeriod"/>
            </a:pPr>
            <a:r>
              <a:rPr lang="en-US" sz="3000" b="1" dirty="0">
                <a:solidFill>
                  <a:schemeClr val="accent6">
                    <a:lumMod val="50000"/>
                  </a:schemeClr>
                </a:solidFill>
                <a:latin typeface="Book Antiqua" panose="02040602050305030304" pitchFamily="18" charset="0"/>
              </a:rPr>
              <a:t> Pooriya</a:t>
            </a:r>
            <a:r>
              <a:rPr lang="en-US" sz="3000" b="1" i="0" dirty="0">
                <a:solidFill>
                  <a:schemeClr val="accent6">
                    <a:lumMod val="50000"/>
                  </a:schemeClr>
                </a:solidFill>
                <a:effectLst/>
                <a:latin typeface="Book Antiqua" panose="02040602050305030304" pitchFamily="18" charset="0"/>
              </a:rPr>
              <a:t> eats everything that Ajit eats.</a:t>
            </a:r>
            <a:br>
              <a:rPr lang="en-US" sz="3000" b="0" i="0" dirty="0">
                <a:solidFill>
                  <a:srgbClr val="000000"/>
                </a:solidFill>
                <a:effectLst/>
                <a:latin typeface="Book Antiqua" panose="02040602050305030304" pitchFamily="18" charset="0"/>
              </a:rPr>
            </a:br>
            <a:r>
              <a:rPr lang="en-US" sz="3000" b="1" i="0" dirty="0">
                <a:solidFill>
                  <a:srgbClr val="000000"/>
                </a:solidFill>
                <a:effectLst/>
                <a:latin typeface="Book Antiqua" panose="02040602050305030304" pitchFamily="18" charset="0"/>
              </a:rPr>
              <a:t>Prove by resolution that:</a:t>
            </a:r>
            <a:endParaRPr lang="en-US" sz="3000" b="0" i="0" dirty="0">
              <a:solidFill>
                <a:srgbClr val="000000"/>
              </a:solidFill>
              <a:effectLst/>
              <a:latin typeface="Book Antiqua" panose="02040602050305030304" pitchFamily="18" charset="0"/>
            </a:endParaRPr>
          </a:p>
          <a:p>
            <a:pPr algn="just"/>
            <a:r>
              <a:rPr lang="en-US" sz="3000" b="1" i="1" dirty="0">
                <a:solidFill>
                  <a:srgbClr val="C00000"/>
                </a:solidFill>
                <a:effectLst/>
                <a:latin typeface="Book Antiqua" panose="02040602050305030304" pitchFamily="18" charset="0"/>
              </a:rPr>
              <a:t>John likes peanuts.</a:t>
            </a:r>
            <a:endParaRPr lang="en-US" sz="3000" b="0" i="1" dirty="0">
              <a:solidFill>
                <a:srgbClr val="C00000"/>
              </a:solidFill>
              <a:effectLst/>
              <a:latin typeface="Book Antiqua" panose="02040602050305030304" pitchFamily="18" charset="0"/>
            </a:endParaRPr>
          </a:p>
        </p:txBody>
      </p:sp>
    </p:spTree>
    <p:extLst>
      <p:ext uri="{BB962C8B-B14F-4D97-AF65-F5344CB8AC3E}">
        <p14:creationId xmlns:p14="http://schemas.microsoft.com/office/powerpoint/2010/main" val="219759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A3D62-45F4-C583-60F5-592B127D37A2}"/>
              </a:ext>
            </a:extLst>
          </p:cNvPr>
          <p:cNvSpPr txBox="1"/>
          <p:nvPr/>
        </p:nvSpPr>
        <p:spPr>
          <a:xfrm>
            <a:off x="263420" y="131879"/>
            <a:ext cx="8390075" cy="3877985"/>
          </a:xfrm>
          <a:prstGeom prst="rect">
            <a:avLst/>
          </a:prstGeom>
          <a:noFill/>
        </p:spPr>
        <p:txBody>
          <a:bodyPr wrap="square">
            <a:spAutoFit/>
          </a:bodyPr>
          <a:lstStyle/>
          <a:p>
            <a:pPr algn="just">
              <a:buFont typeface="+mj-lt"/>
              <a:buAutoNum type="arabicPeriod"/>
            </a:pPr>
            <a:r>
              <a:rPr lang="en-US" sz="3000" b="1" i="0" dirty="0">
                <a:solidFill>
                  <a:schemeClr val="accent6">
                    <a:lumMod val="50000"/>
                  </a:schemeClr>
                </a:solidFill>
                <a:effectLst/>
                <a:latin typeface="Book Antiqua" panose="02040602050305030304" pitchFamily="18" charset="0"/>
              </a:rPr>
              <a:t>John likes all kind of food.</a:t>
            </a:r>
          </a:p>
          <a:p>
            <a:r>
              <a:rPr lang="en-US" sz="3000" b="1" i="0" dirty="0">
                <a:solidFill>
                  <a:srgbClr val="000000"/>
                </a:solidFill>
                <a:effectLst/>
                <a:latin typeface="Cambria" panose="02040503050406030204" pitchFamily="18" charset="0"/>
                <a:ea typeface="Cambria" panose="02040503050406030204" pitchFamily="18" charset="0"/>
              </a:rPr>
              <a:t>∀ x  food(x)</a:t>
            </a:r>
            <a:r>
              <a:rPr lang="es-ES" sz="3200" b="1" i="0" dirty="0">
                <a:solidFill>
                  <a:srgbClr val="000000"/>
                </a:solidFill>
                <a:effectLst/>
                <a:latin typeface="Cambria" panose="02040503050406030204" pitchFamily="18" charset="0"/>
                <a:ea typeface="Cambria" panose="02040503050406030204" pitchFamily="18" charset="0"/>
              </a:rPr>
              <a:t> ⇒ </a:t>
            </a:r>
            <a:r>
              <a:rPr lang="es-ES" sz="3200" b="1" i="0" dirty="0" err="1">
                <a:solidFill>
                  <a:srgbClr val="000000"/>
                </a:solidFill>
                <a:effectLst/>
                <a:latin typeface="Cambria" panose="02040503050406030204" pitchFamily="18" charset="0"/>
                <a:ea typeface="Cambria" panose="02040503050406030204" pitchFamily="18" charset="0"/>
              </a:rPr>
              <a:t>Likes</a:t>
            </a:r>
            <a:r>
              <a:rPr lang="es-ES" sz="3200" b="1" i="0" dirty="0">
                <a:solidFill>
                  <a:srgbClr val="000000"/>
                </a:solidFill>
                <a:effectLst/>
                <a:latin typeface="Cambria" panose="02040503050406030204" pitchFamily="18" charset="0"/>
                <a:ea typeface="Cambria" panose="02040503050406030204" pitchFamily="18" charset="0"/>
              </a:rPr>
              <a:t>(</a:t>
            </a:r>
            <a:r>
              <a:rPr lang="es-ES" sz="3200" b="1" i="0" dirty="0" err="1">
                <a:solidFill>
                  <a:srgbClr val="000000"/>
                </a:solidFill>
                <a:effectLst/>
                <a:latin typeface="Cambria" panose="02040503050406030204" pitchFamily="18" charset="0"/>
                <a:ea typeface="Cambria" panose="02040503050406030204" pitchFamily="18" charset="0"/>
              </a:rPr>
              <a:t>John,x</a:t>
            </a:r>
            <a:r>
              <a:rPr lang="es-ES" sz="3200" b="1" i="0" dirty="0">
                <a:solidFill>
                  <a:srgbClr val="000000"/>
                </a:solidFill>
                <a:effectLst/>
                <a:latin typeface="Cambria" panose="02040503050406030204" pitchFamily="18" charset="0"/>
                <a:ea typeface="Cambria" panose="02040503050406030204" pitchFamily="18" charset="0"/>
              </a:rPr>
              <a:t>)</a:t>
            </a:r>
            <a:endParaRPr lang="en-US" sz="3000" b="0" i="0" dirty="0">
              <a:solidFill>
                <a:schemeClr val="accent6">
                  <a:lumMod val="50000"/>
                </a:schemeClr>
              </a:solidFill>
              <a:effectLst/>
              <a:latin typeface="Book Antiqua" panose="02040602050305030304" pitchFamily="18" charset="0"/>
            </a:endParaRPr>
          </a:p>
          <a:p>
            <a:pPr algn="just"/>
            <a:r>
              <a:rPr lang="en-US" sz="3000" b="1" i="0" dirty="0">
                <a:solidFill>
                  <a:schemeClr val="accent6">
                    <a:lumMod val="50000"/>
                  </a:schemeClr>
                </a:solidFill>
                <a:effectLst/>
                <a:latin typeface="Book Antiqua" panose="02040602050305030304" pitchFamily="18" charset="0"/>
              </a:rPr>
              <a:t>2. Apple and vegetable are food</a:t>
            </a:r>
          </a:p>
          <a:p>
            <a:pPr algn="just"/>
            <a:r>
              <a:rPr lang="en-US" sz="3000" b="1" dirty="0">
                <a:solidFill>
                  <a:schemeClr val="accent6">
                    <a:lumMod val="50000"/>
                  </a:schemeClr>
                </a:solidFill>
                <a:latin typeface="Book Antiqua" panose="02040602050305030304" pitchFamily="18" charset="0"/>
              </a:rPr>
              <a:t>       </a:t>
            </a:r>
            <a:r>
              <a:rPr lang="en-US" sz="3000" b="1" dirty="0">
                <a:latin typeface="Book Antiqua" panose="02040602050305030304" pitchFamily="18" charset="0"/>
              </a:rPr>
              <a:t>food(Apple) </a:t>
            </a:r>
            <a:r>
              <a:rPr lang="en-US" sz="3200" b="1" i="0" dirty="0">
                <a:solidFill>
                  <a:srgbClr val="000000"/>
                </a:solidFill>
                <a:effectLst/>
                <a:latin typeface="Cambria" panose="02040503050406030204" pitchFamily="18" charset="0"/>
                <a:ea typeface="Cambria" panose="02040503050406030204" pitchFamily="18" charset="0"/>
              </a:rPr>
              <a:t>∧</a:t>
            </a:r>
            <a:r>
              <a:rPr lang="en-US" sz="3000" b="1" dirty="0">
                <a:latin typeface="Book Antiqua" panose="02040602050305030304" pitchFamily="18" charset="0"/>
              </a:rPr>
              <a:t> food(Vegetable)</a:t>
            </a:r>
            <a:endParaRPr lang="en-US" sz="3000" b="0" i="0" dirty="0">
              <a:effectLst/>
              <a:latin typeface="Book Antiqua" panose="02040602050305030304" pitchFamily="18" charset="0"/>
            </a:endParaRPr>
          </a:p>
          <a:p>
            <a:pPr algn="just"/>
            <a:r>
              <a:rPr lang="en-US" sz="3000" b="1" i="0" dirty="0">
                <a:solidFill>
                  <a:schemeClr val="accent6">
                    <a:lumMod val="50000"/>
                  </a:schemeClr>
                </a:solidFill>
                <a:effectLst/>
                <a:latin typeface="Book Antiqua" panose="02040602050305030304" pitchFamily="18" charset="0"/>
              </a:rPr>
              <a:t>3. Anything anyone eats and not killed is food.</a:t>
            </a:r>
          </a:p>
          <a:p>
            <a:pPr algn="just"/>
            <a:r>
              <a:rPr lang="en-US" sz="3000" b="1" i="0" dirty="0">
                <a:solidFill>
                  <a:srgbClr val="000000"/>
                </a:solidFill>
                <a:effectLst/>
                <a:latin typeface="Cambria" panose="02040503050406030204" pitchFamily="18" charset="0"/>
                <a:ea typeface="Cambria" panose="02040503050406030204" pitchFamily="18" charset="0"/>
              </a:rPr>
              <a:t>∀ </a:t>
            </a:r>
            <a:r>
              <a:rPr lang="en-US" sz="3000" b="1" i="0" dirty="0" err="1">
                <a:solidFill>
                  <a:srgbClr val="000000"/>
                </a:solidFill>
                <a:effectLst/>
                <a:latin typeface="Cambria" panose="02040503050406030204" pitchFamily="18" charset="0"/>
                <a:ea typeface="Cambria" panose="02040503050406030204" pitchFamily="18" charset="0"/>
              </a:rPr>
              <a:t>x,y</a:t>
            </a:r>
            <a:r>
              <a:rPr lang="en-US" sz="3000" b="1" i="0" dirty="0">
                <a:solidFill>
                  <a:srgbClr val="000000"/>
                </a:solidFill>
                <a:effectLst/>
                <a:latin typeface="Cambria" panose="02040503050406030204" pitchFamily="18" charset="0"/>
                <a:ea typeface="Cambria" panose="02040503050406030204" pitchFamily="18" charset="0"/>
              </a:rPr>
              <a:t>   eats(</a:t>
            </a:r>
            <a:r>
              <a:rPr lang="en-US" sz="3000" b="1" i="0" dirty="0" err="1">
                <a:solidFill>
                  <a:srgbClr val="000000"/>
                </a:solidFill>
                <a:effectLst/>
                <a:latin typeface="Cambria" panose="02040503050406030204" pitchFamily="18" charset="0"/>
                <a:ea typeface="Cambria" panose="02040503050406030204" pitchFamily="18" charset="0"/>
              </a:rPr>
              <a:t>x,y</a:t>
            </a:r>
            <a:r>
              <a:rPr lang="en-US" sz="3000" b="1"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 </a:t>
            </a:r>
            <a:r>
              <a:rPr lang="es-ES" sz="2800" b="1" i="0" dirty="0">
                <a:solidFill>
                  <a:srgbClr val="000000"/>
                </a:solidFill>
                <a:effectLst/>
                <a:latin typeface="Cambria" panose="02040503050406030204" pitchFamily="18" charset="0"/>
                <a:ea typeface="Cambria" panose="02040503050406030204" pitchFamily="18" charset="0"/>
              </a:rPr>
              <a:t>¬ </a:t>
            </a:r>
            <a:r>
              <a:rPr lang="es-ES" sz="2800" b="1" i="0" dirty="0" err="1">
                <a:solidFill>
                  <a:srgbClr val="000000"/>
                </a:solidFill>
                <a:effectLst/>
                <a:latin typeface="Cambria" panose="02040503050406030204" pitchFamily="18" charset="0"/>
                <a:ea typeface="Cambria" panose="02040503050406030204" pitchFamily="18" charset="0"/>
              </a:rPr>
              <a:t>killed</a:t>
            </a:r>
            <a:r>
              <a:rPr lang="es-ES" sz="2800" b="1" i="0" dirty="0">
                <a:solidFill>
                  <a:srgbClr val="000000"/>
                </a:solidFill>
                <a:effectLst/>
                <a:latin typeface="Cambria" panose="02040503050406030204" pitchFamily="18" charset="0"/>
                <a:ea typeface="Cambria" panose="02040503050406030204" pitchFamily="18" charset="0"/>
              </a:rPr>
              <a:t>(x) ⇒ </a:t>
            </a:r>
            <a:r>
              <a:rPr lang="es-ES" sz="2800" b="1" i="0" dirty="0" err="1">
                <a:solidFill>
                  <a:srgbClr val="000000"/>
                </a:solidFill>
                <a:effectLst/>
                <a:latin typeface="Cambria" panose="02040503050406030204" pitchFamily="18" charset="0"/>
                <a:ea typeface="Cambria" panose="02040503050406030204" pitchFamily="18" charset="0"/>
              </a:rPr>
              <a:t>food</a:t>
            </a:r>
            <a:r>
              <a:rPr lang="es-ES" sz="2800" b="1" i="0" dirty="0">
                <a:solidFill>
                  <a:srgbClr val="000000"/>
                </a:solidFill>
                <a:effectLst/>
                <a:latin typeface="Cambria" panose="02040503050406030204" pitchFamily="18" charset="0"/>
                <a:ea typeface="Cambria" panose="02040503050406030204" pitchFamily="18" charset="0"/>
              </a:rPr>
              <a:t>(y) </a:t>
            </a:r>
            <a:endParaRPr lang="en-US" sz="3000" b="0" i="0" dirty="0">
              <a:solidFill>
                <a:schemeClr val="accent6">
                  <a:lumMod val="50000"/>
                </a:schemeClr>
              </a:solidFill>
              <a:effectLst/>
              <a:latin typeface="Book Antiqua" panose="02040602050305030304" pitchFamily="18" charset="0"/>
            </a:endParaRPr>
          </a:p>
          <a:p>
            <a:pPr algn="just"/>
            <a:r>
              <a:rPr lang="en-US" sz="3000" b="1" dirty="0">
                <a:solidFill>
                  <a:schemeClr val="accent6">
                    <a:lumMod val="50000"/>
                  </a:schemeClr>
                </a:solidFill>
                <a:latin typeface="Book Antiqua" panose="02040602050305030304" pitchFamily="18" charset="0"/>
              </a:rPr>
              <a:t>4. </a:t>
            </a:r>
            <a:r>
              <a:rPr lang="en-US" sz="3000" b="1" i="0" dirty="0">
                <a:solidFill>
                  <a:schemeClr val="accent6">
                    <a:lumMod val="50000"/>
                  </a:schemeClr>
                </a:solidFill>
                <a:effectLst/>
                <a:latin typeface="Book Antiqua" panose="02040602050305030304" pitchFamily="18" charset="0"/>
              </a:rPr>
              <a:t>Ajit eats peanuts and still alive</a:t>
            </a:r>
          </a:p>
          <a:p>
            <a:pPr algn="just"/>
            <a:r>
              <a:rPr lang="en-US" sz="3000" b="1" dirty="0">
                <a:solidFill>
                  <a:schemeClr val="accent6">
                    <a:lumMod val="50000"/>
                  </a:schemeClr>
                </a:solidFill>
                <a:latin typeface="Book Antiqua" panose="02040602050305030304" pitchFamily="18" charset="0"/>
              </a:rPr>
              <a:t>       </a:t>
            </a:r>
            <a:r>
              <a:rPr lang="en-US" sz="3000" b="1" dirty="0">
                <a:latin typeface="Book Antiqua" panose="02040602050305030304" pitchFamily="18" charset="0"/>
              </a:rPr>
              <a:t>eats(</a:t>
            </a:r>
            <a:r>
              <a:rPr lang="en-US" sz="3000" b="1" dirty="0" err="1">
                <a:latin typeface="Book Antiqua" panose="02040602050305030304" pitchFamily="18" charset="0"/>
              </a:rPr>
              <a:t>Ajit,peanuts</a:t>
            </a:r>
            <a:r>
              <a:rPr lang="en-US" sz="3000" b="1" dirty="0">
                <a:latin typeface="Book Antiqua" panose="02040602050305030304" pitchFamily="18" charset="0"/>
              </a:rPr>
              <a:t>) </a:t>
            </a:r>
            <a:r>
              <a:rPr lang="en-US" sz="3200" b="1" i="0" dirty="0">
                <a:effectLst/>
                <a:latin typeface="Cambria" panose="02040503050406030204" pitchFamily="18" charset="0"/>
                <a:ea typeface="Cambria" panose="02040503050406030204" pitchFamily="18" charset="0"/>
              </a:rPr>
              <a:t>∧ alive(Ajit)</a:t>
            </a:r>
            <a:endParaRPr lang="en-US" sz="3000" b="0" i="0" dirty="0">
              <a:effectLst/>
              <a:latin typeface="Book Antiqua" panose="02040602050305030304" pitchFamily="18" charset="0"/>
            </a:endParaRPr>
          </a:p>
        </p:txBody>
      </p:sp>
      <p:sp>
        <p:nvSpPr>
          <p:cNvPr id="4" name="TextBox 3">
            <a:extLst>
              <a:ext uri="{FF2B5EF4-FFF2-40B4-BE49-F238E27FC236}">
                <a16:creationId xmlns:a16="http://schemas.microsoft.com/office/drawing/2014/main" id="{07D1CBD3-E4DF-D2FF-79DE-D3427C515411}"/>
              </a:ext>
            </a:extLst>
          </p:cNvPr>
          <p:cNvSpPr txBox="1"/>
          <p:nvPr/>
        </p:nvSpPr>
        <p:spPr>
          <a:xfrm>
            <a:off x="186211" y="3837303"/>
            <a:ext cx="8771578" cy="1015663"/>
          </a:xfrm>
          <a:prstGeom prst="rect">
            <a:avLst/>
          </a:prstGeom>
          <a:noFill/>
        </p:spPr>
        <p:txBody>
          <a:bodyPr wrap="square">
            <a:spAutoFit/>
          </a:bodyPr>
          <a:lstStyle/>
          <a:p>
            <a:pPr algn="just"/>
            <a:r>
              <a:rPr lang="en-US" sz="3000" b="1" dirty="0">
                <a:solidFill>
                  <a:schemeClr val="accent6">
                    <a:lumMod val="50000"/>
                  </a:schemeClr>
                </a:solidFill>
                <a:latin typeface="Cambria" panose="02040503050406030204" pitchFamily="18" charset="0"/>
                <a:ea typeface="Cambria" panose="02040503050406030204" pitchFamily="18" charset="0"/>
              </a:rPr>
              <a:t>5. Pooriya</a:t>
            </a:r>
            <a:r>
              <a:rPr lang="en-US" sz="3000" b="1" i="0" dirty="0">
                <a:solidFill>
                  <a:schemeClr val="accent6">
                    <a:lumMod val="50000"/>
                  </a:schemeClr>
                </a:solidFill>
                <a:effectLst/>
                <a:latin typeface="Cambria" panose="02040503050406030204" pitchFamily="18" charset="0"/>
                <a:ea typeface="Cambria" panose="02040503050406030204" pitchFamily="18" charset="0"/>
              </a:rPr>
              <a:t> eats everything that Ajit eats.</a:t>
            </a:r>
          </a:p>
          <a:p>
            <a:pPr algn="just"/>
            <a:r>
              <a:rPr lang="en-US" sz="3000" b="1" i="0" dirty="0">
                <a:solidFill>
                  <a:srgbClr val="000000"/>
                </a:solidFill>
                <a:effectLst/>
                <a:latin typeface="Cambria" panose="02040503050406030204" pitchFamily="18" charset="0"/>
                <a:ea typeface="Cambria" panose="02040503050406030204" pitchFamily="18" charset="0"/>
              </a:rPr>
              <a:t>∀ x  eats(</a:t>
            </a:r>
            <a:r>
              <a:rPr lang="en-US" sz="3000" b="1" i="0" dirty="0" err="1">
                <a:solidFill>
                  <a:srgbClr val="000000"/>
                </a:solidFill>
                <a:effectLst/>
                <a:latin typeface="Cambria" panose="02040503050406030204" pitchFamily="18" charset="0"/>
                <a:ea typeface="Cambria" panose="02040503050406030204" pitchFamily="18" charset="0"/>
              </a:rPr>
              <a:t>Ajit,x</a:t>
            </a:r>
            <a:r>
              <a:rPr lang="en-US" sz="3000" b="1" i="0" dirty="0">
                <a:solidFill>
                  <a:srgbClr val="000000"/>
                </a:solidFill>
                <a:effectLst/>
                <a:latin typeface="Cambria" panose="02040503050406030204" pitchFamily="18" charset="0"/>
                <a:ea typeface="Cambria" panose="02040503050406030204" pitchFamily="18" charset="0"/>
              </a:rPr>
              <a:t>)</a:t>
            </a:r>
            <a:r>
              <a:rPr lang="es-ES" sz="3000" b="1" i="0" dirty="0">
                <a:solidFill>
                  <a:srgbClr val="000000"/>
                </a:solidFill>
                <a:effectLst/>
                <a:latin typeface="Cambria" panose="02040503050406030204" pitchFamily="18" charset="0"/>
                <a:ea typeface="Cambria" panose="02040503050406030204" pitchFamily="18" charset="0"/>
              </a:rPr>
              <a:t> ⇒ </a:t>
            </a:r>
            <a:r>
              <a:rPr lang="es-ES" sz="3000" b="1" i="0" dirty="0" err="1">
                <a:solidFill>
                  <a:srgbClr val="000000"/>
                </a:solidFill>
                <a:effectLst/>
                <a:latin typeface="Cambria" panose="02040503050406030204" pitchFamily="18" charset="0"/>
                <a:ea typeface="Cambria" panose="02040503050406030204" pitchFamily="18" charset="0"/>
              </a:rPr>
              <a:t>eats</a:t>
            </a:r>
            <a:r>
              <a:rPr lang="es-ES" sz="3000" b="1" i="0" dirty="0">
                <a:solidFill>
                  <a:srgbClr val="000000"/>
                </a:solidFill>
                <a:effectLst/>
                <a:latin typeface="Cambria" panose="02040503050406030204" pitchFamily="18" charset="0"/>
                <a:ea typeface="Cambria" panose="02040503050406030204" pitchFamily="18" charset="0"/>
              </a:rPr>
              <a:t>(</a:t>
            </a:r>
            <a:r>
              <a:rPr lang="es-ES" sz="3000" b="1" i="0" dirty="0" err="1">
                <a:solidFill>
                  <a:srgbClr val="000000"/>
                </a:solidFill>
                <a:effectLst/>
                <a:latin typeface="Cambria" panose="02040503050406030204" pitchFamily="18" charset="0"/>
                <a:ea typeface="Cambria" panose="02040503050406030204" pitchFamily="18" charset="0"/>
              </a:rPr>
              <a:t>Pooriya,x</a:t>
            </a:r>
            <a:r>
              <a:rPr lang="es-ES" sz="3000" b="1" i="0" dirty="0">
                <a:solidFill>
                  <a:srgbClr val="000000"/>
                </a:solidFill>
                <a:effectLst/>
                <a:latin typeface="Cambria" panose="02040503050406030204" pitchFamily="18" charset="0"/>
                <a:ea typeface="Cambria" panose="02040503050406030204" pitchFamily="18" charset="0"/>
              </a:rPr>
              <a:t>)</a:t>
            </a:r>
            <a:endParaRPr lang="en-US" sz="3000" b="0" i="0" dirty="0">
              <a:solidFill>
                <a:schemeClr val="accent6">
                  <a:lumMod val="50000"/>
                </a:schemeClr>
              </a:solidFill>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C2AA3D3-CF19-CCBC-5BDD-EDF3412C9336}"/>
              </a:ext>
            </a:extLst>
          </p:cNvPr>
          <p:cNvSpPr txBox="1"/>
          <p:nvPr/>
        </p:nvSpPr>
        <p:spPr>
          <a:xfrm>
            <a:off x="186211" y="4942984"/>
            <a:ext cx="7633121" cy="1015663"/>
          </a:xfrm>
          <a:prstGeom prst="rect">
            <a:avLst/>
          </a:prstGeom>
          <a:noFill/>
        </p:spPr>
        <p:txBody>
          <a:bodyPr wrap="square">
            <a:spAutoFit/>
          </a:bodyPr>
          <a:lstStyle/>
          <a:p>
            <a:pPr algn="just"/>
            <a:r>
              <a:rPr lang="en-US" sz="3000" b="1" i="0" dirty="0">
                <a:solidFill>
                  <a:srgbClr val="000000"/>
                </a:solidFill>
                <a:effectLst/>
                <a:latin typeface="Book Antiqua" panose="02040602050305030304" pitchFamily="18" charset="0"/>
              </a:rPr>
              <a:t>Prove by resolution that:</a:t>
            </a:r>
            <a:endParaRPr lang="en-US" sz="3000" b="0" i="0" dirty="0">
              <a:solidFill>
                <a:srgbClr val="000000"/>
              </a:solidFill>
              <a:effectLst/>
              <a:latin typeface="Book Antiqua" panose="02040602050305030304" pitchFamily="18" charset="0"/>
            </a:endParaRPr>
          </a:p>
          <a:p>
            <a:pPr algn="just"/>
            <a:r>
              <a:rPr lang="en-US" sz="3000" b="1" i="1" dirty="0">
                <a:solidFill>
                  <a:srgbClr val="C00000"/>
                </a:solidFill>
                <a:effectLst/>
                <a:latin typeface="Book Antiqua" panose="02040602050305030304" pitchFamily="18" charset="0"/>
              </a:rPr>
              <a:t>John likes peanuts.</a:t>
            </a:r>
            <a:endParaRPr lang="en-US" sz="3000" b="0" i="1" dirty="0">
              <a:solidFill>
                <a:srgbClr val="C00000"/>
              </a:solidFill>
              <a:effectLst/>
              <a:latin typeface="Book Antiqua" panose="02040602050305030304" pitchFamily="18" charset="0"/>
            </a:endParaRPr>
          </a:p>
        </p:txBody>
      </p:sp>
    </p:spTree>
    <p:extLst>
      <p:ext uri="{BB962C8B-B14F-4D97-AF65-F5344CB8AC3E}">
        <p14:creationId xmlns:p14="http://schemas.microsoft.com/office/powerpoint/2010/main" val="262980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683CF2-73FF-82F2-0EAD-DCC25803AD06}"/>
              </a:ext>
            </a:extLst>
          </p:cNvPr>
          <p:cNvSpPr txBox="1"/>
          <p:nvPr/>
        </p:nvSpPr>
        <p:spPr>
          <a:xfrm>
            <a:off x="89321" y="169558"/>
            <a:ext cx="7633121" cy="553998"/>
          </a:xfrm>
          <a:prstGeom prst="rect">
            <a:avLst/>
          </a:prstGeom>
          <a:noFill/>
        </p:spPr>
        <p:txBody>
          <a:bodyPr wrap="square">
            <a:spAutoFit/>
          </a:bodyPr>
          <a:lstStyle/>
          <a:p>
            <a:pPr algn="just"/>
            <a:r>
              <a:rPr lang="en-US" sz="3000" b="1" i="1" dirty="0">
                <a:solidFill>
                  <a:srgbClr val="C00000"/>
                </a:solidFill>
                <a:effectLst/>
                <a:latin typeface="Book Antiqua" panose="02040602050305030304" pitchFamily="18" charset="0"/>
              </a:rPr>
              <a:t>Elimination of all implications</a:t>
            </a:r>
            <a:endParaRPr lang="en-US" sz="3000" b="0" i="1" dirty="0">
              <a:solidFill>
                <a:srgbClr val="C00000"/>
              </a:solidFill>
              <a:effectLst/>
              <a:latin typeface="Book Antiqua" panose="02040602050305030304" pitchFamily="18" charset="0"/>
            </a:endParaRPr>
          </a:p>
        </p:txBody>
      </p:sp>
      <p:sp>
        <p:nvSpPr>
          <p:cNvPr id="5" name="TextBox 4">
            <a:extLst>
              <a:ext uri="{FF2B5EF4-FFF2-40B4-BE49-F238E27FC236}">
                <a16:creationId xmlns:a16="http://schemas.microsoft.com/office/drawing/2014/main" id="{E59533E0-8E11-C5FB-FC97-096C98D6E1F6}"/>
              </a:ext>
            </a:extLst>
          </p:cNvPr>
          <p:cNvSpPr txBox="1"/>
          <p:nvPr/>
        </p:nvSpPr>
        <p:spPr>
          <a:xfrm>
            <a:off x="376962" y="834331"/>
            <a:ext cx="8390075" cy="2985433"/>
          </a:xfrm>
          <a:prstGeom prst="rect">
            <a:avLst/>
          </a:prstGeom>
          <a:noFill/>
        </p:spPr>
        <p:txBody>
          <a:bodyPr wrap="square">
            <a:spAutoFit/>
          </a:bodyPr>
          <a:lstStyle/>
          <a:p>
            <a:r>
              <a:rPr lang="en-US" sz="3000" b="1" i="0" dirty="0">
                <a:solidFill>
                  <a:srgbClr val="000000"/>
                </a:solidFill>
                <a:effectLst/>
                <a:latin typeface="Cambria" panose="02040503050406030204" pitchFamily="18" charset="0"/>
                <a:ea typeface="Cambria" panose="02040503050406030204" pitchFamily="18" charset="0"/>
              </a:rPr>
              <a:t>∀ x </a:t>
            </a:r>
            <a:r>
              <a:rPr lang="es-ES" sz="3200" b="1" i="0" dirty="0">
                <a:solidFill>
                  <a:srgbClr val="000000"/>
                </a:solidFill>
                <a:effectLst/>
                <a:latin typeface="Cambria" panose="02040503050406030204" pitchFamily="18" charset="0"/>
                <a:ea typeface="Cambria" panose="02040503050406030204" pitchFamily="18" charset="0"/>
              </a:rPr>
              <a:t>¬ </a:t>
            </a:r>
            <a:r>
              <a:rPr lang="en-US" sz="3000" b="1" i="0" dirty="0">
                <a:solidFill>
                  <a:srgbClr val="000000"/>
                </a:solidFill>
                <a:effectLst/>
                <a:latin typeface="Cambria" panose="02040503050406030204" pitchFamily="18" charset="0"/>
                <a:ea typeface="Cambria" panose="02040503050406030204" pitchFamily="18" charset="0"/>
              </a:rPr>
              <a:t>food(x)</a:t>
            </a:r>
            <a:r>
              <a:rPr lang="es-ES" sz="3200" b="1" i="0" dirty="0">
                <a:solidFill>
                  <a:srgbClr val="000000"/>
                </a:solidFill>
                <a:effectLst/>
                <a:latin typeface="Cambria" panose="02040503050406030204" pitchFamily="18" charset="0"/>
                <a:ea typeface="Cambria" panose="02040503050406030204" pitchFamily="18" charset="0"/>
              </a:rPr>
              <a:t> V </a:t>
            </a:r>
            <a:r>
              <a:rPr lang="es-ES" sz="3200" b="1" i="0" dirty="0" err="1">
                <a:solidFill>
                  <a:srgbClr val="000000"/>
                </a:solidFill>
                <a:effectLst/>
                <a:latin typeface="Cambria" panose="02040503050406030204" pitchFamily="18" charset="0"/>
                <a:ea typeface="Cambria" panose="02040503050406030204" pitchFamily="18" charset="0"/>
              </a:rPr>
              <a:t>Likes</a:t>
            </a:r>
            <a:r>
              <a:rPr lang="es-ES" sz="3200" b="1" i="0" dirty="0">
                <a:solidFill>
                  <a:srgbClr val="000000"/>
                </a:solidFill>
                <a:effectLst/>
                <a:latin typeface="Cambria" panose="02040503050406030204" pitchFamily="18" charset="0"/>
                <a:ea typeface="Cambria" panose="02040503050406030204" pitchFamily="18" charset="0"/>
              </a:rPr>
              <a:t>(</a:t>
            </a:r>
            <a:r>
              <a:rPr lang="es-ES" sz="3200" b="1" i="0" dirty="0" err="1">
                <a:solidFill>
                  <a:srgbClr val="000000"/>
                </a:solidFill>
                <a:effectLst/>
                <a:latin typeface="Cambria" panose="02040503050406030204" pitchFamily="18" charset="0"/>
                <a:ea typeface="Cambria" panose="02040503050406030204" pitchFamily="18" charset="0"/>
              </a:rPr>
              <a:t>John,x</a:t>
            </a:r>
            <a:r>
              <a:rPr lang="es-ES" sz="3200" b="1" i="0" dirty="0">
                <a:solidFill>
                  <a:srgbClr val="000000"/>
                </a:solidFill>
                <a:effectLst/>
                <a:latin typeface="Cambria" panose="02040503050406030204" pitchFamily="18" charset="0"/>
                <a:ea typeface="Cambria" panose="02040503050406030204" pitchFamily="18" charset="0"/>
              </a:rPr>
              <a:t>)</a:t>
            </a:r>
            <a:endParaRPr lang="en-US" sz="3000" b="0" i="0" dirty="0">
              <a:solidFill>
                <a:schemeClr val="accent6">
                  <a:lumMod val="50000"/>
                </a:schemeClr>
              </a:solidFill>
              <a:effectLst/>
              <a:latin typeface="Book Antiqua" panose="02040602050305030304" pitchFamily="18" charset="0"/>
            </a:endParaRPr>
          </a:p>
          <a:p>
            <a:pPr algn="just"/>
            <a:r>
              <a:rPr lang="en-US" sz="3000" b="1" dirty="0">
                <a:latin typeface="Book Antiqua" panose="02040602050305030304" pitchFamily="18" charset="0"/>
              </a:rPr>
              <a:t>food(Apple) </a:t>
            </a:r>
            <a:r>
              <a:rPr lang="en-US" sz="3200" b="1" i="0" dirty="0">
                <a:solidFill>
                  <a:srgbClr val="000000"/>
                </a:solidFill>
                <a:effectLst/>
                <a:latin typeface="Cambria" panose="02040503050406030204" pitchFamily="18" charset="0"/>
                <a:ea typeface="Cambria" panose="02040503050406030204" pitchFamily="18" charset="0"/>
              </a:rPr>
              <a:t>∧</a:t>
            </a:r>
            <a:r>
              <a:rPr lang="en-US" sz="3000" b="1" dirty="0">
                <a:latin typeface="Book Antiqua" panose="02040602050305030304" pitchFamily="18" charset="0"/>
              </a:rPr>
              <a:t> food(Vegetable)</a:t>
            </a:r>
            <a:endParaRPr lang="en-US" sz="3000" b="0" i="0" dirty="0">
              <a:effectLst/>
              <a:latin typeface="Book Antiqua" panose="02040602050305030304" pitchFamily="18" charset="0"/>
            </a:endParaRPr>
          </a:p>
          <a:p>
            <a:pPr algn="just"/>
            <a:r>
              <a:rPr lang="en-US" sz="3000" b="1" i="0" dirty="0">
                <a:solidFill>
                  <a:srgbClr val="000000"/>
                </a:solidFill>
                <a:effectLst/>
                <a:latin typeface="Cambria" panose="02040503050406030204" pitchFamily="18" charset="0"/>
                <a:ea typeface="Cambria" panose="02040503050406030204" pitchFamily="18" charset="0"/>
              </a:rPr>
              <a:t>∀ </a:t>
            </a:r>
            <a:r>
              <a:rPr lang="en-US" sz="3000" b="1" i="0" dirty="0" err="1">
                <a:solidFill>
                  <a:srgbClr val="000000"/>
                </a:solidFill>
                <a:effectLst/>
                <a:latin typeface="Cambria" panose="02040503050406030204" pitchFamily="18" charset="0"/>
                <a:ea typeface="Cambria" panose="02040503050406030204" pitchFamily="18" charset="0"/>
              </a:rPr>
              <a:t>x,y</a:t>
            </a:r>
            <a:r>
              <a:rPr lang="en-US" sz="3000" b="1" i="0" dirty="0">
                <a:solidFill>
                  <a:srgbClr val="000000"/>
                </a:solidFill>
                <a:effectLst/>
                <a:latin typeface="Cambria" panose="02040503050406030204" pitchFamily="18" charset="0"/>
                <a:ea typeface="Cambria" panose="02040503050406030204" pitchFamily="18" charset="0"/>
              </a:rPr>
              <a:t> </a:t>
            </a:r>
            <a:r>
              <a:rPr lang="es-ES" sz="2800" b="1" i="0" dirty="0">
                <a:solidFill>
                  <a:srgbClr val="000000"/>
                </a:solidFill>
                <a:effectLst/>
                <a:latin typeface="Cambria" panose="02040503050406030204" pitchFamily="18" charset="0"/>
                <a:ea typeface="Cambria" panose="02040503050406030204" pitchFamily="18" charset="0"/>
              </a:rPr>
              <a:t>¬ (</a:t>
            </a:r>
            <a:r>
              <a:rPr lang="en-US" sz="3000" b="1" i="0" dirty="0">
                <a:solidFill>
                  <a:srgbClr val="000000"/>
                </a:solidFill>
                <a:effectLst/>
                <a:latin typeface="Cambria" panose="02040503050406030204" pitchFamily="18" charset="0"/>
                <a:ea typeface="Cambria" panose="02040503050406030204" pitchFamily="18" charset="0"/>
              </a:rPr>
              <a:t>eats(</a:t>
            </a:r>
            <a:r>
              <a:rPr lang="en-US" sz="3000" b="1" i="0" dirty="0" err="1">
                <a:solidFill>
                  <a:srgbClr val="000000"/>
                </a:solidFill>
                <a:effectLst/>
                <a:latin typeface="Cambria" panose="02040503050406030204" pitchFamily="18" charset="0"/>
                <a:ea typeface="Cambria" panose="02040503050406030204" pitchFamily="18" charset="0"/>
              </a:rPr>
              <a:t>x,y</a:t>
            </a:r>
            <a:r>
              <a:rPr lang="en-US" sz="3000" b="1"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 </a:t>
            </a:r>
            <a:r>
              <a:rPr lang="es-ES" sz="2800" b="1" i="0" dirty="0">
                <a:solidFill>
                  <a:srgbClr val="000000"/>
                </a:solidFill>
                <a:effectLst/>
                <a:latin typeface="Cambria" panose="02040503050406030204" pitchFamily="18" charset="0"/>
                <a:ea typeface="Cambria" panose="02040503050406030204" pitchFamily="18" charset="0"/>
              </a:rPr>
              <a:t>¬ </a:t>
            </a:r>
            <a:r>
              <a:rPr lang="es-ES" sz="2800" b="1" i="0" dirty="0" err="1">
                <a:solidFill>
                  <a:srgbClr val="000000"/>
                </a:solidFill>
                <a:effectLst/>
                <a:latin typeface="Cambria" panose="02040503050406030204" pitchFamily="18" charset="0"/>
                <a:ea typeface="Cambria" panose="02040503050406030204" pitchFamily="18" charset="0"/>
              </a:rPr>
              <a:t>killed</a:t>
            </a:r>
            <a:r>
              <a:rPr lang="es-ES" sz="2800" b="1" i="0" dirty="0">
                <a:solidFill>
                  <a:srgbClr val="000000"/>
                </a:solidFill>
                <a:effectLst/>
                <a:latin typeface="Cambria" panose="02040503050406030204" pitchFamily="18" charset="0"/>
                <a:ea typeface="Cambria" panose="02040503050406030204" pitchFamily="18" charset="0"/>
              </a:rPr>
              <a:t>(x)) V </a:t>
            </a:r>
            <a:r>
              <a:rPr lang="es-ES" sz="2800" b="1" i="0" dirty="0" err="1">
                <a:solidFill>
                  <a:srgbClr val="000000"/>
                </a:solidFill>
                <a:effectLst/>
                <a:latin typeface="Cambria" panose="02040503050406030204" pitchFamily="18" charset="0"/>
                <a:ea typeface="Cambria" panose="02040503050406030204" pitchFamily="18" charset="0"/>
              </a:rPr>
              <a:t>food</a:t>
            </a:r>
            <a:r>
              <a:rPr lang="es-ES" sz="2800" b="1" i="0" dirty="0">
                <a:solidFill>
                  <a:srgbClr val="000000"/>
                </a:solidFill>
                <a:effectLst/>
                <a:latin typeface="Cambria" panose="02040503050406030204" pitchFamily="18" charset="0"/>
                <a:ea typeface="Cambria" panose="02040503050406030204" pitchFamily="18" charset="0"/>
              </a:rPr>
              <a:t>(y) </a:t>
            </a:r>
            <a:endParaRPr lang="en-US" sz="3000" b="0" i="0" dirty="0">
              <a:solidFill>
                <a:schemeClr val="accent6">
                  <a:lumMod val="50000"/>
                </a:schemeClr>
              </a:solidFill>
              <a:effectLst/>
              <a:latin typeface="Book Antiqua" panose="02040602050305030304" pitchFamily="18" charset="0"/>
            </a:endParaRPr>
          </a:p>
          <a:p>
            <a:pPr algn="just"/>
            <a:r>
              <a:rPr lang="en-US" sz="3000" b="1" dirty="0">
                <a:latin typeface="Book Antiqua" panose="02040602050305030304" pitchFamily="18" charset="0"/>
              </a:rPr>
              <a:t>eats(</a:t>
            </a:r>
            <a:r>
              <a:rPr lang="en-US" sz="3000" b="1" dirty="0" err="1">
                <a:latin typeface="Book Antiqua" panose="02040602050305030304" pitchFamily="18" charset="0"/>
              </a:rPr>
              <a:t>Ajit,peanuts</a:t>
            </a:r>
            <a:r>
              <a:rPr lang="en-US" sz="3000" b="1" dirty="0">
                <a:latin typeface="Book Antiqua" panose="02040602050305030304" pitchFamily="18" charset="0"/>
              </a:rPr>
              <a:t>) </a:t>
            </a:r>
            <a:r>
              <a:rPr lang="en-US" sz="3200" b="1" i="0" dirty="0">
                <a:effectLst/>
                <a:latin typeface="Cambria" panose="02040503050406030204" pitchFamily="18" charset="0"/>
                <a:ea typeface="Cambria" panose="02040503050406030204" pitchFamily="18" charset="0"/>
              </a:rPr>
              <a:t>∧ alive(Ajit)</a:t>
            </a:r>
          </a:p>
          <a:p>
            <a:pPr algn="just"/>
            <a:r>
              <a:rPr lang="en-US" sz="3000" b="1" i="0" dirty="0">
                <a:solidFill>
                  <a:srgbClr val="000000"/>
                </a:solidFill>
                <a:effectLst/>
                <a:latin typeface="Cambria" panose="02040503050406030204" pitchFamily="18" charset="0"/>
                <a:ea typeface="Cambria" panose="02040503050406030204" pitchFamily="18" charset="0"/>
              </a:rPr>
              <a:t>∀ x </a:t>
            </a:r>
            <a:r>
              <a:rPr lang="es-ES" sz="3200" b="1" i="0" dirty="0">
                <a:solidFill>
                  <a:srgbClr val="000000"/>
                </a:solidFill>
                <a:effectLst/>
                <a:latin typeface="Cambria" panose="02040503050406030204" pitchFamily="18" charset="0"/>
                <a:ea typeface="Cambria" panose="02040503050406030204" pitchFamily="18" charset="0"/>
              </a:rPr>
              <a:t>¬ </a:t>
            </a:r>
            <a:r>
              <a:rPr lang="en-US" sz="3000" b="1" i="0" dirty="0">
                <a:solidFill>
                  <a:srgbClr val="000000"/>
                </a:solidFill>
                <a:effectLst/>
                <a:latin typeface="Cambria" panose="02040503050406030204" pitchFamily="18" charset="0"/>
                <a:ea typeface="Cambria" panose="02040503050406030204" pitchFamily="18" charset="0"/>
              </a:rPr>
              <a:t>eats(</a:t>
            </a:r>
            <a:r>
              <a:rPr lang="en-US" sz="3000" b="1" i="0" dirty="0" err="1">
                <a:solidFill>
                  <a:srgbClr val="000000"/>
                </a:solidFill>
                <a:effectLst/>
                <a:latin typeface="Cambria" panose="02040503050406030204" pitchFamily="18" charset="0"/>
                <a:ea typeface="Cambria" panose="02040503050406030204" pitchFamily="18" charset="0"/>
              </a:rPr>
              <a:t>Ajit,x</a:t>
            </a:r>
            <a:r>
              <a:rPr lang="en-US" sz="3000" b="1" i="0" dirty="0">
                <a:solidFill>
                  <a:srgbClr val="000000"/>
                </a:solidFill>
                <a:effectLst/>
                <a:latin typeface="Cambria" panose="02040503050406030204" pitchFamily="18" charset="0"/>
                <a:ea typeface="Cambria" panose="02040503050406030204" pitchFamily="18" charset="0"/>
              </a:rPr>
              <a:t>)</a:t>
            </a:r>
            <a:r>
              <a:rPr lang="es-ES" sz="3000" b="1" i="0" dirty="0">
                <a:solidFill>
                  <a:srgbClr val="000000"/>
                </a:solidFill>
                <a:effectLst/>
                <a:latin typeface="Cambria" panose="02040503050406030204" pitchFamily="18" charset="0"/>
                <a:ea typeface="Cambria" panose="02040503050406030204" pitchFamily="18" charset="0"/>
              </a:rPr>
              <a:t> V </a:t>
            </a:r>
            <a:r>
              <a:rPr lang="es-ES" sz="3000" b="1" i="0" dirty="0" err="1">
                <a:solidFill>
                  <a:srgbClr val="000000"/>
                </a:solidFill>
                <a:effectLst/>
                <a:latin typeface="Cambria" panose="02040503050406030204" pitchFamily="18" charset="0"/>
                <a:ea typeface="Cambria" panose="02040503050406030204" pitchFamily="18" charset="0"/>
              </a:rPr>
              <a:t>eats</a:t>
            </a:r>
            <a:r>
              <a:rPr lang="es-ES" sz="3000" b="1" i="0" dirty="0">
                <a:solidFill>
                  <a:srgbClr val="000000"/>
                </a:solidFill>
                <a:effectLst/>
                <a:latin typeface="Cambria" panose="02040503050406030204" pitchFamily="18" charset="0"/>
                <a:ea typeface="Cambria" panose="02040503050406030204" pitchFamily="18" charset="0"/>
              </a:rPr>
              <a:t>(</a:t>
            </a:r>
            <a:r>
              <a:rPr lang="es-ES" sz="3000" b="1" i="0" dirty="0" err="1">
                <a:solidFill>
                  <a:srgbClr val="000000"/>
                </a:solidFill>
                <a:effectLst/>
                <a:latin typeface="Cambria" panose="02040503050406030204" pitchFamily="18" charset="0"/>
                <a:ea typeface="Cambria" panose="02040503050406030204" pitchFamily="18" charset="0"/>
              </a:rPr>
              <a:t>Pooriya,x</a:t>
            </a:r>
            <a:r>
              <a:rPr lang="es-ES" sz="3000" b="1" i="0" dirty="0">
                <a:solidFill>
                  <a:srgbClr val="000000"/>
                </a:solidFill>
                <a:effectLst/>
                <a:latin typeface="Cambria" panose="02040503050406030204" pitchFamily="18" charset="0"/>
                <a:ea typeface="Cambria" panose="02040503050406030204" pitchFamily="18" charset="0"/>
              </a:rPr>
              <a:t>)</a:t>
            </a:r>
            <a:endParaRPr lang="en-US" sz="3000" b="0" i="0" dirty="0">
              <a:solidFill>
                <a:schemeClr val="accent6">
                  <a:lumMod val="50000"/>
                </a:schemeClr>
              </a:solidFill>
              <a:effectLst/>
              <a:latin typeface="Cambria" panose="02040503050406030204" pitchFamily="18" charset="0"/>
              <a:ea typeface="Cambria" panose="02040503050406030204" pitchFamily="18" charset="0"/>
            </a:endParaRPr>
          </a:p>
          <a:p>
            <a:pPr algn="just"/>
            <a:endParaRPr lang="en-US" sz="3000" b="0" i="0" dirty="0">
              <a:effectLst/>
              <a:latin typeface="Book Antiqua" panose="02040602050305030304" pitchFamily="18" charset="0"/>
            </a:endParaRPr>
          </a:p>
        </p:txBody>
      </p:sp>
    </p:spTree>
    <p:extLst>
      <p:ext uri="{BB962C8B-B14F-4D97-AF65-F5344CB8AC3E}">
        <p14:creationId xmlns:p14="http://schemas.microsoft.com/office/powerpoint/2010/main" val="11140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628446-8604-3A10-3A95-94D01737F15E}"/>
              </a:ext>
            </a:extLst>
          </p:cNvPr>
          <p:cNvSpPr txBox="1"/>
          <p:nvPr/>
        </p:nvSpPr>
        <p:spPr>
          <a:xfrm>
            <a:off x="205892" y="320948"/>
            <a:ext cx="7974316" cy="954107"/>
          </a:xfrm>
          <a:prstGeom prst="rect">
            <a:avLst/>
          </a:prstGeom>
          <a:noFill/>
        </p:spPr>
        <p:txBody>
          <a:bodyPr wrap="square" rtlCol="0">
            <a:spAutoFit/>
          </a:bodyPr>
          <a:lstStyle/>
          <a:p>
            <a:pPr algn="just"/>
            <a:r>
              <a:rPr lang="en-IN" sz="2800" b="1" i="1" dirty="0">
                <a:solidFill>
                  <a:srgbClr val="C00000"/>
                </a:solidFill>
                <a:latin typeface="Book Antiqua" panose="02040602050305030304" pitchFamily="18" charset="0"/>
              </a:rPr>
              <a:t>Identify the objects, relations, functions and properties if any in the following examples:</a:t>
            </a:r>
          </a:p>
        </p:txBody>
      </p:sp>
      <p:sp>
        <p:nvSpPr>
          <p:cNvPr id="4" name="TextBox 3">
            <a:extLst>
              <a:ext uri="{FF2B5EF4-FFF2-40B4-BE49-F238E27FC236}">
                <a16:creationId xmlns:a16="http://schemas.microsoft.com/office/drawing/2014/main" id="{F32D831A-CA68-5B4C-3BE5-AACEDC651A9D}"/>
              </a:ext>
            </a:extLst>
          </p:cNvPr>
          <p:cNvSpPr txBox="1"/>
          <p:nvPr/>
        </p:nvSpPr>
        <p:spPr>
          <a:xfrm>
            <a:off x="476881" y="1388330"/>
            <a:ext cx="8190238" cy="1970283"/>
          </a:xfrm>
          <a:prstGeom prst="rect">
            <a:avLst/>
          </a:prstGeom>
          <a:noFill/>
        </p:spPr>
        <p:txBody>
          <a:bodyPr wrap="square">
            <a:spAutoFit/>
          </a:bodyPr>
          <a:lstStyle/>
          <a:p>
            <a:pPr>
              <a:lnSpc>
                <a:spcPct val="150000"/>
              </a:lnSpc>
            </a:pPr>
            <a:r>
              <a:rPr lang="en-US" sz="2800" b="1" i="1" dirty="0">
                <a:solidFill>
                  <a:srgbClr val="002060"/>
                </a:solidFill>
                <a:effectLst/>
                <a:latin typeface="Book Antiqua" panose="02040602050305030304" pitchFamily="18" charset="0"/>
              </a:rPr>
              <a:t>“one plus two equals three”</a:t>
            </a:r>
            <a:endParaRPr lang="en-US" sz="2800" b="1" i="1" dirty="0">
              <a:solidFill>
                <a:srgbClr val="002060"/>
              </a:solidFill>
              <a:latin typeface="Book Antiqua" panose="02040602050305030304" pitchFamily="18" charset="0"/>
            </a:endParaRPr>
          </a:p>
          <a:p>
            <a:pPr>
              <a:lnSpc>
                <a:spcPct val="150000"/>
              </a:lnSpc>
            </a:pPr>
            <a:r>
              <a:rPr lang="en-US" sz="2800" b="1" i="1" dirty="0">
                <a:solidFill>
                  <a:srgbClr val="002060"/>
                </a:solidFill>
                <a:latin typeface="Book Antiqua" panose="02040602050305030304" pitchFamily="18" charset="0"/>
              </a:rPr>
              <a:t>“Squares neighboring </a:t>
            </a:r>
            <a:r>
              <a:rPr lang="en-US" sz="2800" b="1" i="1" dirty="0" err="1">
                <a:solidFill>
                  <a:srgbClr val="002060"/>
                </a:solidFill>
                <a:latin typeface="Book Antiqua" panose="02040602050305030304" pitchFamily="18" charset="0"/>
              </a:rPr>
              <a:t>wumpus</a:t>
            </a:r>
            <a:r>
              <a:rPr lang="en-US" sz="2800" b="1" i="1" dirty="0">
                <a:solidFill>
                  <a:srgbClr val="002060"/>
                </a:solidFill>
                <a:latin typeface="Book Antiqua" panose="02040602050305030304" pitchFamily="18" charset="0"/>
              </a:rPr>
              <a:t> are smelly”</a:t>
            </a:r>
          </a:p>
          <a:p>
            <a:pPr>
              <a:lnSpc>
                <a:spcPct val="150000"/>
              </a:lnSpc>
            </a:pPr>
            <a:r>
              <a:rPr lang="en-US" sz="2800" b="1" i="1" dirty="0">
                <a:solidFill>
                  <a:srgbClr val="002060"/>
                </a:solidFill>
                <a:latin typeface="Book Antiqua" panose="02040602050305030304" pitchFamily="18" charset="0"/>
              </a:rPr>
              <a:t>“Evil King  John ruled England in 1200”</a:t>
            </a:r>
            <a:endParaRPr lang="en-IN" sz="2800" b="1" i="1"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69855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03B9F-1E2C-758B-061E-9D3AB4ACD6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DDED4E7-693C-0433-3FC0-BAA2478E0CC5}"/>
              </a:ext>
            </a:extLst>
          </p:cNvPr>
          <p:cNvSpPr txBox="1"/>
          <p:nvPr/>
        </p:nvSpPr>
        <p:spPr>
          <a:xfrm>
            <a:off x="89321" y="169558"/>
            <a:ext cx="7633121" cy="553998"/>
          </a:xfrm>
          <a:prstGeom prst="rect">
            <a:avLst/>
          </a:prstGeom>
          <a:noFill/>
        </p:spPr>
        <p:txBody>
          <a:bodyPr wrap="square">
            <a:spAutoFit/>
          </a:bodyPr>
          <a:lstStyle/>
          <a:p>
            <a:pPr algn="just"/>
            <a:r>
              <a:rPr lang="en-US" sz="3000" b="1" i="1" dirty="0">
                <a:solidFill>
                  <a:srgbClr val="C00000"/>
                </a:solidFill>
                <a:effectLst/>
                <a:latin typeface="Book Antiqua" panose="02040602050305030304" pitchFamily="18" charset="0"/>
              </a:rPr>
              <a:t>Move negations inwards</a:t>
            </a:r>
            <a:endParaRPr lang="en-US" sz="3000" b="0" i="1" dirty="0">
              <a:solidFill>
                <a:srgbClr val="C00000"/>
              </a:solidFill>
              <a:effectLst/>
              <a:latin typeface="Book Antiqua" panose="02040602050305030304" pitchFamily="18" charset="0"/>
            </a:endParaRPr>
          </a:p>
        </p:txBody>
      </p:sp>
      <p:sp>
        <p:nvSpPr>
          <p:cNvPr id="5" name="TextBox 4">
            <a:extLst>
              <a:ext uri="{FF2B5EF4-FFF2-40B4-BE49-F238E27FC236}">
                <a16:creationId xmlns:a16="http://schemas.microsoft.com/office/drawing/2014/main" id="{5E1DA6B6-AACA-B8EE-924B-1112F0CE2739}"/>
              </a:ext>
            </a:extLst>
          </p:cNvPr>
          <p:cNvSpPr txBox="1"/>
          <p:nvPr/>
        </p:nvSpPr>
        <p:spPr>
          <a:xfrm>
            <a:off x="376962" y="834331"/>
            <a:ext cx="8390075" cy="4985980"/>
          </a:xfrm>
          <a:prstGeom prst="rect">
            <a:avLst/>
          </a:prstGeom>
          <a:noFill/>
        </p:spPr>
        <p:txBody>
          <a:bodyPr wrap="square">
            <a:spAutoFit/>
          </a:bodyPr>
          <a:lstStyle/>
          <a:p>
            <a:r>
              <a:rPr lang="en-US" sz="3000" b="1" i="0" dirty="0">
                <a:solidFill>
                  <a:srgbClr val="000000"/>
                </a:solidFill>
                <a:effectLst/>
                <a:latin typeface="Cambria" panose="02040503050406030204" pitchFamily="18" charset="0"/>
                <a:ea typeface="Cambria" panose="02040503050406030204" pitchFamily="18" charset="0"/>
              </a:rPr>
              <a:t>∀ x </a:t>
            </a:r>
            <a:r>
              <a:rPr lang="es-ES" sz="3200" b="1" i="0" dirty="0">
                <a:solidFill>
                  <a:srgbClr val="000000"/>
                </a:solidFill>
                <a:effectLst/>
                <a:latin typeface="Cambria" panose="02040503050406030204" pitchFamily="18" charset="0"/>
                <a:ea typeface="Cambria" panose="02040503050406030204" pitchFamily="18" charset="0"/>
              </a:rPr>
              <a:t>¬ </a:t>
            </a:r>
            <a:r>
              <a:rPr lang="en-US" sz="3000" b="1" i="0" dirty="0">
                <a:solidFill>
                  <a:srgbClr val="000000"/>
                </a:solidFill>
                <a:effectLst/>
                <a:latin typeface="Cambria" panose="02040503050406030204" pitchFamily="18" charset="0"/>
                <a:ea typeface="Cambria" panose="02040503050406030204" pitchFamily="18" charset="0"/>
              </a:rPr>
              <a:t>food(x)</a:t>
            </a:r>
            <a:r>
              <a:rPr lang="es-ES" sz="3200" b="1" i="0" dirty="0">
                <a:solidFill>
                  <a:srgbClr val="000000"/>
                </a:solidFill>
                <a:effectLst/>
                <a:latin typeface="Cambria" panose="02040503050406030204" pitchFamily="18" charset="0"/>
                <a:ea typeface="Cambria" panose="02040503050406030204" pitchFamily="18" charset="0"/>
              </a:rPr>
              <a:t> V </a:t>
            </a:r>
            <a:r>
              <a:rPr lang="es-ES" sz="3200" b="1" i="0" dirty="0" err="1">
                <a:solidFill>
                  <a:srgbClr val="000000"/>
                </a:solidFill>
                <a:effectLst/>
                <a:latin typeface="Cambria" panose="02040503050406030204" pitchFamily="18" charset="0"/>
                <a:ea typeface="Cambria" panose="02040503050406030204" pitchFamily="18" charset="0"/>
              </a:rPr>
              <a:t>Likes</a:t>
            </a:r>
            <a:r>
              <a:rPr lang="es-ES" sz="3200" b="1" i="0" dirty="0">
                <a:solidFill>
                  <a:srgbClr val="000000"/>
                </a:solidFill>
                <a:effectLst/>
                <a:latin typeface="Cambria" panose="02040503050406030204" pitchFamily="18" charset="0"/>
                <a:ea typeface="Cambria" panose="02040503050406030204" pitchFamily="18" charset="0"/>
              </a:rPr>
              <a:t>(</a:t>
            </a:r>
            <a:r>
              <a:rPr lang="es-ES" sz="3200" b="1" i="0" dirty="0" err="1">
                <a:solidFill>
                  <a:srgbClr val="000000"/>
                </a:solidFill>
                <a:effectLst/>
                <a:latin typeface="Cambria" panose="02040503050406030204" pitchFamily="18" charset="0"/>
                <a:ea typeface="Cambria" panose="02040503050406030204" pitchFamily="18" charset="0"/>
              </a:rPr>
              <a:t>John,x</a:t>
            </a:r>
            <a:r>
              <a:rPr lang="es-ES" sz="3200" b="1" i="0" dirty="0">
                <a:solidFill>
                  <a:srgbClr val="000000"/>
                </a:solidFill>
                <a:effectLst/>
                <a:latin typeface="Cambria" panose="02040503050406030204" pitchFamily="18" charset="0"/>
                <a:ea typeface="Cambria" panose="02040503050406030204" pitchFamily="18" charset="0"/>
              </a:rPr>
              <a:t>)</a:t>
            </a:r>
          </a:p>
          <a:p>
            <a:endParaRPr lang="en-US" sz="3000" b="0" i="0" dirty="0">
              <a:solidFill>
                <a:schemeClr val="accent6">
                  <a:lumMod val="50000"/>
                </a:schemeClr>
              </a:solidFill>
              <a:effectLst/>
              <a:latin typeface="Book Antiqua" panose="02040602050305030304" pitchFamily="18" charset="0"/>
            </a:endParaRPr>
          </a:p>
          <a:p>
            <a:pPr algn="just"/>
            <a:r>
              <a:rPr lang="en-US" sz="3000" b="1" dirty="0">
                <a:latin typeface="Book Antiqua" panose="02040602050305030304" pitchFamily="18" charset="0"/>
              </a:rPr>
              <a:t>food(Apple) </a:t>
            </a:r>
            <a:r>
              <a:rPr lang="en-US" sz="3200" b="1" i="0" dirty="0">
                <a:solidFill>
                  <a:srgbClr val="000000"/>
                </a:solidFill>
                <a:effectLst/>
                <a:latin typeface="Cambria" panose="02040503050406030204" pitchFamily="18" charset="0"/>
                <a:ea typeface="Cambria" panose="02040503050406030204" pitchFamily="18" charset="0"/>
              </a:rPr>
              <a:t>∧</a:t>
            </a:r>
            <a:r>
              <a:rPr lang="en-US" sz="3000" b="1" dirty="0">
                <a:latin typeface="Book Antiqua" panose="02040602050305030304" pitchFamily="18" charset="0"/>
              </a:rPr>
              <a:t> food(Vegetable)</a:t>
            </a:r>
          </a:p>
          <a:p>
            <a:pPr algn="just"/>
            <a:endParaRPr lang="en-US" sz="3000" b="0" i="0" dirty="0">
              <a:effectLst/>
              <a:latin typeface="Book Antiqua" panose="02040602050305030304" pitchFamily="18" charset="0"/>
            </a:endParaRPr>
          </a:p>
          <a:p>
            <a:pPr algn="just"/>
            <a:r>
              <a:rPr lang="en-US" sz="3000" b="1" i="0" dirty="0">
                <a:solidFill>
                  <a:srgbClr val="000000"/>
                </a:solidFill>
                <a:effectLst/>
                <a:latin typeface="Cambria" panose="02040503050406030204" pitchFamily="18" charset="0"/>
                <a:ea typeface="Cambria" panose="02040503050406030204" pitchFamily="18" charset="0"/>
              </a:rPr>
              <a:t>∀ </a:t>
            </a:r>
            <a:r>
              <a:rPr lang="en-US" sz="3000" b="1" i="0" dirty="0" err="1">
                <a:solidFill>
                  <a:srgbClr val="000000"/>
                </a:solidFill>
                <a:effectLst/>
                <a:latin typeface="Cambria" panose="02040503050406030204" pitchFamily="18" charset="0"/>
                <a:ea typeface="Cambria" panose="02040503050406030204" pitchFamily="18" charset="0"/>
              </a:rPr>
              <a:t>x,y</a:t>
            </a:r>
            <a:r>
              <a:rPr lang="en-US" sz="3000" b="1" i="0" dirty="0">
                <a:solidFill>
                  <a:srgbClr val="000000"/>
                </a:solidFill>
                <a:effectLst/>
                <a:latin typeface="Cambria" panose="02040503050406030204" pitchFamily="18" charset="0"/>
                <a:ea typeface="Cambria" panose="02040503050406030204" pitchFamily="18" charset="0"/>
              </a:rPr>
              <a:t> </a:t>
            </a:r>
            <a:r>
              <a:rPr lang="es-ES" sz="2800" b="1" i="0" dirty="0">
                <a:solidFill>
                  <a:srgbClr val="000000"/>
                </a:solidFill>
                <a:effectLst/>
                <a:latin typeface="Cambria" panose="02040503050406030204" pitchFamily="18" charset="0"/>
                <a:ea typeface="Cambria" panose="02040503050406030204" pitchFamily="18" charset="0"/>
              </a:rPr>
              <a:t>¬ (</a:t>
            </a:r>
            <a:r>
              <a:rPr lang="en-US" sz="3000" b="1" i="0" dirty="0">
                <a:solidFill>
                  <a:srgbClr val="000000"/>
                </a:solidFill>
                <a:effectLst/>
                <a:latin typeface="Cambria" panose="02040503050406030204" pitchFamily="18" charset="0"/>
                <a:ea typeface="Cambria" panose="02040503050406030204" pitchFamily="18" charset="0"/>
              </a:rPr>
              <a:t>eats(</a:t>
            </a:r>
            <a:r>
              <a:rPr lang="en-US" sz="3000" b="1" i="0" dirty="0" err="1">
                <a:solidFill>
                  <a:srgbClr val="000000"/>
                </a:solidFill>
                <a:effectLst/>
                <a:latin typeface="Cambria" panose="02040503050406030204" pitchFamily="18" charset="0"/>
                <a:ea typeface="Cambria" panose="02040503050406030204" pitchFamily="18" charset="0"/>
              </a:rPr>
              <a:t>x,y</a:t>
            </a:r>
            <a:r>
              <a:rPr lang="en-US" sz="3000" b="1"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 </a:t>
            </a:r>
            <a:r>
              <a:rPr lang="es-ES" sz="2800" b="1" i="0" dirty="0">
                <a:solidFill>
                  <a:srgbClr val="000000"/>
                </a:solidFill>
                <a:effectLst/>
                <a:latin typeface="Cambria" panose="02040503050406030204" pitchFamily="18" charset="0"/>
                <a:ea typeface="Cambria" panose="02040503050406030204" pitchFamily="18" charset="0"/>
              </a:rPr>
              <a:t>¬ </a:t>
            </a:r>
            <a:r>
              <a:rPr lang="es-ES" sz="2800" b="1" i="0" dirty="0" err="1">
                <a:solidFill>
                  <a:srgbClr val="000000"/>
                </a:solidFill>
                <a:effectLst/>
                <a:latin typeface="Cambria" panose="02040503050406030204" pitchFamily="18" charset="0"/>
                <a:ea typeface="Cambria" panose="02040503050406030204" pitchFamily="18" charset="0"/>
              </a:rPr>
              <a:t>killed</a:t>
            </a:r>
            <a:r>
              <a:rPr lang="es-ES" sz="2800" b="1" i="0" dirty="0">
                <a:solidFill>
                  <a:srgbClr val="000000"/>
                </a:solidFill>
                <a:effectLst/>
                <a:latin typeface="Cambria" panose="02040503050406030204" pitchFamily="18" charset="0"/>
                <a:ea typeface="Cambria" panose="02040503050406030204" pitchFamily="18" charset="0"/>
              </a:rPr>
              <a:t>(x)) V </a:t>
            </a:r>
            <a:r>
              <a:rPr lang="es-ES" sz="2800" b="1" i="0" dirty="0" err="1">
                <a:solidFill>
                  <a:srgbClr val="000000"/>
                </a:solidFill>
                <a:effectLst/>
                <a:latin typeface="Cambria" panose="02040503050406030204" pitchFamily="18" charset="0"/>
                <a:ea typeface="Cambria" panose="02040503050406030204" pitchFamily="18" charset="0"/>
              </a:rPr>
              <a:t>food</a:t>
            </a:r>
            <a:r>
              <a:rPr lang="es-ES" sz="2800" b="1" i="0" dirty="0">
                <a:solidFill>
                  <a:srgbClr val="000000"/>
                </a:solidFill>
                <a:effectLst/>
                <a:latin typeface="Cambria" panose="02040503050406030204" pitchFamily="18" charset="0"/>
                <a:ea typeface="Cambria" panose="02040503050406030204" pitchFamily="18" charset="0"/>
              </a:rPr>
              <a:t>(y)</a:t>
            </a:r>
          </a:p>
          <a:p>
            <a:pPr algn="just"/>
            <a:r>
              <a:rPr lang="es-ES" sz="2800" b="1" i="0" dirty="0">
                <a:solidFill>
                  <a:srgbClr val="000000"/>
                </a:solidFill>
                <a:effectLst/>
                <a:latin typeface="Cambria" panose="02040503050406030204" pitchFamily="18" charset="0"/>
                <a:ea typeface="Cambria" panose="02040503050406030204" pitchFamily="18" charset="0"/>
              </a:rPr>
              <a:t> </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x,y</a:t>
            </a:r>
            <a:r>
              <a:rPr lang="en-US" sz="3600" b="1" i="0" dirty="0">
                <a:solidFill>
                  <a:srgbClr val="000000"/>
                </a:solidFill>
                <a:effectLst/>
                <a:latin typeface="Cambria" panose="02040503050406030204" pitchFamily="18" charset="0"/>
                <a:ea typeface="Cambria" panose="02040503050406030204" pitchFamily="18" charset="0"/>
              </a:rPr>
              <a:t> </a:t>
            </a:r>
            <a:r>
              <a:rPr lang="es-ES" sz="3200" b="1" i="0" dirty="0">
                <a:solidFill>
                  <a:srgbClr val="000000"/>
                </a:solidFill>
                <a:effectLst/>
                <a:latin typeface="Cambria" panose="02040503050406030204" pitchFamily="18" charset="0"/>
                <a:ea typeface="Cambria" panose="02040503050406030204" pitchFamily="18" charset="0"/>
              </a:rPr>
              <a:t>¬ </a:t>
            </a:r>
            <a:r>
              <a:rPr lang="en-US" sz="3600" b="1" i="0" dirty="0">
                <a:solidFill>
                  <a:srgbClr val="000000"/>
                </a:solidFill>
                <a:effectLst/>
                <a:latin typeface="Cambria" panose="02040503050406030204" pitchFamily="18" charset="0"/>
                <a:ea typeface="Cambria" panose="02040503050406030204" pitchFamily="18" charset="0"/>
              </a:rPr>
              <a:t>eats(</a:t>
            </a:r>
            <a:r>
              <a:rPr lang="en-US" sz="3600" b="1" i="0" dirty="0" err="1">
                <a:solidFill>
                  <a:srgbClr val="000000"/>
                </a:solidFill>
                <a:effectLst/>
                <a:latin typeface="Cambria" panose="02040503050406030204" pitchFamily="18" charset="0"/>
                <a:ea typeface="Cambria" panose="02040503050406030204" pitchFamily="18" charset="0"/>
              </a:rPr>
              <a:t>x,y</a:t>
            </a:r>
            <a:r>
              <a:rPr lang="en-US" sz="3600" b="1" i="0" dirty="0">
                <a:solidFill>
                  <a:srgbClr val="000000"/>
                </a:solidFill>
                <a:effectLst/>
                <a:latin typeface="Cambria" panose="02040503050406030204" pitchFamily="18" charset="0"/>
                <a:ea typeface="Cambria" panose="02040503050406030204" pitchFamily="18" charset="0"/>
              </a:rPr>
              <a:t>) </a:t>
            </a:r>
            <a:r>
              <a:rPr lang="en-US" sz="3200" b="1" i="0" dirty="0">
                <a:solidFill>
                  <a:srgbClr val="000000"/>
                </a:solidFill>
                <a:effectLst/>
                <a:latin typeface="Cambria" panose="02040503050406030204" pitchFamily="18" charset="0"/>
                <a:ea typeface="Cambria" panose="02040503050406030204" pitchFamily="18" charset="0"/>
              </a:rPr>
              <a:t>V </a:t>
            </a:r>
            <a:r>
              <a:rPr lang="es-ES" sz="3200" b="1" dirty="0" err="1">
                <a:solidFill>
                  <a:srgbClr val="000000"/>
                </a:solidFill>
                <a:latin typeface="Cambria" panose="02040503050406030204" pitchFamily="18" charset="0"/>
                <a:ea typeface="Cambria" panose="02040503050406030204" pitchFamily="18" charset="0"/>
              </a:rPr>
              <a:t>k</a:t>
            </a:r>
            <a:r>
              <a:rPr lang="es-ES" sz="3200" b="1" i="0" dirty="0" err="1">
                <a:solidFill>
                  <a:srgbClr val="000000"/>
                </a:solidFill>
                <a:effectLst/>
                <a:latin typeface="Cambria" panose="02040503050406030204" pitchFamily="18" charset="0"/>
                <a:ea typeface="Cambria" panose="02040503050406030204" pitchFamily="18" charset="0"/>
              </a:rPr>
              <a:t>illed</a:t>
            </a:r>
            <a:r>
              <a:rPr lang="es-ES" sz="3200" b="1" i="0" dirty="0">
                <a:solidFill>
                  <a:srgbClr val="000000"/>
                </a:solidFill>
                <a:effectLst/>
                <a:latin typeface="Cambria" panose="02040503050406030204" pitchFamily="18" charset="0"/>
                <a:ea typeface="Cambria" panose="02040503050406030204" pitchFamily="18" charset="0"/>
              </a:rPr>
              <a:t>(x) V </a:t>
            </a:r>
            <a:r>
              <a:rPr lang="es-ES" sz="3200" b="1" i="0" dirty="0" err="1">
                <a:solidFill>
                  <a:srgbClr val="000000"/>
                </a:solidFill>
                <a:effectLst/>
                <a:latin typeface="Cambria" panose="02040503050406030204" pitchFamily="18" charset="0"/>
                <a:ea typeface="Cambria" panose="02040503050406030204" pitchFamily="18" charset="0"/>
              </a:rPr>
              <a:t>food</a:t>
            </a:r>
            <a:r>
              <a:rPr lang="es-ES" sz="3200" b="1" i="0" dirty="0">
                <a:solidFill>
                  <a:srgbClr val="000000"/>
                </a:solidFill>
                <a:effectLst/>
                <a:latin typeface="Cambria" panose="02040503050406030204" pitchFamily="18" charset="0"/>
                <a:ea typeface="Cambria" panose="02040503050406030204" pitchFamily="18" charset="0"/>
              </a:rPr>
              <a:t>(y)</a:t>
            </a:r>
          </a:p>
          <a:p>
            <a:pPr algn="just"/>
            <a:endParaRPr lang="en-US" sz="3000" b="0" i="0" dirty="0">
              <a:solidFill>
                <a:schemeClr val="accent6">
                  <a:lumMod val="50000"/>
                </a:schemeClr>
              </a:solidFill>
              <a:effectLst/>
              <a:latin typeface="Book Antiqua" panose="02040602050305030304" pitchFamily="18" charset="0"/>
            </a:endParaRPr>
          </a:p>
          <a:p>
            <a:pPr algn="just"/>
            <a:r>
              <a:rPr lang="en-US" sz="3000" b="1" dirty="0">
                <a:latin typeface="Book Antiqua" panose="02040602050305030304" pitchFamily="18" charset="0"/>
              </a:rPr>
              <a:t>eats(</a:t>
            </a:r>
            <a:r>
              <a:rPr lang="en-US" sz="3000" b="1" dirty="0" err="1">
                <a:latin typeface="Book Antiqua" panose="02040602050305030304" pitchFamily="18" charset="0"/>
              </a:rPr>
              <a:t>Ajit,peanuts</a:t>
            </a:r>
            <a:r>
              <a:rPr lang="en-US" sz="3000" b="1" dirty="0">
                <a:latin typeface="Book Antiqua" panose="02040602050305030304" pitchFamily="18" charset="0"/>
              </a:rPr>
              <a:t>) </a:t>
            </a:r>
            <a:r>
              <a:rPr lang="en-US" sz="3200" b="1" i="0" dirty="0">
                <a:effectLst/>
                <a:latin typeface="Cambria" panose="02040503050406030204" pitchFamily="18" charset="0"/>
                <a:ea typeface="Cambria" panose="02040503050406030204" pitchFamily="18" charset="0"/>
              </a:rPr>
              <a:t>∧ alive(Ajit)</a:t>
            </a:r>
          </a:p>
          <a:p>
            <a:pPr algn="just"/>
            <a:r>
              <a:rPr lang="en-US" sz="3200" b="1" i="0" dirty="0">
                <a:solidFill>
                  <a:srgbClr val="000000"/>
                </a:solidFill>
                <a:effectLst/>
                <a:latin typeface="Cambria" panose="02040503050406030204" pitchFamily="18" charset="0"/>
                <a:ea typeface="Cambria" panose="02040503050406030204" pitchFamily="18" charset="0"/>
              </a:rPr>
              <a:t>∀ x </a:t>
            </a:r>
            <a:r>
              <a:rPr lang="es-ES" sz="3600" b="1" i="0" dirty="0">
                <a:solidFill>
                  <a:srgbClr val="000000"/>
                </a:solidFill>
                <a:effectLst/>
                <a:latin typeface="Cambria" panose="02040503050406030204" pitchFamily="18" charset="0"/>
                <a:ea typeface="Cambria" panose="02040503050406030204" pitchFamily="18" charset="0"/>
              </a:rPr>
              <a:t>¬ </a:t>
            </a:r>
            <a:r>
              <a:rPr lang="en-US" sz="3200" b="1" i="0" dirty="0">
                <a:solidFill>
                  <a:srgbClr val="000000"/>
                </a:solidFill>
                <a:effectLst/>
                <a:latin typeface="Cambria" panose="02040503050406030204" pitchFamily="18" charset="0"/>
                <a:ea typeface="Cambria" panose="02040503050406030204" pitchFamily="18" charset="0"/>
              </a:rPr>
              <a:t>eats(</a:t>
            </a:r>
            <a:r>
              <a:rPr lang="en-US" sz="3200" b="1" i="0" dirty="0" err="1">
                <a:solidFill>
                  <a:srgbClr val="000000"/>
                </a:solidFill>
                <a:effectLst/>
                <a:latin typeface="Cambria" panose="02040503050406030204" pitchFamily="18" charset="0"/>
                <a:ea typeface="Cambria" panose="02040503050406030204" pitchFamily="18" charset="0"/>
              </a:rPr>
              <a:t>Ajit,x</a:t>
            </a:r>
            <a:r>
              <a:rPr lang="en-US" sz="3200" b="1" i="0" dirty="0">
                <a:solidFill>
                  <a:srgbClr val="000000"/>
                </a:solidFill>
                <a:effectLst/>
                <a:latin typeface="Cambria" panose="02040503050406030204" pitchFamily="18" charset="0"/>
                <a:ea typeface="Cambria" panose="02040503050406030204" pitchFamily="18" charset="0"/>
              </a:rPr>
              <a:t>)</a:t>
            </a:r>
            <a:r>
              <a:rPr lang="es-ES" sz="3200" b="1" i="0" dirty="0">
                <a:solidFill>
                  <a:srgbClr val="000000"/>
                </a:solidFill>
                <a:effectLst/>
                <a:latin typeface="Cambria" panose="02040503050406030204" pitchFamily="18" charset="0"/>
                <a:ea typeface="Cambria" panose="02040503050406030204" pitchFamily="18" charset="0"/>
              </a:rPr>
              <a:t> V </a:t>
            </a:r>
            <a:r>
              <a:rPr lang="es-ES" sz="3200" b="1" i="0" dirty="0" err="1">
                <a:solidFill>
                  <a:srgbClr val="000000"/>
                </a:solidFill>
                <a:effectLst/>
                <a:latin typeface="Cambria" panose="02040503050406030204" pitchFamily="18" charset="0"/>
                <a:ea typeface="Cambria" panose="02040503050406030204" pitchFamily="18" charset="0"/>
              </a:rPr>
              <a:t>eats</a:t>
            </a:r>
            <a:r>
              <a:rPr lang="es-ES" sz="3200" b="1" i="0" dirty="0">
                <a:solidFill>
                  <a:srgbClr val="000000"/>
                </a:solidFill>
                <a:effectLst/>
                <a:latin typeface="Cambria" panose="02040503050406030204" pitchFamily="18" charset="0"/>
                <a:ea typeface="Cambria" panose="02040503050406030204" pitchFamily="18" charset="0"/>
              </a:rPr>
              <a:t>(</a:t>
            </a:r>
            <a:r>
              <a:rPr lang="es-ES" sz="3200" b="1" i="0" dirty="0" err="1">
                <a:solidFill>
                  <a:srgbClr val="000000"/>
                </a:solidFill>
                <a:effectLst/>
                <a:latin typeface="Cambria" panose="02040503050406030204" pitchFamily="18" charset="0"/>
                <a:ea typeface="Cambria" panose="02040503050406030204" pitchFamily="18" charset="0"/>
              </a:rPr>
              <a:t>Pooriya,x</a:t>
            </a:r>
            <a:r>
              <a:rPr lang="es-ES" sz="3200" b="1" i="0" dirty="0">
                <a:solidFill>
                  <a:srgbClr val="000000"/>
                </a:solidFill>
                <a:effectLst/>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a:p>
            <a:pPr algn="just"/>
            <a:endParaRPr lang="en-US" sz="3000" b="0" i="0" dirty="0">
              <a:effectLst/>
              <a:latin typeface="Book Antiqua" panose="02040602050305030304" pitchFamily="18" charset="0"/>
            </a:endParaRPr>
          </a:p>
        </p:txBody>
      </p:sp>
    </p:spTree>
    <p:extLst>
      <p:ext uri="{BB962C8B-B14F-4D97-AF65-F5344CB8AC3E}">
        <p14:creationId xmlns:p14="http://schemas.microsoft.com/office/powerpoint/2010/main" val="179165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282603-2451-F27F-9D61-40A9BD585FB4}"/>
              </a:ext>
            </a:extLst>
          </p:cNvPr>
          <p:cNvSpPr txBox="1"/>
          <p:nvPr/>
        </p:nvSpPr>
        <p:spPr>
          <a:xfrm>
            <a:off x="89321" y="169558"/>
            <a:ext cx="7633121" cy="553998"/>
          </a:xfrm>
          <a:prstGeom prst="rect">
            <a:avLst/>
          </a:prstGeom>
          <a:noFill/>
        </p:spPr>
        <p:txBody>
          <a:bodyPr wrap="square">
            <a:spAutoFit/>
          </a:bodyPr>
          <a:lstStyle/>
          <a:p>
            <a:pPr algn="just"/>
            <a:r>
              <a:rPr lang="en-US" sz="3000" b="1" i="1" dirty="0">
                <a:solidFill>
                  <a:srgbClr val="C00000"/>
                </a:solidFill>
                <a:effectLst/>
                <a:latin typeface="Book Antiqua" panose="02040602050305030304" pitchFamily="18" charset="0"/>
              </a:rPr>
              <a:t>Standardize variables</a:t>
            </a:r>
            <a:endParaRPr lang="en-US" sz="3000" b="0" i="1" dirty="0">
              <a:solidFill>
                <a:srgbClr val="C00000"/>
              </a:solidFill>
              <a:effectLst/>
              <a:latin typeface="Book Antiqua" panose="02040602050305030304" pitchFamily="18" charset="0"/>
            </a:endParaRPr>
          </a:p>
        </p:txBody>
      </p:sp>
      <p:sp>
        <p:nvSpPr>
          <p:cNvPr id="3" name="TextBox 2">
            <a:extLst>
              <a:ext uri="{FF2B5EF4-FFF2-40B4-BE49-F238E27FC236}">
                <a16:creationId xmlns:a16="http://schemas.microsoft.com/office/drawing/2014/main" id="{E84E2C8A-0B84-DCA3-7FA6-25B66BCDE1D4}"/>
              </a:ext>
            </a:extLst>
          </p:cNvPr>
          <p:cNvSpPr txBox="1"/>
          <p:nvPr/>
        </p:nvSpPr>
        <p:spPr>
          <a:xfrm>
            <a:off x="376962" y="834331"/>
            <a:ext cx="8390075" cy="4524315"/>
          </a:xfrm>
          <a:prstGeom prst="rect">
            <a:avLst/>
          </a:prstGeom>
          <a:noFill/>
        </p:spPr>
        <p:txBody>
          <a:bodyPr wrap="square">
            <a:spAutoFit/>
          </a:bodyPr>
          <a:lstStyle/>
          <a:p>
            <a:r>
              <a:rPr lang="en-US" sz="3000" b="1" i="0" dirty="0">
                <a:solidFill>
                  <a:srgbClr val="000000"/>
                </a:solidFill>
                <a:effectLst/>
                <a:latin typeface="Cambria" panose="02040503050406030204" pitchFamily="18" charset="0"/>
                <a:ea typeface="Cambria" panose="02040503050406030204" pitchFamily="18" charset="0"/>
              </a:rPr>
              <a:t>∀ x </a:t>
            </a:r>
            <a:r>
              <a:rPr lang="es-ES" sz="3200" b="1" i="0" dirty="0">
                <a:solidFill>
                  <a:srgbClr val="000000"/>
                </a:solidFill>
                <a:effectLst/>
                <a:latin typeface="Cambria" panose="02040503050406030204" pitchFamily="18" charset="0"/>
                <a:ea typeface="Cambria" panose="02040503050406030204" pitchFamily="18" charset="0"/>
              </a:rPr>
              <a:t>¬ </a:t>
            </a:r>
            <a:r>
              <a:rPr lang="en-US" sz="3000" b="1" i="0" dirty="0">
                <a:solidFill>
                  <a:srgbClr val="000000"/>
                </a:solidFill>
                <a:effectLst/>
                <a:latin typeface="Cambria" panose="02040503050406030204" pitchFamily="18" charset="0"/>
                <a:ea typeface="Cambria" panose="02040503050406030204" pitchFamily="18" charset="0"/>
              </a:rPr>
              <a:t>food(x)</a:t>
            </a:r>
            <a:r>
              <a:rPr lang="es-ES" sz="3200" b="1" i="0" dirty="0">
                <a:solidFill>
                  <a:srgbClr val="000000"/>
                </a:solidFill>
                <a:effectLst/>
                <a:latin typeface="Cambria" panose="02040503050406030204" pitchFamily="18" charset="0"/>
                <a:ea typeface="Cambria" panose="02040503050406030204" pitchFamily="18" charset="0"/>
              </a:rPr>
              <a:t> V </a:t>
            </a:r>
            <a:r>
              <a:rPr lang="es-ES" sz="3200" b="1" i="0" dirty="0" err="1">
                <a:solidFill>
                  <a:srgbClr val="000000"/>
                </a:solidFill>
                <a:effectLst/>
                <a:latin typeface="Cambria" panose="02040503050406030204" pitchFamily="18" charset="0"/>
                <a:ea typeface="Cambria" panose="02040503050406030204" pitchFamily="18" charset="0"/>
              </a:rPr>
              <a:t>Likes</a:t>
            </a:r>
            <a:r>
              <a:rPr lang="es-ES" sz="3200" b="1" i="0" dirty="0">
                <a:solidFill>
                  <a:srgbClr val="000000"/>
                </a:solidFill>
                <a:effectLst/>
                <a:latin typeface="Cambria" panose="02040503050406030204" pitchFamily="18" charset="0"/>
                <a:ea typeface="Cambria" panose="02040503050406030204" pitchFamily="18" charset="0"/>
              </a:rPr>
              <a:t>(</a:t>
            </a:r>
            <a:r>
              <a:rPr lang="es-ES" sz="3200" b="1" i="0" dirty="0" err="1">
                <a:solidFill>
                  <a:srgbClr val="000000"/>
                </a:solidFill>
                <a:effectLst/>
                <a:latin typeface="Cambria" panose="02040503050406030204" pitchFamily="18" charset="0"/>
                <a:ea typeface="Cambria" panose="02040503050406030204" pitchFamily="18" charset="0"/>
              </a:rPr>
              <a:t>John,x</a:t>
            </a:r>
            <a:r>
              <a:rPr lang="es-ES" sz="3200" b="1" i="0" dirty="0">
                <a:solidFill>
                  <a:srgbClr val="000000"/>
                </a:solidFill>
                <a:effectLst/>
                <a:latin typeface="Cambria" panose="02040503050406030204" pitchFamily="18" charset="0"/>
                <a:ea typeface="Cambria" panose="02040503050406030204" pitchFamily="18" charset="0"/>
              </a:rPr>
              <a:t>)</a:t>
            </a:r>
          </a:p>
          <a:p>
            <a:endParaRPr lang="en-US" sz="3000" b="0" i="0" dirty="0">
              <a:solidFill>
                <a:schemeClr val="accent6">
                  <a:lumMod val="50000"/>
                </a:schemeClr>
              </a:solidFill>
              <a:effectLst/>
              <a:latin typeface="Book Antiqua" panose="02040602050305030304" pitchFamily="18" charset="0"/>
            </a:endParaRPr>
          </a:p>
          <a:p>
            <a:pPr algn="just"/>
            <a:r>
              <a:rPr lang="en-US" sz="3000" b="1" dirty="0">
                <a:latin typeface="Book Antiqua" panose="02040602050305030304" pitchFamily="18" charset="0"/>
              </a:rPr>
              <a:t>food(Apple) </a:t>
            </a:r>
            <a:r>
              <a:rPr lang="en-US" sz="3200" b="1" i="0" dirty="0">
                <a:solidFill>
                  <a:srgbClr val="000000"/>
                </a:solidFill>
                <a:effectLst/>
                <a:latin typeface="Cambria" panose="02040503050406030204" pitchFamily="18" charset="0"/>
                <a:ea typeface="Cambria" panose="02040503050406030204" pitchFamily="18" charset="0"/>
              </a:rPr>
              <a:t>∧</a:t>
            </a:r>
            <a:r>
              <a:rPr lang="en-US" sz="3000" b="1" dirty="0">
                <a:latin typeface="Book Antiqua" panose="02040602050305030304" pitchFamily="18" charset="0"/>
              </a:rPr>
              <a:t> food(Vegetable)</a:t>
            </a:r>
          </a:p>
          <a:p>
            <a:pPr algn="just"/>
            <a:endParaRPr lang="en-US" sz="3000" b="0" i="0" dirty="0">
              <a:effectLst/>
              <a:latin typeface="Book Antiqua" panose="02040602050305030304" pitchFamily="18" charset="0"/>
            </a:endParaRPr>
          </a:p>
          <a:p>
            <a:pPr algn="just"/>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y,z</a:t>
            </a:r>
            <a:r>
              <a:rPr lang="en-US" sz="3600" b="1" i="0" dirty="0">
                <a:solidFill>
                  <a:srgbClr val="000000"/>
                </a:solidFill>
                <a:effectLst/>
                <a:latin typeface="Cambria" panose="02040503050406030204" pitchFamily="18" charset="0"/>
                <a:ea typeface="Cambria" panose="02040503050406030204" pitchFamily="18" charset="0"/>
              </a:rPr>
              <a:t> </a:t>
            </a:r>
            <a:r>
              <a:rPr lang="es-ES" sz="3200" b="1" i="0" dirty="0">
                <a:solidFill>
                  <a:srgbClr val="000000"/>
                </a:solidFill>
                <a:effectLst/>
                <a:latin typeface="Cambria" panose="02040503050406030204" pitchFamily="18" charset="0"/>
                <a:ea typeface="Cambria" panose="02040503050406030204" pitchFamily="18" charset="0"/>
              </a:rPr>
              <a:t>¬ </a:t>
            </a:r>
            <a:r>
              <a:rPr lang="en-US" sz="3600" b="1" i="0" dirty="0">
                <a:solidFill>
                  <a:srgbClr val="000000"/>
                </a:solidFill>
                <a:effectLst/>
                <a:latin typeface="Cambria" panose="02040503050406030204" pitchFamily="18" charset="0"/>
                <a:ea typeface="Cambria" panose="02040503050406030204" pitchFamily="18" charset="0"/>
              </a:rPr>
              <a:t>eats(</a:t>
            </a:r>
            <a:r>
              <a:rPr lang="en-US" sz="3600" b="1" i="0" dirty="0" err="1">
                <a:solidFill>
                  <a:srgbClr val="000000"/>
                </a:solidFill>
                <a:effectLst/>
                <a:latin typeface="Cambria" panose="02040503050406030204" pitchFamily="18" charset="0"/>
                <a:ea typeface="Cambria" panose="02040503050406030204" pitchFamily="18" charset="0"/>
              </a:rPr>
              <a:t>y,z</a:t>
            </a:r>
            <a:r>
              <a:rPr lang="en-US" sz="3600" b="1" i="0" dirty="0">
                <a:solidFill>
                  <a:srgbClr val="000000"/>
                </a:solidFill>
                <a:effectLst/>
                <a:latin typeface="Cambria" panose="02040503050406030204" pitchFamily="18" charset="0"/>
                <a:ea typeface="Cambria" panose="02040503050406030204" pitchFamily="18" charset="0"/>
              </a:rPr>
              <a:t>) </a:t>
            </a:r>
            <a:r>
              <a:rPr lang="en-US" sz="3200" b="1" i="0" dirty="0">
                <a:solidFill>
                  <a:srgbClr val="000000"/>
                </a:solidFill>
                <a:effectLst/>
                <a:latin typeface="Cambria" panose="02040503050406030204" pitchFamily="18" charset="0"/>
                <a:ea typeface="Cambria" panose="02040503050406030204" pitchFamily="18" charset="0"/>
              </a:rPr>
              <a:t>V </a:t>
            </a:r>
            <a:r>
              <a:rPr lang="es-ES" sz="3200" b="1" i="0" dirty="0" err="1">
                <a:solidFill>
                  <a:srgbClr val="000000"/>
                </a:solidFill>
                <a:effectLst/>
                <a:latin typeface="Cambria" panose="02040503050406030204" pitchFamily="18" charset="0"/>
                <a:ea typeface="Cambria" panose="02040503050406030204" pitchFamily="18" charset="0"/>
              </a:rPr>
              <a:t>killed</a:t>
            </a:r>
            <a:r>
              <a:rPr lang="es-ES" sz="3200" b="1" i="0" dirty="0">
                <a:solidFill>
                  <a:srgbClr val="000000"/>
                </a:solidFill>
                <a:effectLst/>
                <a:latin typeface="Cambria" panose="02040503050406030204" pitchFamily="18" charset="0"/>
                <a:ea typeface="Cambria" panose="02040503050406030204" pitchFamily="18" charset="0"/>
              </a:rPr>
              <a:t>(y) V </a:t>
            </a:r>
            <a:r>
              <a:rPr lang="es-ES" sz="3200" b="1" i="0" dirty="0" err="1">
                <a:solidFill>
                  <a:srgbClr val="000000"/>
                </a:solidFill>
                <a:effectLst/>
                <a:latin typeface="Cambria" panose="02040503050406030204" pitchFamily="18" charset="0"/>
                <a:ea typeface="Cambria" panose="02040503050406030204" pitchFamily="18" charset="0"/>
              </a:rPr>
              <a:t>food</a:t>
            </a:r>
            <a:r>
              <a:rPr lang="es-ES" sz="3200" b="1" i="0" dirty="0">
                <a:solidFill>
                  <a:srgbClr val="000000"/>
                </a:solidFill>
                <a:effectLst/>
                <a:latin typeface="Cambria" panose="02040503050406030204" pitchFamily="18" charset="0"/>
                <a:ea typeface="Cambria" panose="02040503050406030204" pitchFamily="18" charset="0"/>
              </a:rPr>
              <a:t>(z)</a:t>
            </a:r>
          </a:p>
          <a:p>
            <a:pPr algn="just"/>
            <a:endParaRPr lang="en-US" sz="3000" b="0" i="0" dirty="0">
              <a:solidFill>
                <a:schemeClr val="accent6">
                  <a:lumMod val="50000"/>
                </a:schemeClr>
              </a:solidFill>
              <a:effectLst/>
              <a:latin typeface="Book Antiqua" panose="02040602050305030304" pitchFamily="18" charset="0"/>
            </a:endParaRPr>
          </a:p>
          <a:p>
            <a:pPr algn="just"/>
            <a:r>
              <a:rPr lang="en-US" sz="3000" b="1" dirty="0">
                <a:latin typeface="Book Antiqua" panose="02040602050305030304" pitchFamily="18" charset="0"/>
              </a:rPr>
              <a:t>eats(</a:t>
            </a:r>
            <a:r>
              <a:rPr lang="en-US" sz="3000" b="1" dirty="0" err="1">
                <a:latin typeface="Book Antiqua" panose="02040602050305030304" pitchFamily="18" charset="0"/>
              </a:rPr>
              <a:t>Ajit,peanuts</a:t>
            </a:r>
            <a:r>
              <a:rPr lang="en-US" sz="3000" b="1" dirty="0">
                <a:latin typeface="Book Antiqua" panose="02040602050305030304" pitchFamily="18" charset="0"/>
              </a:rPr>
              <a:t>) </a:t>
            </a:r>
            <a:r>
              <a:rPr lang="en-US" sz="3200" b="1" i="0" dirty="0">
                <a:effectLst/>
                <a:latin typeface="Cambria" panose="02040503050406030204" pitchFamily="18" charset="0"/>
                <a:ea typeface="Cambria" panose="02040503050406030204" pitchFamily="18" charset="0"/>
              </a:rPr>
              <a:t>∧ alive(Ajit)</a:t>
            </a:r>
          </a:p>
          <a:p>
            <a:pPr algn="just"/>
            <a:r>
              <a:rPr lang="en-US" sz="3200" b="1" i="0" dirty="0">
                <a:solidFill>
                  <a:srgbClr val="000000"/>
                </a:solidFill>
                <a:effectLst/>
                <a:latin typeface="Cambria" panose="02040503050406030204" pitchFamily="18" charset="0"/>
                <a:ea typeface="Cambria" panose="02040503050406030204" pitchFamily="18" charset="0"/>
              </a:rPr>
              <a:t>∀ w </a:t>
            </a:r>
            <a:r>
              <a:rPr lang="es-ES" sz="3600" b="1" i="0" dirty="0">
                <a:solidFill>
                  <a:srgbClr val="000000"/>
                </a:solidFill>
                <a:effectLst/>
                <a:latin typeface="Cambria" panose="02040503050406030204" pitchFamily="18" charset="0"/>
                <a:ea typeface="Cambria" panose="02040503050406030204" pitchFamily="18" charset="0"/>
              </a:rPr>
              <a:t>¬ </a:t>
            </a:r>
            <a:r>
              <a:rPr lang="en-US" sz="3200" b="1" i="0" dirty="0">
                <a:solidFill>
                  <a:srgbClr val="000000"/>
                </a:solidFill>
                <a:effectLst/>
                <a:latin typeface="Cambria" panose="02040503050406030204" pitchFamily="18" charset="0"/>
                <a:ea typeface="Cambria" panose="02040503050406030204" pitchFamily="18" charset="0"/>
              </a:rPr>
              <a:t>eats(</a:t>
            </a:r>
            <a:r>
              <a:rPr lang="en-US" sz="3200" b="1" i="0" dirty="0" err="1">
                <a:solidFill>
                  <a:srgbClr val="000000"/>
                </a:solidFill>
                <a:effectLst/>
                <a:latin typeface="Cambria" panose="02040503050406030204" pitchFamily="18" charset="0"/>
                <a:ea typeface="Cambria" panose="02040503050406030204" pitchFamily="18" charset="0"/>
              </a:rPr>
              <a:t>Ajit,w</a:t>
            </a:r>
            <a:r>
              <a:rPr lang="en-US" sz="3200" b="1" i="0" dirty="0">
                <a:solidFill>
                  <a:srgbClr val="000000"/>
                </a:solidFill>
                <a:effectLst/>
                <a:latin typeface="Cambria" panose="02040503050406030204" pitchFamily="18" charset="0"/>
                <a:ea typeface="Cambria" panose="02040503050406030204" pitchFamily="18" charset="0"/>
              </a:rPr>
              <a:t>)</a:t>
            </a:r>
            <a:r>
              <a:rPr lang="es-ES" sz="3200" b="1" i="0" dirty="0">
                <a:solidFill>
                  <a:srgbClr val="000000"/>
                </a:solidFill>
                <a:effectLst/>
                <a:latin typeface="Cambria" panose="02040503050406030204" pitchFamily="18" charset="0"/>
                <a:ea typeface="Cambria" panose="02040503050406030204" pitchFamily="18" charset="0"/>
              </a:rPr>
              <a:t> V </a:t>
            </a:r>
            <a:r>
              <a:rPr lang="es-ES" sz="3200" b="1" i="0" dirty="0" err="1">
                <a:solidFill>
                  <a:srgbClr val="000000"/>
                </a:solidFill>
                <a:effectLst/>
                <a:latin typeface="Cambria" panose="02040503050406030204" pitchFamily="18" charset="0"/>
                <a:ea typeface="Cambria" panose="02040503050406030204" pitchFamily="18" charset="0"/>
              </a:rPr>
              <a:t>eats</a:t>
            </a:r>
            <a:r>
              <a:rPr lang="es-ES" sz="3200" b="1" i="0" dirty="0">
                <a:solidFill>
                  <a:srgbClr val="000000"/>
                </a:solidFill>
                <a:effectLst/>
                <a:latin typeface="Cambria" panose="02040503050406030204" pitchFamily="18" charset="0"/>
                <a:ea typeface="Cambria" panose="02040503050406030204" pitchFamily="18" charset="0"/>
              </a:rPr>
              <a:t>(</a:t>
            </a:r>
            <a:r>
              <a:rPr lang="es-ES" sz="3200" b="1" i="0" dirty="0" err="1">
                <a:solidFill>
                  <a:srgbClr val="000000"/>
                </a:solidFill>
                <a:effectLst/>
                <a:latin typeface="Cambria" panose="02040503050406030204" pitchFamily="18" charset="0"/>
                <a:ea typeface="Cambria" panose="02040503050406030204" pitchFamily="18" charset="0"/>
              </a:rPr>
              <a:t>Pooriya,w</a:t>
            </a:r>
            <a:r>
              <a:rPr lang="es-ES" sz="3200" b="1" i="0" dirty="0">
                <a:solidFill>
                  <a:srgbClr val="000000"/>
                </a:solidFill>
                <a:effectLst/>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a:p>
            <a:pPr algn="just"/>
            <a:endParaRPr lang="en-US" sz="3000" b="0" i="0" dirty="0">
              <a:effectLst/>
              <a:latin typeface="Book Antiqua" panose="02040602050305030304" pitchFamily="18" charset="0"/>
            </a:endParaRPr>
          </a:p>
        </p:txBody>
      </p:sp>
    </p:spTree>
    <p:extLst>
      <p:ext uri="{BB962C8B-B14F-4D97-AF65-F5344CB8AC3E}">
        <p14:creationId xmlns:p14="http://schemas.microsoft.com/office/powerpoint/2010/main" val="36138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DC7B1-4527-2E5F-2929-BFCE3AFD19E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B9AC2AD-5429-BF0E-D18E-078204B893AF}"/>
              </a:ext>
            </a:extLst>
          </p:cNvPr>
          <p:cNvSpPr txBox="1"/>
          <p:nvPr/>
        </p:nvSpPr>
        <p:spPr>
          <a:xfrm>
            <a:off x="83265" y="0"/>
            <a:ext cx="7633121" cy="553998"/>
          </a:xfrm>
          <a:prstGeom prst="rect">
            <a:avLst/>
          </a:prstGeom>
          <a:noFill/>
        </p:spPr>
        <p:txBody>
          <a:bodyPr wrap="square">
            <a:spAutoFit/>
          </a:bodyPr>
          <a:lstStyle/>
          <a:p>
            <a:pPr algn="just"/>
            <a:r>
              <a:rPr lang="en-US" sz="3000" b="1" i="1" dirty="0">
                <a:solidFill>
                  <a:srgbClr val="C00000"/>
                </a:solidFill>
                <a:effectLst/>
                <a:latin typeface="Book Antiqua" panose="02040602050305030304" pitchFamily="18" charset="0"/>
              </a:rPr>
              <a:t>Drop Universal Quantifiers</a:t>
            </a:r>
            <a:endParaRPr lang="en-US" sz="3000" b="0" i="1" dirty="0">
              <a:solidFill>
                <a:srgbClr val="C00000"/>
              </a:solidFill>
              <a:effectLst/>
              <a:latin typeface="Book Antiqua" panose="02040602050305030304" pitchFamily="18" charset="0"/>
            </a:endParaRPr>
          </a:p>
        </p:txBody>
      </p:sp>
      <p:sp>
        <p:nvSpPr>
          <p:cNvPr id="3" name="TextBox 2">
            <a:extLst>
              <a:ext uri="{FF2B5EF4-FFF2-40B4-BE49-F238E27FC236}">
                <a16:creationId xmlns:a16="http://schemas.microsoft.com/office/drawing/2014/main" id="{C5E1239B-42CA-E183-A2C6-AE1DA4447000}"/>
              </a:ext>
            </a:extLst>
          </p:cNvPr>
          <p:cNvSpPr txBox="1"/>
          <p:nvPr/>
        </p:nvSpPr>
        <p:spPr>
          <a:xfrm>
            <a:off x="376962" y="474345"/>
            <a:ext cx="8390075" cy="5447645"/>
          </a:xfrm>
          <a:prstGeom prst="rect">
            <a:avLst/>
          </a:prstGeom>
          <a:noFill/>
        </p:spPr>
        <p:txBody>
          <a:bodyPr wrap="square">
            <a:spAutoFit/>
          </a:bodyPr>
          <a:lstStyle/>
          <a:p>
            <a:r>
              <a:rPr lang="es-ES" sz="3200" b="1" i="0" dirty="0">
                <a:solidFill>
                  <a:srgbClr val="000000"/>
                </a:solidFill>
                <a:effectLst/>
                <a:latin typeface="Cambria" panose="02040503050406030204" pitchFamily="18" charset="0"/>
                <a:ea typeface="Cambria" panose="02040503050406030204" pitchFamily="18" charset="0"/>
              </a:rPr>
              <a:t>¬ </a:t>
            </a:r>
            <a:r>
              <a:rPr lang="en-US" sz="3000" b="1" i="0" dirty="0">
                <a:solidFill>
                  <a:srgbClr val="000000"/>
                </a:solidFill>
                <a:effectLst/>
                <a:latin typeface="Cambria" panose="02040503050406030204" pitchFamily="18" charset="0"/>
                <a:ea typeface="Cambria" panose="02040503050406030204" pitchFamily="18" charset="0"/>
              </a:rPr>
              <a:t>food(x)</a:t>
            </a:r>
            <a:r>
              <a:rPr lang="es-ES" sz="3200" b="1" i="0" dirty="0">
                <a:solidFill>
                  <a:srgbClr val="000000"/>
                </a:solidFill>
                <a:effectLst/>
                <a:latin typeface="Cambria" panose="02040503050406030204" pitchFamily="18" charset="0"/>
                <a:ea typeface="Cambria" panose="02040503050406030204" pitchFamily="18" charset="0"/>
              </a:rPr>
              <a:t> V </a:t>
            </a:r>
            <a:r>
              <a:rPr lang="es-ES" sz="3200" b="1" i="0" dirty="0" err="1">
                <a:solidFill>
                  <a:srgbClr val="000000"/>
                </a:solidFill>
                <a:effectLst/>
                <a:latin typeface="Cambria" panose="02040503050406030204" pitchFamily="18" charset="0"/>
                <a:ea typeface="Cambria" panose="02040503050406030204" pitchFamily="18" charset="0"/>
              </a:rPr>
              <a:t>Likes</a:t>
            </a:r>
            <a:r>
              <a:rPr lang="es-ES" sz="3200" b="1" i="0" dirty="0">
                <a:solidFill>
                  <a:srgbClr val="000000"/>
                </a:solidFill>
                <a:effectLst/>
                <a:latin typeface="Cambria" panose="02040503050406030204" pitchFamily="18" charset="0"/>
                <a:ea typeface="Cambria" panose="02040503050406030204" pitchFamily="18" charset="0"/>
              </a:rPr>
              <a:t>(</a:t>
            </a:r>
            <a:r>
              <a:rPr lang="es-ES" sz="3200" b="1" i="0" dirty="0" err="1">
                <a:solidFill>
                  <a:srgbClr val="000000"/>
                </a:solidFill>
                <a:effectLst/>
                <a:latin typeface="Cambria" panose="02040503050406030204" pitchFamily="18" charset="0"/>
                <a:ea typeface="Cambria" panose="02040503050406030204" pitchFamily="18" charset="0"/>
              </a:rPr>
              <a:t>John,x</a:t>
            </a:r>
            <a:r>
              <a:rPr lang="es-ES" sz="3200" b="1" i="0" dirty="0">
                <a:solidFill>
                  <a:srgbClr val="000000"/>
                </a:solidFill>
                <a:effectLst/>
                <a:latin typeface="Cambria" panose="02040503050406030204" pitchFamily="18" charset="0"/>
                <a:ea typeface="Cambria" panose="02040503050406030204" pitchFamily="18" charset="0"/>
              </a:rPr>
              <a:t>)</a:t>
            </a:r>
          </a:p>
          <a:p>
            <a:endParaRPr lang="en-US" sz="3000" b="0" i="0" dirty="0">
              <a:solidFill>
                <a:schemeClr val="accent6">
                  <a:lumMod val="50000"/>
                </a:schemeClr>
              </a:solidFill>
              <a:effectLst/>
              <a:latin typeface="Book Antiqua" panose="02040602050305030304" pitchFamily="18" charset="0"/>
            </a:endParaRPr>
          </a:p>
          <a:p>
            <a:pPr algn="just"/>
            <a:r>
              <a:rPr lang="en-US" sz="3000" b="1" dirty="0">
                <a:latin typeface="Book Antiqua" panose="02040602050305030304" pitchFamily="18" charset="0"/>
              </a:rPr>
              <a:t>food(Apple) </a:t>
            </a:r>
            <a:endParaRPr lang="en-US" sz="3200" b="1" dirty="0">
              <a:solidFill>
                <a:srgbClr val="000000"/>
              </a:solidFill>
              <a:latin typeface="Cambria" panose="02040503050406030204" pitchFamily="18" charset="0"/>
              <a:ea typeface="Cambria" panose="02040503050406030204" pitchFamily="18" charset="0"/>
            </a:endParaRPr>
          </a:p>
          <a:p>
            <a:pPr algn="just"/>
            <a:r>
              <a:rPr lang="en-US" sz="3000" b="1" dirty="0">
                <a:latin typeface="Book Antiqua" panose="02040602050305030304" pitchFamily="18" charset="0"/>
              </a:rPr>
              <a:t>food(Vegetable)</a:t>
            </a:r>
          </a:p>
          <a:p>
            <a:pPr algn="just"/>
            <a:endParaRPr lang="en-US" sz="3000" b="0" i="0" dirty="0">
              <a:effectLst/>
              <a:latin typeface="Book Antiqua" panose="02040602050305030304" pitchFamily="18" charset="0"/>
            </a:endParaRPr>
          </a:p>
          <a:p>
            <a:pPr algn="just"/>
            <a:r>
              <a:rPr lang="es-ES" sz="3200" b="1" i="0" dirty="0">
                <a:solidFill>
                  <a:srgbClr val="000000"/>
                </a:solidFill>
                <a:effectLst/>
                <a:latin typeface="Cambria" panose="02040503050406030204" pitchFamily="18" charset="0"/>
                <a:ea typeface="Cambria" panose="02040503050406030204" pitchFamily="18" charset="0"/>
              </a:rPr>
              <a:t>¬ </a:t>
            </a:r>
            <a:r>
              <a:rPr lang="en-US" sz="3600" b="1" i="0" dirty="0">
                <a:solidFill>
                  <a:srgbClr val="000000"/>
                </a:solidFill>
                <a:effectLst/>
                <a:latin typeface="Cambria" panose="02040503050406030204" pitchFamily="18" charset="0"/>
                <a:ea typeface="Cambria" panose="02040503050406030204" pitchFamily="18" charset="0"/>
              </a:rPr>
              <a:t>eats(</a:t>
            </a:r>
            <a:r>
              <a:rPr lang="en-US" sz="3600" b="1" i="0" dirty="0" err="1">
                <a:solidFill>
                  <a:srgbClr val="000000"/>
                </a:solidFill>
                <a:effectLst/>
                <a:latin typeface="Cambria" panose="02040503050406030204" pitchFamily="18" charset="0"/>
                <a:ea typeface="Cambria" panose="02040503050406030204" pitchFamily="18" charset="0"/>
              </a:rPr>
              <a:t>y,z</a:t>
            </a:r>
            <a:r>
              <a:rPr lang="en-US" sz="3600" b="1" i="0" dirty="0">
                <a:solidFill>
                  <a:srgbClr val="000000"/>
                </a:solidFill>
                <a:effectLst/>
                <a:latin typeface="Cambria" panose="02040503050406030204" pitchFamily="18" charset="0"/>
                <a:ea typeface="Cambria" panose="02040503050406030204" pitchFamily="18" charset="0"/>
              </a:rPr>
              <a:t>) </a:t>
            </a:r>
            <a:r>
              <a:rPr lang="en-US" sz="3200" b="1" i="0" dirty="0">
                <a:solidFill>
                  <a:srgbClr val="000000"/>
                </a:solidFill>
                <a:effectLst/>
                <a:latin typeface="Cambria" panose="02040503050406030204" pitchFamily="18" charset="0"/>
                <a:ea typeface="Cambria" panose="02040503050406030204" pitchFamily="18" charset="0"/>
              </a:rPr>
              <a:t>V </a:t>
            </a:r>
            <a:r>
              <a:rPr lang="es-ES" sz="3200" b="1" i="0" dirty="0" err="1">
                <a:solidFill>
                  <a:srgbClr val="000000"/>
                </a:solidFill>
                <a:effectLst/>
                <a:latin typeface="Cambria" panose="02040503050406030204" pitchFamily="18" charset="0"/>
                <a:ea typeface="Cambria" panose="02040503050406030204" pitchFamily="18" charset="0"/>
              </a:rPr>
              <a:t>killed</a:t>
            </a:r>
            <a:r>
              <a:rPr lang="es-ES" sz="3200" b="1" i="0" dirty="0">
                <a:solidFill>
                  <a:srgbClr val="000000"/>
                </a:solidFill>
                <a:effectLst/>
                <a:latin typeface="Cambria" panose="02040503050406030204" pitchFamily="18" charset="0"/>
                <a:ea typeface="Cambria" panose="02040503050406030204" pitchFamily="18" charset="0"/>
              </a:rPr>
              <a:t>(y) V </a:t>
            </a:r>
            <a:r>
              <a:rPr lang="es-ES" sz="3200" b="1" i="0" dirty="0" err="1">
                <a:solidFill>
                  <a:srgbClr val="000000"/>
                </a:solidFill>
                <a:effectLst/>
                <a:latin typeface="Cambria" panose="02040503050406030204" pitchFamily="18" charset="0"/>
                <a:ea typeface="Cambria" panose="02040503050406030204" pitchFamily="18" charset="0"/>
              </a:rPr>
              <a:t>food</a:t>
            </a:r>
            <a:r>
              <a:rPr lang="es-ES" sz="3200" b="1" i="0" dirty="0">
                <a:solidFill>
                  <a:srgbClr val="000000"/>
                </a:solidFill>
                <a:effectLst/>
                <a:latin typeface="Cambria" panose="02040503050406030204" pitchFamily="18" charset="0"/>
                <a:ea typeface="Cambria" panose="02040503050406030204" pitchFamily="18" charset="0"/>
              </a:rPr>
              <a:t>(z)</a:t>
            </a:r>
          </a:p>
          <a:p>
            <a:pPr algn="just"/>
            <a:endParaRPr lang="en-US" sz="3000" b="0" i="0" dirty="0">
              <a:solidFill>
                <a:schemeClr val="accent6">
                  <a:lumMod val="50000"/>
                </a:schemeClr>
              </a:solidFill>
              <a:effectLst/>
              <a:latin typeface="Book Antiqua" panose="02040602050305030304" pitchFamily="18" charset="0"/>
            </a:endParaRPr>
          </a:p>
          <a:p>
            <a:pPr algn="just"/>
            <a:r>
              <a:rPr lang="en-US" sz="3000" b="1" dirty="0">
                <a:latin typeface="Book Antiqua" panose="02040602050305030304" pitchFamily="18" charset="0"/>
              </a:rPr>
              <a:t>eats(</a:t>
            </a:r>
            <a:r>
              <a:rPr lang="en-US" sz="3000" b="1" dirty="0" err="1">
                <a:latin typeface="Book Antiqua" panose="02040602050305030304" pitchFamily="18" charset="0"/>
              </a:rPr>
              <a:t>Ajit,peanuts</a:t>
            </a:r>
            <a:r>
              <a:rPr lang="en-US" sz="3000" b="1" dirty="0">
                <a:latin typeface="Book Antiqua" panose="02040602050305030304" pitchFamily="18" charset="0"/>
              </a:rPr>
              <a:t>) </a:t>
            </a:r>
            <a:endParaRPr lang="en-US" sz="3200" b="1" dirty="0">
              <a:latin typeface="Cambria" panose="02040503050406030204" pitchFamily="18" charset="0"/>
              <a:ea typeface="Cambria" panose="02040503050406030204" pitchFamily="18" charset="0"/>
            </a:endParaRPr>
          </a:p>
          <a:p>
            <a:pPr algn="just"/>
            <a:r>
              <a:rPr lang="en-US" sz="3200" b="1" i="0" dirty="0">
                <a:effectLst/>
                <a:latin typeface="Cambria" panose="02040503050406030204" pitchFamily="18" charset="0"/>
                <a:ea typeface="Cambria" panose="02040503050406030204" pitchFamily="18" charset="0"/>
              </a:rPr>
              <a:t>alive(Ajit)</a:t>
            </a:r>
          </a:p>
          <a:p>
            <a:pPr algn="just"/>
            <a:endParaRPr lang="en-US" sz="3200" b="1" dirty="0">
              <a:solidFill>
                <a:srgbClr val="000000"/>
              </a:solidFill>
              <a:latin typeface="Cambria" panose="02040503050406030204" pitchFamily="18" charset="0"/>
              <a:ea typeface="Cambria" panose="02040503050406030204" pitchFamily="18" charset="0"/>
            </a:endParaRPr>
          </a:p>
          <a:p>
            <a:pPr algn="just"/>
            <a:r>
              <a:rPr lang="es-ES" sz="3600" b="1" i="0" dirty="0">
                <a:solidFill>
                  <a:srgbClr val="000000"/>
                </a:solidFill>
                <a:effectLst/>
                <a:latin typeface="Cambria" panose="02040503050406030204" pitchFamily="18" charset="0"/>
                <a:ea typeface="Cambria" panose="02040503050406030204" pitchFamily="18" charset="0"/>
              </a:rPr>
              <a:t>¬ </a:t>
            </a:r>
            <a:r>
              <a:rPr lang="en-US" sz="3200" b="1" i="0" dirty="0">
                <a:solidFill>
                  <a:srgbClr val="000000"/>
                </a:solidFill>
                <a:effectLst/>
                <a:latin typeface="Cambria" panose="02040503050406030204" pitchFamily="18" charset="0"/>
                <a:ea typeface="Cambria" panose="02040503050406030204" pitchFamily="18" charset="0"/>
              </a:rPr>
              <a:t>eats(</a:t>
            </a:r>
            <a:r>
              <a:rPr lang="en-US" sz="3200" b="1" i="0" dirty="0" err="1">
                <a:solidFill>
                  <a:srgbClr val="000000"/>
                </a:solidFill>
                <a:effectLst/>
                <a:latin typeface="Cambria" panose="02040503050406030204" pitchFamily="18" charset="0"/>
                <a:ea typeface="Cambria" panose="02040503050406030204" pitchFamily="18" charset="0"/>
              </a:rPr>
              <a:t>Ajit,w</a:t>
            </a:r>
            <a:r>
              <a:rPr lang="en-US" sz="3200" b="1" i="0" dirty="0">
                <a:solidFill>
                  <a:srgbClr val="000000"/>
                </a:solidFill>
                <a:effectLst/>
                <a:latin typeface="Cambria" panose="02040503050406030204" pitchFamily="18" charset="0"/>
                <a:ea typeface="Cambria" panose="02040503050406030204" pitchFamily="18" charset="0"/>
              </a:rPr>
              <a:t>)</a:t>
            </a:r>
            <a:r>
              <a:rPr lang="es-ES" sz="3200" b="1" i="0" dirty="0">
                <a:solidFill>
                  <a:srgbClr val="000000"/>
                </a:solidFill>
                <a:effectLst/>
                <a:latin typeface="Cambria" panose="02040503050406030204" pitchFamily="18" charset="0"/>
                <a:ea typeface="Cambria" panose="02040503050406030204" pitchFamily="18" charset="0"/>
              </a:rPr>
              <a:t> V </a:t>
            </a:r>
            <a:r>
              <a:rPr lang="es-ES" sz="3200" b="1" i="0" dirty="0" err="1">
                <a:solidFill>
                  <a:srgbClr val="000000"/>
                </a:solidFill>
                <a:effectLst/>
                <a:latin typeface="Cambria" panose="02040503050406030204" pitchFamily="18" charset="0"/>
                <a:ea typeface="Cambria" panose="02040503050406030204" pitchFamily="18" charset="0"/>
              </a:rPr>
              <a:t>eats</a:t>
            </a:r>
            <a:r>
              <a:rPr lang="es-ES" sz="3200" b="1" i="0" dirty="0">
                <a:solidFill>
                  <a:srgbClr val="000000"/>
                </a:solidFill>
                <a:effectLst/>
                <a:latin typeface="Cambria" panose="02040503050406030204" pitchFamily="18" charset="0"/>
                <a:ea typeface="Cambria" panose="02040503050406030204" pitchFamily="18" charset="0"/>
              </a:rPr>
              <a:t>(</a:t>
            </a:r>
            <a:r>
              <a:rPr lang="es-ES" sz="3200" b="1" i="0" dirty="0" err="1">
                <a:solidFill>
                  <a:srgbClr val="000000"/>
                </a:solidFill>
                <a:effectLst/>
                <a:latin typeface="Cambria" panose="02040503050406030204" pitchFamily="18" charset="0"/>
                <a:ea typeface="Cambria" panose="02040503050406030204" pitchFamily="18" charset="0"/>
              </a:rPr>
              <a:t>Pooriya,w</a:t>
            </a:r>
            <a:r>
              <a:rPr lang="es-ES" sz="3200" b="1" i="0" dirty="0">
                <a:solidFill>
                  <a:srgbClr val="000000"/>
                </a:solidFill>
                <a:effectLst/>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407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B62D88-38E6-98A2-676A-CCEE90B55A2D}"/>
              </a:ext>
            </a:extLst>
          </p:cNvPr>
          <p:cNvSpPr txBox="1"/>
          <p:nvPr/>
        </p:nvSpPr>
        <p:spPr>
          <a:xfrm>
            <a:off x="83265" y="0"/>
            <a:ext cx="7633121" cy="553998"/>
          </a:xfrm>
          <a:prstGeom prst="rect">
            <a:avLst/>
          </a:prstGeom>
          <a:noFill/>
        </p:spPr>
        <p:txBody>
          <a:bodyPr wrap="square">
            <a:spAutoFit/>
          </a:bodyPr>
          <a:lstStyle/>
          <a:p>
            <a:pPr algn="just"/>
            <a:r>
              <a:rPr lang="en-US" sz="3000" b="1" i="1" dirty="0">
                <a:solidFill>
                  <a:srgbClr val="C00000"/>
                </a:solidFill>
                <a:effectLst/>
                <a:latin typeface="Book Antiqua" panose="02040602050305030304" pitchFamily="18" charset="0"/>
              </a:rPr>
              <a:t>Negate the statement to be proved</a:t>
            </a:r>
            <a:endParaRPr lang="en-US" sz="3000" b="0" i="1" dirty="0">
              <a:solidFill>
                <a:srgbClr val="C00000"/>
              </a:solidFill>
              <a:effectLst/>
              <a:latin typeface="Book Antiqua" panose="02040602050305030304" pitchFamily="18" charset="0"/>
            </a:endParaRPr>
          </a:p>
        </p:txBody>
      </p:sp>
      <p:sp>
        <p:nvSpPr>
          <p:cNvPr id="3" name="TextBox 2">
            <a:extLst>
              <a:ext uri="{FF2B5EF4-FFF2-40B4-BE49-F238E27FC236}">
                <a16:creationId xmlns:a16="http://schemas.microsoft.com/office/drawing/2014/main" id="{54B64F37-7479-54B6-0AFA-C5E24EC9F8B8}"/>
              </a:ext>
            </a:extLst>
          </p:cNvPr>
          <p:cNvSpPr txBox="1"/>
          <p:nvPr/>
        </p:nvSpPr>
        <p:spPr>
          <a:xfrm>
            <a:off x="591939" y="553998"/>
            <a:ext cx="7633121" cy="1477328"/>
          </a:xfrm>
          <a:prstGeom prst="rect">
            <a:avLst/>
          </a:prstGeom>
          <a:noFill/>
        </p:spPr>
        <p:txBody>
          <a:bodyPr wrap="square">
            <a:spAutoFit/>
          </a:bodyPr>
          <a:lstStyle/>
          <a:p>
            <a:pPr algn="just"/>
            <a:r>
              <a:rPr lang="en-US" sz="3000" b="1" dirty="0">
                <a:effectLst/>
                <a:latin typeface="Book Antiqua" panose="02040602050305030304" pitchFamily="18" charset="0"/>
              </a:rPr>
              <a:t>John likes peanuts.</a:t>
            </a:r>
          </a:p>
          <a:p>
            <a:pPr algn="just"/>
            <a:r>
              <a:rPr lang="en-US" sz="3000" b="1" dirty="0">
                <a:latin typeface="Book Antiqua" panose="02040602050305030304" pitchFamily="18" charset="0"/>
              </a:rPr>
              <a:t>likes(</a:t>
            </a:r>
            <a:r>
              <a:rPr lang="en-US" sz="3000" b="1" dirty="0" err="1">
                <a:latin typeface="Book Antiqua" panose="02040602050305030304" pitchFamily="18" charset="0"/>
              </a:rPr>
              <a:t>John,peanuts</a:t>
            </a:r>
            <a:r>
              <a:rPr lang="en-US" sz="3000" b="1" dirty="0">
                <a:latin typeface="Book Antiqua" panose="02040602050305030304" pitchFamily="18" charset="0"/>
              </a:rPr>
              <a:t>)</a:t>
            </a:r>
          </a:p>
          <a:p>
            <a:pPr algn="just"/>
            <a:r>
              <a:rPr lang="es-ES" sz="2800" b="1" i="0" dirty="0">
                <a:solidFill>
                  <a:srgbClr val="000000"/>
                </a:solidFill>
                <a:effectLst/>
                <a:latin typeface="Cambria" panose="02040503050406030204" pitchFamily="18" charset="0"/>
                <a:ea typeface="Cambria" panose="02040503050406030204" pitchFamily="18" charset="0"/>
              </a:rPr>
              <a:t>¬</a:t>
            </a:r>
            <a:r>
              <a:rPr lang="es-ES" sz="2800" b="1" i="0" dirty="0" err="1">
                <a:solidFill>
                  <a:srgbClr val="000000"/>
                </a:solidFill>
                <a:effectLst/>
                <a:latin typeface="Cambria" panose="02040503050406030204" pitchFamily="18" charset="0"/>
                <a:ea typeface="Cambria" panose="02040503050406030204" pitchFamily="18" charset="0"/>
              </a:rPr>
              <a:t>likes</a:t>
            </a:r>
            <a:r>
              <a:rPr lang="es-ES" sz="2800" b="1" i="0" dirty="0">
                <a:solidFill>
                  <a:srgbClr val="000000"/>
                </a:solidFill>
                <a:effectLst/>
                <a:latin typeface="Cambria" panose="02040503050406030204" pitchFamily="18" charset="0"/>
                <a:ea typeface="Cambria" panose="02040503050406030204" pitchFamily="18" charset="0"/>
              </a:rPr>
              <a:t>(</a:t>
            </a:r>
            <a:r>
              <a:rPr lang="es-ES" sz="2800" b="1" i="0" dirty="0" err="1">
                <a:solidFill>
                  <a:srgbClr val="000000"/>
                </a:solidFill>
                <a:effectLst/>
                <a:latin typeface="Cambria" panose="02040503050406030204" pitchFamily="18" charset="0"/>
                <a:ea typeface="Cambria" panose="02040503050406030204" pitchFamily="18" charset="0"/>
              </a:rPr>
              <a:t>John,peanuts</a:t>
            </a:r>
            <a:r>
              <a:rPr lang="es-ES" sz="2800" b="1" i="0" dirty="0">
                <a:solidFill>
                  <a:srgbClr val="000000"/>
                </a:solidFill>
                <a:effectLst/>
                <a:latin typeface="Cambria" panose="02040503050406030204" pitchFamily="18" charset="0"/>
                <a:ea typeface="Cambria" panose="02040503050406030204" pitchFamily="18" charset="0"/>
              </a:rPr>
              <a:t>)</a:t>
            </a:r>
            <a:endParaRPr lang="en-US" sz="3000" b="0" dirty="0">
              <a:effectLst/>
              <a:latin typeface="Book Antiqua" panose="02040602050305030304" pitchFamily="18" charset="0"/>
            </a:endParaRPr>
          </a:p>
        </p:txBody>
      </p:sp>
    </p:spTree>
    <p:extLst>
      <p:ext uri="{BB962C8B-B14F-4D97-AF65-F5344CB8AC3E}">
        <p14:creationId xmlns:p14="http://schemas.microsoft.com/office/powerpoint/2010/main" val="29864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45734A-E9F9-6BB7-BD98-E9B7BE52DFEE}"/>
              </a:ext>
            </a:extLst>
          </p:cNvPr>
          <p:cNvSpPr txBox="1"/>
          <p:nvPr/>
        </p:nvSpPr>
        <p:spPr>
          <a:xfrm>
            <a:off x="83265" y="0"/>
            <a:ext cx="7633121" cy="553998"/>
          </a:xfrm>
          <a:prstGeom prst="rect">
            <a:avLst/>
          </a:prstGeom>
          <a:noFill/>
        </p:spPr>
        <p:txBody>
          <a:bodyPr wrap="square">
            <a:spAutoFit/>
          </a:bodyPr>
          <a:lstStyle/>
          <a:p>
            <a:pPr algn="just"/>
            <a:r>
              <a:rPr lang="en-US" sz="3000" b="1" i="1" dirty="0">
                <a:solidFill>
                  <a:srgbClr val="C00000"/>
                </a:solidFill>
                <a:effectLst/>
                <a:latin typeface="Book Antiqua" panose="02040602050305030304" pitchFamily="18" charset="0"/>
              </a:rPr>
              <a:t>Draw Resolution Graph</a:t>
            </a:r>
            <a:endParaRPr lang="en-US" sz="3000" b="0" i="1" dirty="0">
              <a:solidFill>
                <a:srgbClr val="C00000"/>
              </a:solidFill>
              <a:effectLst/>
              <a:latin typeface="Book Antiqua" panose="02040602050305030304" pitchFamily="18" charset="0"/>
            </a:endParaRPr>
          </a:p>
        </p:txBody>
      </p:sp>
      <p:sp>
        <p:nvSpPr>
          <p:cNvPr id="4" name="TextBox 3">
            <a:extLst>
              <a:ext uri="{FF2B5EF4-FFF2-40B4-BE49-F238E27FC236}">
                <a16:creationId xmlns:a16="http://schemas.microsoft.com/office/drawing/2014/main" id="{5E6DDE7C-76D1-A190-7C55-C8D8F77136D2}"/>
              </a:ext>
            </a:extLst>
          </p:cNvPr>
          <p:cNvSpPr txBox="1"/>
          <p:nvPr/>
        </p:nvSpPr>
        <p:spPr>
          <a:xfrm>
            <a:off x="30277" y="758422"/>
            <a:ext cx="4602278" cy="523220"/>
          </a:xfrm>
          <a:prstGeom prst="rect">
            <a:avLst/>
          </a:prstGeom>
          <a:noFill/>
        </p:spPr>
        <p:txBody>
          <a:bodyPr wrap="square">
            <a:spAutoFit/>
          </a:bodyPr>
          <a:lstStyle/>
          <a:p>
            <a:pPr algn="just"/>
            <a:r>
              <a:rPr lang="es-ES" sz="2800" b="1" i="0" dirty="0">
                <a:solidFill>
                  <a:srgbClr val="000000"/>
                </a:solidFill>
                <a:effectLst/>
                <a:latin typeface="Cambria" panose="02040503050406030204" pitchFamily="18" charset="0"/>
                <a:ea typeface="Cambria" panose="02040503050406030204" pitchFamily="18" charset="0"/>
              </a:rPr>
              <a:t>¬</a:t>
            </a:r>
            <a:r>
              <a:rPr lang="es-ES" sz="2800" b="1" i="0" dirty="0" err="1">
                <a:solidFill>
                  <a:srgbClr val="000000"/>
                </a:solidFill>
                <a:effectLst/>
                <a:latin typeface="Cambria" panose="02040503050406030204" pitchFamily="18" charset="0"/>
                <a:ea typeface="Cambria" panose="02040503050406030204" pitchFamily="18" charset="0"/>
              </a:rPr>
              <a:t>likes</a:t>
            </a:r>
            <a:r>
              <a:rPr lang="es-ES" sz="2800" b="1" i="0" dirty="0">
                <a:solidFill>
                  <a:srgbClr val="000000"/>
                </a:solidFill>
                <a:effectLst/>
                <a:latin typeface="Cambria" panose="02040503050406030204" pitchFamily="18" charset="0"/>
                <a:ea typeface="Cambria" panose="02040503050406030204" pitchFamily="18" charset="0"/>
              </a:rPr>
              <a:t>(</a:t>
            </a:r>
            <a:r>
              <a:rPr lang="es-ES" sz="2800" b="1" i="0" dirty="0" err="1">
                <a:solidFill>
                  <a:srgbClr val="000000"/>
                </a:solidFill>
                <a:effectLst/>
                <a:latin typeface="Cambria" panose="02040503050406030204" pitchFamily="18" charset="0"/>
                <a:ea typeface="Cambria" panose="02040503050406030204" pitchFamily="18" charset="0"/>
              </a:rPr>
              <a:t>John,peanuts</a:t>
            </a:r>
            <a:r>
              <a:rPr lang="es-ES" sz="2800" b="1" i="0" dirty="0">
                <a:solidFill>
                  <a:srgbClr val="000000"/>
                </a:solidFill>
                <a:effectLst/>
                <a:latin typeface="Cambria" panose="02040503050406030204" pitchFamily="18" charset="0"/>
                <a:ea typeface="Cambria" panose="02040503050406030204" pitchFamily="18" charset="0"/>
              </a:rPr>
              <a:t>)</a:t>
            </a:r>
            <a:endParaRPr lang="en-US" sz="3200" b="0" dirty="0">
              <a:effectLst/>
              <a:latin typeface="Book Antiqua" panose="02040602050305030304" pitchFamily="18" charset="0"/>
            </a:endParaRPr>
          </a:p>
        </p:txBody>
      </p:sp>
      <p:sp>
        <p:nvSpPr>
          <p:cNvPr id="6" name="TextBox 5">
            <a:extLst>
              <a:ext uri="{FF2B5EF4-FFF2-40B4-BE49-F238E27FC236}">
                <a16:creationId xmlns:a16="http://schemas.microsoft.com/office/drawing/2014/main" id="{AFDEDB10-803F-B997-6D2E-2359714F9C81}"/>
              </a:ext>
            </a:extLst>
          </p:cNvPr>
          <p:cNvSpPr txBox="1"/>
          <p:nvPr/>
        </p:nvSpPr>
        <p:spPr>
          <a:xfrm>
            <a:off x="3724213" y="732512"/>
            <a:ext cx="4602278" cy="523220"/>
          </a:xfrm>
          <a:prstGeom prst="rect">
            <a:avLst/>
          </a:prstGeom>
          <a:noFill/>
        </p:spPr>
        <p:txBody>
          <a:bodyPr wrap="square">
            <a:spAutoFit/>
          </a:bodyPr>
          <a:lstStyle/>
          <a:p>
            <a:r>
              <a:rPr lang="es-ES" sz="2800" b="1"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food(x)</a:t>
            </a:r>
            <a:r>
              <a:rPr lang="es-ES" sz="2800" b="1" i="0" dirty="0">
                <a:solidFill>
                  <a:srgbClr val="000000"/>
                </a:solidFill>
                <a:effectLst/>
                <a:latin typeface="Cambria" panose="02040503050406030204" pitchFamily="18" charset="0"/>
                <a:ea typeface="Cambria" panose="02040503050406030204" pitchFamily="18" charset="0"/>
              </a:rPr>
              <a:t> V </a:t>
            </a:r>
            <a:r>
              <a:rPr lang="es-ES" sz="2800" b="1" i="0" dirty="0" err="1">
                <a:solidFill>
                  <a:srgbClr val="000000"/>
                </a:solidFill>
                <a:effectLst/>
                <a:latin typeface="Cambria" panose="02040503050406030204" pitchFamily="18" charset="0"/>
                <a:ea typeface="Cambria" panose="02040503050406030204" pitchFamily="18" charset="0"/>
              </a:rPr>
              <a:t>Likes</a:t>
            </a:r>
            <a:r>
              <a:rPr lang="es-ES" sz="2800" b="1" i="0" dirty="0">
                <a:solidFill>
                  <a:srgbClr val="000000"/>
                </a:solidFill>
                <a:effectLst/>
                <a:latin typeface="Cambria" panose="02040503050406030204" pitchFamily="18" charset="0"/>
                <a:ea typeface="Cambria" panose="02040503050406030204" pitchFamily="18" charset="0"/>
              </a:rPr>
              <a:t>(</a:t>
            </a:r>
            <a:r>
              <a:rPr lang="es-ES" sz="2800" b="1" i="0" dirty="0" err="1">
                <a:solidFill>
                  <a:srgbClr val="000000"/>
                </a:solidFill>
                <a:effectLst/>
                <a:latin typeface="Cambria" panose="02040503050406030204" pitchFamily="18" charset="0"/>
                <a:ea typeface="Cambria" panose="02040503050406030204" pitchFamily="18" charset="0"/>
              </a:rPr>
              <a:t>John,x</a:t>
            </a:r>
            <a:r>
              <a:rPr lang="es-ES" sz="2800" b="1" i="0" dirty="0">
                <a:solidFill>
                  <a:srgbClr val="000000"/>
                </a:solidFill>
                <a:effectLst/>
                <a:latin typeface="Cambria" panose="02040503050406030204" pitchFamily="18" charset="0"/>
                <a:ea typeface="Cambria" panose="02040503050406030204" pitchFamily="18" charset="0"/>
              </a:rPr>
              <a:t>)</a:t>
            </a:r>
          </a:p>
        </p:txBody>
      </p:sp>
      <p:cxnSp>
        <p:nvCxnSpPr>
          <p:cNvPr id="8" name="Straight Arrow Connector 7">
            <a:extLst>
              <a:ext uri="{FF2B5EF4-FFF2-40B4-BE49-F238E27FC236}">
                <a16:creationId xmlns:a16="http://schemas.microsoft.com/office/drawing/2014/main" id="{DC9E9412-FA1C-517E-DD1A-FCBEC5F17AE3}"/>
              </a:ext>
            </a:extLst>
          </p:cNvPr>
          <p:cNvCxnSpPr>
            <a:cxnSpLocks/>
            <a:stCxn id="4" idx="2"/>
          </p:cNvCxnSpPr>
          <p:nvPr/>
        </p:nvCxnSpPr>
        <p:spPr>
          <a:xfrm>
            <a:off x="2331416" y="1281642"/>
            <a:ext cx="1199015" cy="6223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A625BB47-9350-FFF7-3465-7B208A902482}"/>
              </a:ext>
            </a:extLst>
          </p:cNvPr>
          <p:cNvCxnSpPr>
            <a:cxnSpLocks/>
          </p:cNvCxnSpPr>
          <p:nvPr/>
        </p:nvCxnSpPr>
        <p:spPr>
          <a:xfrm flipH="1">
            <a:off x="3724213" y="1270280"/>
            <a:ext cx="1011291" cy="6672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8AF090A3-D4B5-6F40-219D-3B1DA478D43D}"/>
              </a:ext>
            </a:extLst>
          </p:cNvPr>
          <p:cNvSpPr txBox="1"/>
          <p:nvPr/>
        </p:nvSpPr>
        <p:spPr>
          <a:xfrm>
            <a:off x="911371" y="1848527"/>
            <a:ext cx="2840089" cy="523220"/>
          </a:xfrm>
          <a:prstGeom prst="rect">
            <a:avLst/>
          </a:prstGeom>
          <a:noFill/>
        </p:spPr>
        <p:txBody>
          <a:bodyPr wrap="square">
            <a:spAutoFit/>
          </a:bodyPr>
          <a:lstStyle/>
          <a:p>
            <a:r>
              <a:rPr lang="es-ES" sz="2800" b="1"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food(</a:t>
            </a:r>
            <a:r>
              <a:rPr lang="en-IN" sz="2800" b="1" i="0" dirty="0">
                <a:solidFill>
                  <a:srgbClr val="000000"/>
                </a:solidFill>
                <a:effectLst/>
                <a:latin typeface="Cambria" panose="02040503050406030204" pitchFamily="18" charset="0"/>
                <a:ea typeface="Cambria" panose="02040503050406030204" pitchFamily="18" charset="0"/>
              </a:rPr>
              <a:t>peanuts</a:t>
            </a:r>
            <a:r>
              <a:rPr lang="es-ES" sz="2800" b="1" i="0" dirty="0">
                <a:solidFill>
                  <a:srgbClr val="000000"/>
                </a:solidFill>
                <a:effectLst/>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ECF94AF6-7EE6-EC96-0A41-F36D6EAB80D1}"/>
              </a:ext>
            </a:extLst>
          </p:cNvPr>
          <p:cNvSpPr txBox="1"/>
          <p:nvPr/>
        </p:nvSpPr>
        <p:spPr>
          <a:xfrm>
            <a:off x="3775686" y="1848527"/>
            <a:ext cx="5607513" cy="523220"/>
          </a:xfrm>
          <a:prstGeom prst="rect">
            <a:avLst/>
          </a:prstGeom>
          <a:noFill/>
        </p:spPr>
        <p:txBody>
          <a:bodyPr wrap="square">
            <a:spAutoFit/>
          </a:bodyPr>
          <a:lstStyle/>
          <a:p>
            <a:pPr algn="just"/>
            <a:r>
              <a:rPr lang="es-ES" sz="2800" b="1"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eats(</a:t>
            </a:r>
            <a:r>
              <a:rPr lang="en-US" sz="2800" b="1" i="0" dirty="0" err="1">
                <a:solidFill>
                  <a:srgbClr val="000000"/>
                </a:solidFill>
                <a:effectLst/>
                <a:latin typeface="Cambria" panose="02040503050406030204" pitchFamily="18" charset="0"/>
                <a:ea typeface="Cambria" panose="02040503050406030204" pitchFamily="18" charset="0"/>
              </a:rPr>
              <a:t>y,z</a:t>
            </a:r>
            <a:r>
              <a:rPr lang="en-US" sz="2800" b="1" i="0" dirty="0">
                <a:solidFill>
                  <a:srgbClr val="000000"/>
                </a:solidFill>
                <a:effectLst/>
                <a:latin typeface="Cambria" panose="02040503050406030204" pitchFamily="18" charset="0"/>
                <a:ea typeface="Cambria" panose="02040503050406030204" pitchFamily="18" charset="0"/>
              </a:rPr>
              <a:t>) V </a:t>
            </a:r>
            <a:r>
              <a:rPr lang="es-ES" sz="2800" b="1" i="0" dirty="0" err="1">
                <a:solidFill>
                  <a:srgbClr val="000000"/>
                </a:solidFill>
                <a:effectLst/>
                <a:latin typeface="Cambria" panose="02040503050406030204" pitchFamily="18" charset="0"/>
                <a:ea typeface="Cambria" panose="02040503050406030204" pitchFamily="18" charset="0"/>
              </a:rPr>
              <a:t>killed</a:t>
            </a:r>
            <a:r>
              <a:rPr lang="es-ES" sz="2800" b="1" i="0" dirty="0">
                <a:solidFill>
                  <a:srgbClr val="000000"/>
                </a:solidFill>
                <a:effectLst/>
                <a:latin typeface="Cambria" panose="02040503050406030204" pitchFamily="18" charset="0"/>
                <a:ea typeface="Cambria" panose="02040503050406030204" pitchFamily="18" charset="0"/>
              </a:rPr>
              <a:t>(y) V </a:t>
            </a:r>
            <a:r>
              <a:rPr lang="es-ES" sz="2800" b="1" i="0" dirty="0" err="1">
                <a:solidFill>
                  <a:srgbClr val="000000"/>
                </a:solidFill>
                <a:effectLst/>
                <a:latin typeface="Cambria" panose="02040503050406030204" pitchFamily="18" charset="0"/>
                <a:ea typeface="Cambria" panose="02040503050406030204" pitchFamily="18" charset="0"/>
              </a:rPr>
              <a:t>food</a:t>
            </a:r>
            <a:r>
              <a:rPr lang="es-ES" sz="2800" b="1" i="0" dirty="0">
                <a:solidFill>
                  <a:srgbClr val="000000"/>
                </a:solidFill>
                <a:effectLst/>
                <a:latin typeface="Cambria" panose="02040503050406030204" pitchFamily="18" charset="0"/>
                <a:ea typeface="Cambria" panose="02040503050406030204" pitchFamily="18" charset="0"/>
              </a:rPr>
              <a:t>(z)</a:t>
            </a:r>
          </a:p>
        </p:txBody>
      </p:sp>
      <p:cxnSp>
        <p:nvCxnSpPr>
          <p:cNvPr id="16" name="Straight Arrow Connector 15">
            <a:extLst>
              <a:ext uri="{FF2B5EF4-FFF2-40B4-BE49-F238E27FC236}">
                <a16:creationId xmlns:a16="http://schemas.microsoft.com/office/drawing/2014/main" id="{C026A17B-AD55-F3F9-592D-A42188582C78}"/>
              </a:ext>
            </a:extLst>
          </p:cNvPr>
          <p:cNvCxnSpPr>
            <a:cxnSpLocks/>
          </p:cNvCxnSpPr>
          <p:nvPr/>
        </p:nvCxnSpPr>
        <p:spPr>
          <a:xfrm>
            <a:off x="2700810" y="2327640"/>
            <a:ext cx="878067" cy="6109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15A260B-DD1A-AC1D-74C9-7F34B4D3E2D4}"/>
              </a:ext>
            </a:extLst>
          </p:cNvPr>
          <p:cNvCxnSpPr>
            <a:cxnSpLocks/>
          </p:cNvCxnSpPr>
          <p:nvPr/>
        </p:nvCxnSpPr>
        <p:spPr>
          <a:xfrm flipH="1">
            <a:off x="3754490" y="2275871"/>
            <a:ext cx="1011291" cy="6672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5316A376-D706-CECD-897E-2D71C82A13DE}"/>
              </a:ext>
            </a:extLst>
          </p:cNvPr>
          <p:cNvSpPr txBox="1"/>
          <p:nvPr/>
        </p:nvSpPr>
        <p:spPr>
          <a:xfrm>
            <a:off x="726674" y="2905780"/>
            <a:ext cx="5607513" cy="523220"/>
          </a:xfrm>
          <a:prstGeom prst="rect">
            <a:avLst/>
          </a:prstGeom>
          <a:noFill/>
        </p:spPr>
        <p:txBody>
          <a:bodyPr wrap="square">
            <a:spAutoFit/>
          </a:bodyPr>
          <a:lstStyle/>
          <a:p>
            <a:pPr algn="just"/>
            <a:r>
              <a:rPr lang="es-ES" sz="2800" b="1"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eats(</a:t>
            </a:r>
            <a:r>
              <a:rPr lang="en-US" sz="2800" b="1" i="0" dirty="0" err="1">
                <a:solidFill>
                  <a:srgbClr val="000000"/>
                </a:solidFill>
                <a:effectLst/>
                <a:latin typeface="Cambria" panose="02040503050406030204" pitchFamily="18" charset="0"/>
                <a:ea typeface="Cambria" panose="02040503050406030204" pitchFamily="18" charset="0"/>
              </a:rPr>
              <a:t>y,peanuts</a:t>
            </a:r>
            <a:r>
              <a:rPr lang="en-US" sz="2800" b="1" i="0" dirty="0">
                <a:solidFill>
                  <a:srgbClr val="000000"/>
                </a:solidFill>
                <a:effectLst/>
                <a:latin typeface="Cambria" panose="02040503050406030204" pitchFamily="18" charset="0"/>
                <a:ea typeface="Cambria" panose="02040503050406030204" pitchFamily="18" charset="0"/>
              </a:rPr>
              <a:t>) V </a:t>
            </a:r>
            <a:r>
              <a:rPr lang="es-ES" sz="2800" b="1" i="0" dirty="0" err="1">
                <a:solidFill>
                  <a:srgbClr val="000000"/>
                </a:solidFill>
                <a:effectLst/>
                <a:latin typeface="Cambria" panose="02040503050406030204" pitchFamily="18" charset="0"/>
                <a:ea typeface="Cambria" panose="02040503050406030204" pitchFamily="18" charset="0"/>
              </a:rPr>
              <a:t>killed</a:t>
            </a:r>
            <a:r>
              <a:rPr lang="es-ES" sz="2800" b="1" i="0" dirty="0">
                <a:solidFill>
                  <a:srgbClr val="000000"/>
                </a:solidFill>
                <a:effectLst/>
                <a:latin typeface="Cambria" panose="02040503050406030204" pitchFamily="18" charset="0"/>
                <a:ea typeface="Cambria" panose="02040503050406030204" pitchFamily="18" charset="0"/>
              </a:rPr>
              <a:t>(y)</a:t>
            </a:r>
          </a:p>
        </p:txBody>
      </p:sp>
      <p:sp>
        <p:nvSpPr>
          <p:cNvPr id="22" name="TextBox 21">
            <a:extLst>
              <a:ext uri="{FF2B5EF4-FFF2-40B4-BE49-F238E27FC236}">
                <a16:creationId xmlns:a16="http://schemas.microsoft.com/office/drawing/2014/main" id="{79672C5F-1D95-BE5A-2572-642A88FAC837}"/>
              </a:ext>
            </a:extLst>
          </p:cNvPr>
          <p:cNvSpPr txBox="1"/>
          <p:nvPr/>
        </p:nvSpPr>
        <p:spPr>
          <a:xfrm>
            <a:off x="5798265" y="2964542"/>
            <a:ext cx="3170121" cy="523220"/>
          </a:xfrm>
          <a:prstGeom prst="rect">
            <a:avLst/>
          </a:prstGeom>
          <a:noFill/>
        </p:spPr>
        <p:txBody>
          <a:bodyPr wrap="square">
            <a:spAutoFit/>
          </a:bodyPr>
          <a:lstStyle/>
          <a:p>
            <a:pPr algn="just"/>
            <a:r>
              <a:rPr lang="en-US" sz="2800" b="1" dirty="0">
                <a:latin typeface="Book Antiqua" panose="02040602050305030304" pitchFamily="18" charset="0"/>
              </a:rPr>
              <a:t>eats(</a:t>
            </a:r>
            <a:r>
              <a:rPr lang="en-US" sz="2800" b="1" dirty="0" err="1">
                <a:latin typeface="Book Antiqua" panose="02040602050305030304" pitchFamily="18" charset="0"/>
              </a:rPr>
              <a:t>Ajit,peanuts</a:t>
            </a:r>
            <a:r>
              <a:rPr lang="en-US" sz="2800" b="1" dirty="0">
                <a:latin typeface="Book Antiqua" panose="02040602050305030304" pitchFamily="18" charset="0"/>
              </a:rPr>
              <a:t>) </a:t>
            </a:r>
            <a:endParaRPr lang="en-US" sz="2800" b="1" dirty="0">
              <a:latin typeface="Cambria" panose="02040503050406030204" pitchFamily="18" charset="0"/>
              <a:ea typeface="Cambria" panose="02040503050406030204" pitchFamily="18" charset="0"/>
            </a:endParaRPr>
          </a:p>
        </p:txBody>
      </p:sp>
      <p:cxnSp>
        <p:nvCxnSpPr>
          <p:cNvPr id="23" name="Straight Arrow Connector 22">
            <a:extLst>
              <a:ext uri="{FF2B5EF4-FFF2-40B4-BE49-F238E27FC236}">
                <a16:creationId xmlns:a16="http://schemas.microsoft.com/office/drawing/2014/main" id="{D010871F-CC86-AF3A-C6C6-F72137ACA0E0}"/>
              </a:ext>
            </a:extLst>
          </p:cNvPr>
          <p:cNvCxnSpPr>
            <a:cxnSpLocks/>
          </p:cNvCxnSpPr>
          <p:nvPr/>
        </p:nvCxnSpPr>
        <p:spPr>
          <a:xfrm>
            <a:off x="2780543" y="3429000"/>
            <a:ext cx="1670344" cy="7796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46C30F6B-C1B6-522C-5548-32541995E8FB}"/>
              </a:ext>
            </a:extLst>
          </p:cNvPr>
          <p:cNvCxnSpPr>
            <a:cxnSpLocks/>
          </p:cNvCxnSpPr>
          <p:nvPr/>
        </p:nvCxnSpPr>
        <p:spPr>
          <a:xfrm flipH="1">
            <a:off x="4572000" y="3481520"/>
            <a:ext cx="1731910" cy="7271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F1638FDB-9758-8BC1-6A4E-57DB85DE9DE8}"/>
              </a:ext>
            </a:extLst>
          </p:cNvPr>
          <p:cNvSpPr txBox="1"/>
          <p:nvPr/>
        </p:nvSpPr>
        <p:spPr>
          <a:xfrm>
            <a:off x="2700810" y="4208662"/>
            <a:ext cx="2499966" cy="523220"/>
          </a:xfrm>
          <a:prstGeom prst="rect">
            <a:avLst/>
          </a:prstGeom>
          <a:noFill/>
        </p:spPr>
        <p:txBody>
          <a:bodyPr wrap="square">
            <a:spAutoFit/>
          </a:bodyPr>
          <a:lstStyle/>
          <a:p>
            <a:pPr algn="just"/>
            <a:r>
              <a:rPr lang="es-ES" sz="2800" b="1" i="0" dirty="0" err="1">
                <a:solidFill>
                  <a:srgbClr val="000000"/>
                </a:solidFill>
                <a:effectLst/>
                <a:latin typeface="Cambria" panose="02040503050406030204" pitchFamily="18" charset="0"/>
                <a:ea typeface="Cambria" panose="02040503050406030204" pitchFamily="18" charset="0"/>
              </a:rPr>
              <a:t>killed</a:t>
            </a:r>
            <a:r>
              <a:rPr lang="es-ES" sz="2800" b="1" i="0" dirty="0">
                <a:solidFill>
                  <a:srgbClr val="000000"/>
                </a:solidFill>
                <a:effectLst/>
                <a:latin typeface="Cambria" panose="02040503050406030204" pitchFamily="18" charset="0"/>
                <a:ea typeface="Cambria" panose="02040503050406030204" pitchFamily="18" charset="0"/>
              </a:rPr>
              <a:t>(</a:t>
            </a:r>
            <a:r>
              <a:rPr lang="es-ES" sz="2800" b="1" i="0" dirty="0" err="1">
                <a:solidFill>
                  <a:srgbClr val="000000"/>
                </a:solidFill>
                <a:effectLst/>
                <a:latin typeface="Cambria" panose="02040503050406030204" pitchFamily="18" charset="0"/>
                <a:ea typeface="Cambria" panose="02040503050406030204" pitchFamily="18" charset="0"/>
              </a:rPr>
              <a:t>Ajith</a:t>
            </a:r>
            <a:r>
              <a:rPr lang="es-ES" sz="2800" b="1" i="0" dirty="0">
                <a:solidFill>
                  <a:srgbClr val="000000"/>
                </a:solidFill>
                <a:effectLst/>
                <a:latin typeface="Cambria" panose="02040503050406030204" pitchFamily="18" charset="0"/>
                <a:ea typeface="Cambria" panose="02040503050406030204" pitchFamily="18" charset="0"/>
              </a:rPr>
              <a:t>)</a:t>
            </a:r>
          </a:p>
        </p:txBody>
      </p:sp>
      <p:sp>
        <p:nvSpPr>
          <p:cNvPr id="29" name="TextBox 28">
            <a:extLst>
              <a:ext uri="{FF2B5EF4-FFF2-40B4-BE49-F238E27FC236}">
                <a16:creationId xmlns:a16="http://schemas.microsoft.com/office/drawing/2014/main" id="{B0C4EDC7-FA46-7C69-911C-2CA608CAE88F}"/>
              </a:ext>
            </a:extLst>
          </p:cNvPr>
          <p:cNvSpPr txBox="1"/>
          <p:nvPr/>
        </p:nvSpPr>
        <p:spPr>
          <a:xfrm>
            <a:off x="5280509" y="4135679"/>
            <a:ext cx="2935466" cy="523220"/>
          </a:xfrm>
          <a:prstGeom prst="rect">
            <a:avLst/>
          </a:prstGeom>
          <a:noFill/>
        </p:spPr>
        <p:txBody>
          <a:bodyPr wrap="square">
            <a:spAutoFit/>
          </a:bodyPr>
          <a:lstStyle/>
          <a:p>
            <a:pPr algn="just"/>
            <a:r>
              <a:rPr lang="en-US" sz="2800" b="1" i="0" dirty="0">
                <a:effectLst/>
                <a:latin typeface="Cambria" panose="02040503050406030204" pitchFamily="18" charset="0"/>
                <a:ea typeface="Cambria" panose="02040503050406030204" pitchFamily="18" charset="0"/>
              </a:rPr>
              <a:t>alive(Ajit)</a:t>
            </a:r>
          </a:p>
        </p:txBody>
      </p:sp>
      <p:cxnSp>
        <p:nvCxnSpPr>
          <p:cNvPr id="30" name="Straight Arrow Connector 29">
            <a:extLst>
              <a:ext uri="{FF2B5EF4-FFF2-40B4-BE49-F238E27FC236}">
                <a16:creationId xmlns:a16="http://schemas.microsoft.com/office/drawing/2014/main" id="{1F1E504C-83C6-C8EC-CE69-FDB813D44415}"/>
              </a:ext>
            </a:extLst>
          </p:cNvPr>
          <p:cNvCxnSpPr>
            <a:cxnSpLocks/>
          </p:cNvCxnSpPr>
          <p:nvPr/>
        </p:nvCxnSpPr>
        <p:spPr>
          <a:xfrm>
            <a:off x="6373549" y="4579674"/>
            <a:ext cx="0" cy="4086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166015F9-DCC8-E7AB-0AE0-152E8BC2A02A}"/>
              </a:ext>
            </a:extLst>
          </p:cNvPr>
          <p:cNvSpPr txBox="1"/>
          <p:nvPr/>
        </p:nvSpPr>
        <p:spPr>
          <a:xfrm>
            <a:off x="5541909" y="4909099"/>
            <a:ext cx="2499966" cy="523220"/>
          </a:xfrm>
          <a:prstGeom prst="rect">
            <a:avLst/>
          </a:prstGeom>
          <a:noFill/>
        </p:spPr>
        <p:txBody>
          <a:bodyPr wrap="square">
            <a:spAutoFit/>
          </a:bodyPr>
          <a:lstStyle/>
          <a:p>
            <a:pPr algn="just"/>
            <a:r>
              <a:rPr lang="es-ES" sz="2800" b="1" i="0" dirty="0">
                <a:solidFill>
                  <a:srgbClr val="000000"/>
                </a:solidFill>
                <a:effectLst/>
                <a:latin typeface="Cambria" panose="02040503050406030204" pitchFamily="18" charset="0"/>
                <a:ea typeface="Cambria" panose="02040503050406030204" pitchFamily="18" charset="0"/>
              </a:rPr>
              <a:t>¬ </a:t>
            </a:r>
            <a:r>
              <a:rPr lang="es-ES" sz="2800" b="1" i="0" dirty="0" err="1">
                <a:solidFill>
                  <a:srgbClr val="000000"/>
                </a:solidFill>
                <a:effectLst/>
                <a:latin typeface="Cambria" panose="02040503050406030204" pitchFamily="18" charset="0"/>
                <a:ea typeface="Cambria" panose="02040503050406030204" pitchFamily="18" charset="0"/>
              </a:rPr>
              <a:t>killed</a:t>
            </a:r>
            <a:r>
              <a:rPr lang="es-ES" sz="2800" b="1" i="0" dirty="0">
                <a:solidFill>
                  <a:srgbClr val="000000"/>
                </a:solidFill>
                <a:effectLst/>
                <a:latin typeface="Cambria" panose="02040503050406030204" pitchFamily="18" charset="0"/>
                <a:ea typeface="Cambria" panose="02040503050406030204" pitchFamily="18" charset="0"/>
              </a:rPr>
              <a:t>(</a:t>
            </a:r>
            <a:r>
              <a:rPr lang="es-ES" sz="2800" b="1" i="0" dirty="0" err="1">
                <a:solidFill>
                  <a:srgbClr val="000000"/>
                </a:solidFill>
                <a:effectLst/>
                <a:latin typeface="Cambria" panose="02040503050406030204" pitchFamily="18" charset="0"/>
                <a:ea typeface="Cambria" panose="02040503050406030204" pitchFamily="18" charset="0"/>
              </a:rPr>
              <a:t>Ajith</a:t>
            </a:r>
            <a:r>
              <a:rPr lang="es-ES" sz="2800" b="1" i="0" dirty="0">
                <a:solidFill>
                  <a:srgbClr val="000000"/>
                </a:solidFill>
                <a:effectLst/>
                <a:latin typeface="Cambria" panose="02040503050406030204" pitchFamily="18" charset="0"/>
                <a:ea typeface="Cambria" panose="02040503050406030204" pitchFamily="18" charset="0"/>
              </a:rPr>
              <a:t>)</a:t>
            </a:r>
          </a:p>
        </p:txBody>
      </p:sp>
      <p:cxnSp>
        <p:nvCxnSpPr>
          <p:cNvPr id="33" name="Straight Arrow Connector 32">
            <a:extLst>
              <a:ext uri="{FF2B5EF4-FFF2-40B4-BE49-F238E27FC236}">
                <a16:creationId xmlns:a16="http://schemas.microsoft.com/office/drawing/2014/main" id="{C87F4A94-299E-AF05-E246-7256727D3530}"/>
              </a:ext>
            </a:extLst>
          </p:cNvPr>
          <p:cNvCxnSpPr>
            <a:cxnSpLocks/>
          </p:cNvCxnSpPr>
          <p:nvPr/>
        </p:nvCxnSpPr>
        <p:spPr>
          <a:xfrm>
            <a:off x="3424963" y="4670695"/>
            <a:ext cx="326497" cy="11184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45098A47-D10D-7087-D2B9-8B339993C2CE}"/>
              </a:ext>
            </a:extLst>
          </p:cNvPr>
          <p:cNvCxnSpPr>
            <a:cxnSpLocks/>
          </p:cNvCxnSpPr>
          <p:nvPr/>
        </p:nvCxnSpPr>
        <p:spPr>
          <a:xfrm flipH="1">
            <a:off x="4229858" y="5372436"/>
            <a:ext cx="1915596" cy="5499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8BF24142-2E12-9ED7-F940-335D5A810D9A}"/>
              </a:ext>
            </a:extLst>
          </p:cNvPr>
          <p:cNvSpPr txBox="1"/>
          <p:nvPr/>
        </p:nvSpPr>
        <p:spPr>
          <a:xfrm>
            <a:off x="2144551" y="5789181"/>
            <a:ext cx="2621230" cy="553998"/>
          </a:xfrm>
          <a:prstGeom prst="rect">
            <a:avLst/>
          </a:prstGeom>
          <a:noFill/>
        </p:spPr>
        <p:txBody>
          <a:bodyPr wrap="none" rtlCol="0">
            <a:spAutoFit/>
          </a:bodyPr>
          <a:lstStyle/>
          <a:p>
            <a:r>
              <a:rPr lang="en-IN" sz="3000" b="1" dirty="0">
                <a:solidFill>
                  <a:srgbClr val="C00000"/>
                </a:solidFill>
                <a:latin typeface="Book Antiqua" panose="02040602050305030304" pitchFamily="18" charset="0"/>
              </a:rPr>
              <a:t>Contradiction</a:t>
            </a:r>
          </a:p>
        </p:txBody>
      </p:sp>
    </p:spTree>
    <p:extLst>
      <p:ext uri="{BB962C8B-B14F-4D97-AF65-F5344CB8AC3E}">
        <p14:creationId xmlns:p14="http://schemas.microsoft.com/office/powerpoint/2010/main" val="318694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par>
                                <p:cTn id="50" presetID="14" presetClass="entr" presetSubtype="1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randombar(horizontal)">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500"/>
                                        <p:tgtEl>
                                          <p:spTgt spid="30"/>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randombar(horizontal)">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randombar(horizontal)">
                                      <p:cBhvr>
                                        <p:cTn id="73" dur="500"/>
                                        <p:tgtEl>
                                          <p:spTgt spid="33"/>
                                        </p:tgtEl>
                                      </p:cBhvr>
                                    </p:animEffect>
                                  </p:childTnLst>
                                </p:cTn>
                              </p:par>
                              <p:par>
                                <p:cTn id="74" presetID="14" presetClass="entr" presetSubtype="1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randombar(horizontal)">
                                      <p:cBhvr>
                                        <p:cTn id="76" dur="500"/>
                                        <p:tgtEl>
                                          <p:spTgt spid="3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randombar(horizontal)">
                                      <p:cBhvr>
                                        <p:cTn id="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5" grpId="0"/>
      <p:bldP spid="20" grpId="0"/>
      <p:bldP spid="22" grpId="0"/>
      <p:bldP spid="27" grpId="0"/>
      <p:bldP spid="29" grpId="0"/>
      <p:bldP spid="32" grpId="0"/>
      <p:bldP spid="38" grpId="0"/>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{B4E4C0EB-B1AA-4441-94F0-3818AE1094CE}tf11437505_win32</Template>
  <TotalTime>1300</TotalTime>
  <Words>3984</Words>
  <Application>Microsoft Office PowerPoint</Application>
  <PresentationFormat>On-screen Show (4:3)</PresentationFormat>
  <Paragraphs>452</Paragraphs>
  <Slides>94</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94</vt:i4>
      </vt:variant>
    </vt:vector>
  </HeadingPairs>
  <TitlesOfParts>
    <vt:vector size="110" baseType="lpstr">
      <vt:lpstr>Algerian</vt:lpstr>
      <vt:lpstr>Arial</vt:lpstr>
      <vt:lpstr>Book Antiqua</vt:lpstr>
      <vt:lpstr>Calibri</vt:lpstr>
      <vt:lpstr>Cambria</vt:lpstr>
      <vt:lpstr>Cambria Math</vt:lpstr>
      <vt:lpstr>CMSY10</vt:lpstr>
      <vt:lpstr>Georgia Pro Cond Light</vt:lpstr>
      <vt:lpstr>inter-bold</vt:lpstr>
      <vt:lpstr>inter-regular</vt:lpstr>
      <vt:lpstr>Speak Pro</vt:lpstr>
      <vt:lpstr>Times-Bold</vt:lpstr>
      <vt:lpstr>Times-Italic</vt:lpstr>
      <vt:lpstr>Times-Roman</vt:lpstr>
      <vt:lpstr>Wingdings</vt:lpstr>
      <vt:lpstr>RetrospectVTI</vt:lpstr>
      <vt:lpstr>First Order Logic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Chetan HOD</dc:creator>
  <cp:lastModifiedBy>Chetan HOD</cp:lastModifiedBy>
  <cp:revision>129</cp:revision>
  <dcterms:created xsi:type="dcterms:W3CDTF">2024-02-04T12:31:00Z</dcterms:created>
  <dcterms:modified xsi:type="dcterms:W3CDTF">2024-03-08T07:48:11Z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